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3004800" cy="9753600"/>
  <p:notesSz cx="6858000" cy="9144000"/>
  <p:embeddedFontLst>
    <p:embeddedFont>
      <p:font typeface="Calibri" panose="020F0502020204030204" pitchFamily="34" charset="0"/>
      <p:regular r:id="rId35"/>
      <p:bold r:id="rId36"/>
      <p:italic r:id="rId37"/>
      <p:boldItalic r:id="rId38"/>
    </p:embeddedFont>
    <p:embeddedFont>
      <p:font typeface="Didact Gothic" panose="00000500000000000000" pitchFamily="2" charset="0"/>
      <p:regular r:id="rId39"/>
    </p:embeddedFont>
    <p:embeddedFont>
      <p:font typeface="Economica" panose="020B0604020202020204" charset="0"/>
      <p:regular r:id="rId40"/>
      <p:bold r:id="rId41"/>
      <p:italic r:id="rId42"/>
      <p:boldItalic r:id="rId43"/>
    </p:embeddedFont>
    <p:embeddedFont>
      <p:font typeface="Raleway" pitchFamily="2" charset="0"/>
      <p:regular r:id="rId44"/>
      <p:bold r:id="rId45"/>
      <p:boldItalic r:id="rId46"/>
    </p:embeddedFont>
    <p:embeddedFont>
      <p:font typeface="Raleway Light"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1372" autoAdjust="0"/>
  </p:normalViewPr>
  <p:slideViewPr>
    <p:cSldViewPr snapToGrid="0">
      <p:cViewPr varScale="1">
        <p:scale>
          <a:sx n="61" d="100"/>
          <a:sy n="61" d="100"/>
        </p:scale>
        <p:origin x="909" y="39"/>
      </p:cViewPr>
      <p:guideLst>
        <p:guide orient="horz" pos="2160"/>
        <p:guide pos="2880"/>
      </p:guideLst>
    </p:cSldViewPr>
  </p:slideViewPr>
  <p:outlineViewPr>
    <p:cViewPr>
      <p:scale>
        <a:sx n="33" d="100"/>
        <a:sy n="33" d="100"/>
      </p:scale>
      <p:origin x="0" y="-32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dirty="0"/>
              <a:t>Similar to research on Loving Demanders or Warm Demanders. (high care AND high expectations)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Nearly EVERY educator answers yes to both questions but it’s not always true.</a:t>
            </a:r>
            <a:endParaRPr/>
          </a:p>
          <a:p>
            <a:pPr marL="0" lvl="0" indent="0" algn="l" rtl="0">
              <a:spcBef>
                <a:spcPts val="0"/>
              </a:spcBef>
              <a:spcAft>
                <a:spcPts val="0"/>
              </a:spcAft>
              <a:buClr>
                <a:schemeClr val="dk1"/>
              </a:buClr>
              <a:buSzPts val="1200"/>
              <a:buFont typeface="Calibri"/>
              <a:buNone/>
            </a:pPr>
            <a:r>
              <a:rPr lang="en-US"/>
              <a:t>The truth is that some people are naturally better at building relationships and they tend to have strong SEL skills themselves.  However, ALL educators can learn strategies to build or improve relationships with students.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2e3dfe915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32e3dfe915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132e3dfe915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3" name="Google Shape;27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32e3dfe915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32e3dfe915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132e3dfe915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3778adba5_0_3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133778adba5_0_3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.4 would be good or strong effect size</a:t>
            </a:r>
            <a:endParaRPr/>
          </a:p>
          <a:p>
            <a:pPr marL="0" lvl="0" indent="0" algn="l" rtl="0">
              <a:spcBef>
                <a:spcPts val="0"/>
              </a:spcBef>
              <a:spcAft>
                <a:spcPts val="0"/>
              </a:spcAft>
              <a:buClr>
                <a:schemeClr val="dk1"/>
              </a:buClr>
              <a:buSzPts val="1200"/>
              <a:buFont typeface="Calibri"/>
              <a:buNone/>
            </a:pPr>
            <a:r>
              <a:rPr lang="en-US"/>
              <a:t>.72 is teacher-student relationship effect size and is actually very high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2" name="Google Shape;22;p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 name="Google Shape;23;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mhttcnetwork.org/sites/default/files/2021-07/ARC-Module%205-Establish-Maintain-Restore%20Guide%20Intro.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drive.google.com/file/d/1Qc0UbYgMTG2BkDVvx2EGtpUCuj-O1me9/view?usp=sharing" TargetMode="External"/><Relationship Id="rId4" Type="http://schemas.openxmlformats.org/officeDocument/2006/relationships/hyperlink" Target="https://mhttcnetwork.org/sites/default/files/2021-07/ARC-Module%205-Establish-Maintain-Restore%20Guide%20Intro.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schoolguide.casel.org/uploads/2018/12/CASEL_SEL-3-Signature-Practices-Playbook-V3.pdf" TargetMode="External"/><Relationship Id="rId5" Type="http://schemas.openxmlformats.org/officeDocument/2006/relationships/hyperlink" Target="https://www.edutopia.org/article/building-community-restorative-circles" TargetMode="External"/><Relationship Id="rId4" Type="http://schemas.openxmlformats.org/officeDocument/2006/relationships/hyperlink" Target="https://www.responsiveclassroom.org/what-is-morning-meet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www.youtube.com/watch?v=kzvm1m8zq5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16" descr="Empty classroom with chalkboar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 y="-19040"/>
            <a:ext cx="13004780" cy="9753590"/>
          </a:xfrm>
          <a:prstGeom prst="rect">
            <a:avLst/>
          </a:prstGeom>
          <a:noFill/>
          <a:ln>
            <a:noFill/>
          </a:ln>
        </p:spPr>
      </p:pic>
      <p:sp>
        <p:nvSpPr>
          <p:cNvPr id="108" name="Google Shape;108;p16">
            <a:extLst>
              <a:ext uri="{C183D7F6-B498-43B3-948B-1728B52AA6E4}">
                <adec:decorative xmlns:adec="http://schemas.microsoft.com/office/drawing/2017/decorative" val="1"/>
              </a:ext>
            </a:extLst>
          </p:cNvPr>
          <p:cNvSpPr/>
          <p:nvPr/>
        </p:nvSpPr>
        <p:spPr>
          <a:xfrm>
            <a:off x="0" y="7566424"/>
            <a:ext cx="13004800" cy="1047539"/>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Title 2">
            <a:extLst>
              <a:ext uri="{FF2B5EF4-FFF2-40B4-BE49-F238E27FC236}">
                <a16:creationId xmlns:a16="http://schemas.microsoft.com/office/drawing/2014/main" id="{5E1D9A1F-7114-41ED-8E46-EF76E252FFCC}"/>
              </a:ext>
            </a:extLst>
          </p:cNvPr>
          <p:cNvSpPr>
            <a:spLocks noGrp="1"/>
          </p:cNvSpPr>
          <p:nvPr>
            <p:ph type="title"/>
          </p:nvPr>
        </p:nvSpPr>
        <p:spPr>
          <a:xfrm>
            <a:off x="2679833" y="7518693"/>
            <a:ext cx="8229600" cy="1143000"/>
          </a:xfrm>
        </p:spPr>
        <p:txBody>
          <a:bodyPr>
            <a:normAutofit/>
          </a:bodyPr>
          <a:lstStyle/>
          <a:p>
            <a:pPr lvl="0">
              <a:lnSpc>
                <a:spcPct val="90000"/>
              </a:lnSpc>
            </a:pPr>
            <a:r>
              <a:rPr lang="en-US" sz="3100" b="1" dirty="0">
                <a:solidFill>
                  <a:srgbClr val="262626"/>
                </a:solidFill>
              </a:rPr>
              <a:t>Evidence-based Practices </a:t>
            </a:r>
            <a:br>
              <a:rPr lang="en-US" sz="1400" dirty="0">
                <a:solidFill>
                  <a:srgbClr val="000000"/>
                </a:solidFill>
                <a:latin typeface="Arial"/>
                <a:cs typeface="Arial"/>
                <a:sym typeface="Arial"/>
              </a:rPr>
            </a:br>
            <a:r>
              <a:rPr lang="en-US" sz="3100" b="1" dirty="0">
                <a:solidFill>
                  <a:srgbClr val="262626"/>
                </a:solidFill>
              </a:rPr>
              <a:t>That Create Consistently Helpful Adult Actions</a:t>
            </a:r>
            <a:endParaRPr lang="en-US" dirty="0"/>
          </a:p>
        </p:txBody>
      </p:sp>
      <p:cxnSp>
        <p:nvCxnSpPr>
          <p:cNvPr id="110" name="Google Shape;110;p16">
            <a:extLst>
              <a:ext uri="{C183D7F6-B498-43B3-948B-1728B52AA6E4}">
                <adec:decorative xmlns:adec="http://schemas.microsoft.com/office/drawing/2017/decorative" val="1"/>
              </a:ext>
            </a:extLst>
          </p:cNvPr>
          <p:cNvCxnSpPr/>
          <p:nvPr/>
        </p:nvCxnSpPr>
        <p:spPr>
          <a:xfrm>
            <a:off x="0" y="7498806"/>
            <a:ext cx="13004800" cy="0"/>
          </a:xfrm>
          <a:prstGeom prst="straightConnector1">
            <a:avLst/>
          </a:prstGeom>
          <a:noFill/>
          <a:ln w="41275" cap="flat" cmpd="sng">
            <a:solidFill>
              <a:schemeClr val="lt1">
                <a:alpha val="89803"/>
              </a:schemeClr>
            </a:solidFill>
            <a:prstDash val="solid"/>
            <a:round/>
            <a:headEnd type="none" w="sm" len="sm"/>
            <a:tailEnd type="none" w="sm" len="sm"/>
          </a:ln>
        </p:spPr>
      </p:cxnSp>
      <p:cxnSp>
        <p:nvCxnSpPr>
          <p:cNvPr id="111" name="Google Shape;111;p16">
            <a:extLst>
              <a:ext uri="{C183D7F6-B498-43B3-948B-1728B52AA6E4}">
                <adec:decorative xmlns:adec="http://schemas.microsoft.com/office/drawing/2017/decorative" val="1"/>
              </a:ext>
            </a:extLst>
          </p:cNvPr>
          <p:cNvCxnSpPr/>
          <p:nvPr/>
        </p:nvCxnSpPr>
        <p:spPr>
          <a:xfrm>
            <a:off x="0" y="8725122"/>
            <a:ext cx="13004800" cy="0"/>
          </a:xfrm>
          <a:prstGeom prst="straightConnector1">
            <a:avLst/>
          </a:prstGeom>
          <a:noFill/>
          <a:ln w="41275" cap="flat" cmpd="sng">
            <a:solidFill>
              <a:schemeClr val="lt1">
                <a:alpha val="89803"/>
              </a:schemeClr>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pic>
        <p:nvPicPr>
          <p:cNvPr id="190" name="Google Shape;190;p25" descr="The Importance of Building the Teacher-Student Relationship - Graduate  Programs for Educator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 y="10"/>
            <a:ext cx="13004780" cy="5277306"/>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2" name="Title 1">
            <a:extLst>
              <a:ext uri="{FF2B5EF4-FFF2-40B4-BE49-F238E27FC236}">
                <a16:creationId xmlns:a16="http://schemas.microsoft.com/office/drawing/2014/main" id="{1603E597-886F-48E6-A258-2457902E476A}"/>
              </a:ext>
            </a:extLst>
          </p:cNvPr>
          <p:cNvSpPr>
            <a:spLocks noGrp="1"/>
          </p:cNvSpPr>
          <p:nvPr>
            <p:ph type="title"/>
          </p:nvPr>
        </p:nvSpPr>
        <p:spPr>
          <a:xfrm>
            <a:off x="482600" y="5227201"/>
            <a:ext cx="4659086" cy="1143000"/>
          </a:xfrm>
        </p:spPr>
        <p:txBody>
          <a:bodyPr>
            <a:normAutofit/>
          </a:bodyPr>
          <a:lstStyle/>
          <a:p>
            <a:pPr lvl="0" algn="l"/>
            <a:r>
              <a:rPr lang="en-US" sz="3200" dirty="0">
                <a:solidFill>
                  <a:srgbClr val="000000"/>
                </a:solidFill>
              </a:rPr>
              <a:t>Why Relationship Matters </a:t>
            </a:r>
            <a:endParaRPr lang="en-US" sz="4800" dirty="0"/>
          </a:p>
        </p:txBody>
      </p:sp>
      <p:sp>
        <p:nvSpPr>
          <p:cNvPr id="191" name="Google Shape;191;p25"/>
          <p:cNvSpPr txBox="1"/>
          <p:nvPr/>
        </p:nvSpPr>
        <p:spPr>
          <a:xfrm>
            <a:off x="482600" y="5867395"/>
            <a:ext cx="12236021" cy="34882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“A review of educational research analysis of 46 studies found that strong teacher-student relationships were associated in both the short and long term with improvements on practically every measure schools care about</a:t>
            </a:r>
            <a:r>
              <a:rPr lang="en-US" sz="2800" dirty="0">
                <a:solidFill>
                  <a:schemeClr val="dk1"/>
                </a:solidFill>
                <a:highlight>
                  <a:srgbClr val="FFFF00"/>
                </a:highlight>
                <a:latin typeface="Calibri"/>
                <a:ea typeface="Calibri"/>
                <a:cs typeface="Calibri"/>
                <a:sym typeface="Calibri"/>
              </a:rPr>
              <a:t>: high student academic engagement, attendance, grades, fewer disruptive behaviors and suspensions and lower school drop out rates</a:t>
            </a:r>
            <a:r>
              <a:rPr lang="en-US" sz="2800" dirty="0">
                <a:solidFill>
                  <a:schemeClr val="dk1"/>
                </a:solidFill>
                <a:latin typeface="Calibri"/>
                <a:ea typeface="Calibri"/>
                <a:cs typeface="Calibri"/>
                <a:sym typeface="Calibri"/>
              </a:rPr>
              <a:t>. Those effects were strong even after controlling for differences in students’ individual, family and school backgrounds.”</a:t>
            </a:r>
            <a:endParaRPr lang="en-US" dirty="0"/>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                                                                                     (Education Week, March 12, 2019)</a:t>
            </a:r>
            <a:endParaRPr dirty="0"/>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2800" dirty="0">
                <a:solidFill>
                  <a:schemeClr val="dk1"/>
                </a:solidFill>
                <a:latin typeface="Calibri"/>
                <a:ea typeface="Calibri"/>
                <a:cs typeface="Calibri"/>
                <a:sym typeface="Calibri"/>
              </a:rPr>
            </a:br>
            <a:br>
              <a:rPr lang="en-US" sz="2800" dirty="0">
                <a:solidFill>
                  <a:schemeClr val="dk1"/>
                </a:solidFill>
                <a:latin typeface="Calibri"/>
                <a:ea typeface="Calibri"/>
                <a:cs typeface="Calibri"/>
                <a:sym typeface="Calibri"/>
              </a:rPr>
            </a:br>
            <a:br>
              <a:rPr lang="en-US" sz="2800" dirty="0">
                <a:solidFill>
                  <a:schemeClr val="dk1"/>
                </a:solidFill>
                <a:latin typeface="Calibri"/>
                <a:ea typeface="Calibri"/>
                <a:cs typeface="Calibri"/>
                <a:sym typeface="Calibri"/>
              </a:rPr>
            </a:br>
            <a:br>
              <a:rPr lang="en-US" sz="2800" dirty="0">
                <a:solidFill>
                  <a:schemeClr val="dk1"/>
                </a:solidFill>
                <a:latin typeface="Calibri"/>
                <a:ea typeface="Calibri"/>
                <a:cs typeface="Calibri"/>
                <a:sym typeface="Calibri"/>
              </a:rPr>
            </a:br>
            <a:br>
              <a:rPr lang="en-US" sz="2800" dirty="0">
                <a:solidFill>
                  <a:schemeClr val="dk1"/>
                </a:solidFill>
                <a:latin typeface="Calibri"/>
                <a:ea typeface="Calibri"/>
                <a:cs typeface="Calibri"/>
                <a:sym typeface="Calibri"/>
              </a:rPr>
            </a:br>
            <a:br>
              <a:rPr lang="en-US" sz="2800" dirty="0">
                <a:solidFill>
                  <a:schemeClr val="dk1"/>
                </a:solidFill>
                <a:latin typeface="Calibri"/>
                <a:ea typeface="Calibri"/>
                <a:cs typeface="Calibri"/>
                <a:sym typeface="Calibri"/>
              </a:rPr>
            </a:br>
            <a:br>
              <a:rPr lang="en-US" sz="2800" dirty="0">
                <a:solidFill>
                  <a:schemeClr val="dk1"/>
                </a:solidFill>
                <a:latin typeface="Calibri"/>
                <a:ea typeface="Calibri"/>
                <a:cs typeface="Calibri"/>
                <a:sym typeface="Calibri"/>
              </a:rPr>
            </a:b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                                                                                                                                                                                                     </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26">
            <a:extLst>
              <a:ext uri="{C183D7F6-B498-43B3-948B-1728B52AA6E4}">
                <adec:decorative xmlns:adec="http://schemas.microsoft.com/office/drawing/2017/decorative" val="1"/>
              </a:ext>
            </a:extLst>
          </p:cNvPr>
          <p:cNvSpPr/>
          <p:nvPr/>
        </p:nvSpPr>
        <p:spPr>
          <a:xfrm>
            <a:off x="0" y="0"/>
            <a:ext cx="13001548" cy="9753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26">
            <a:extLst>
              <a:ext uri="{C183D7F6-B498-43B3-948B-1728B52AA6E4}">
                <adec:decorative xmlns:adec="http://schemas.microsoft.com/office/drawing/2017/decorative" val="1"/>
              </a:ext>
            </a:extLst>
          </p:cNvPr>
          <p:cNvSpPr/>
          <p:nvPr/>
        </p:nvSpPr>
        <p:spPr>
          <a:xfrm>
            <a:off x="682752" y="3679280"/>
            <a:ext cx="3706368" cy="26009"/>
          </a:xfrm>
          <a:custGeom>
            <a:avLst/>
            <a:gdLst/>
            <a:ahLst/>
            <a:cxnLst/>
            <a:rect l="l" t="t" r="r" b="b"/>
            <a:pathLst>
              <a:path w="3706368" h="26009" fill="none" extrusionOk="0">
                <a:moveTo>
                  <a:pt x="0" y="0"/>
                </a:moveTo>
                <a:cubicBezTo>
                  <a:pt x="197555" y="-21022"/>
                  <a:pt x="452307" y="-32530"/>
                  <a:pt x="617728" y="0"/>
                </a:cubicBezTo>
                <a:cubicBezTo>
                  <a:pt x="770494" y="27595"/>
                  <a:pt x="1181405" y="-16227"/>
                  <a:pt x="1309583" y="0"/>
                </a:cubicBezTo>
                <a:cubicBezTo>
                  <a:pt x="1465060" y="40217"/>
                  <a:pt x="1704229" y="8158"/>
                  <a:pt x="1853184" y="0"/>
                </a:cubicBezTo>
                <a:cubicBezTo>
                  <a:pt x="2027455" y="-19018"/>
                  <a:pt x="2206159" y="-42736"/>
                  <a:pt x="2396785" y="0"/>
                </a:cubicBezTo>
                <a:cubicBezTo>
                  <a:pt x="2605013" y="-1465"/>
                  <a:pt x="2800051" y="-42133"/>
                  <a:pt x="3051576" y="0"/>
                </a:cubicBezTo>
                <a:cubicBezTo>
                  <a:pt x="3268181" y="25306"/>
                  <a:pt x="3561643" y="-823"/>
                  <a:pt x="3706368" y="0"/>
                </a:cubicBezTo>
                <a:cubicBezTo>
                  <a:pt x="3706547" y="8535"/>
                  <a:pt x="3706490" y="17912"/>
                  <a:pt x="3706368" y="26009"/>
                </a:cubicBezTo>
                <a:cubicBezTo>
                  <a:pt x="3515428" y="22678"/>
                  <a:pt x="3243539" y="12151"/>
                  <a:pt x="3014513" y="26009"/>
                </a:cubicBezTo>
                <a:cubicBezTo>
                  <a:pt x="2738107" y="35363"/>
                  <a:pt x="2506531" y="47623"/>
                  <a:pt x="2359721" y="26009"/>
                </a:cubicBezTo>
                <a:cubicBezTo>
                  <a:pt x="2208907" y="28585"/>
                  <a:pt x="1950049" y="32674"/>
                  <a:pt x="1741993" y="26009"/>
                </a:cubicBezTo>
                <a:cubicBezTo>
                  <a:pt x="1538708" y="20110"/>
                  <a:pt x="1329062" y="48257"/>
                  <a:pt x="1087201" y="26009"/>
                </a:cubicBezTo>
                <a:cubicBezTo>
                  <a:pt x="841387" y="-75922"/>
                  <a:pt x="558998" y="-46453"/>
                  <a:pt x="0" y="26009"/>
                </a:cubicBezTo>
                <a:cubicBezTo>
                  <a:pt x="-219" y="17456"/>
                  <a:pt x="-1479" y="7467"/>
                  <a:pt x="0" y="0"/>
                </a:cubicBezTo>
                <a:close/>
              </a:path>
              <a:path w="3706368" h="26009" extrusionOk="0">
                <a:moveTo>
                  <a:pt x="0" y="0"/>
                </a:moveTo>
                <a:cubicBezTo>
                  <a:pt x="132386" y="-8193"/>
                  <a:pt x="440128" y="-13875"/>
                  <a:pt x="543601" y="0"/>
                </a:cubicBezTo>
                <a:cubicBezTo>
                  <a:pt x="721632" y="40280"/>
                  <a:pt x="968001" y="-54805"/>
                  <a:pt x="1235456" y="0"/>
                </a:cubicBezTo>
                <a:cubicBezTo>
                  <a:pt x="1507990" y="33069"/>
                  <a:pt x="1528581" y="15853"/>
                  <a:pt x="1741993" y="0"/>
                </a:cubicBezTo>
                <a:cubicBezTo>
                  <a:pt x="1956876" y="-23552"/>
                  <a:pt x="2003590" y="18943"/>
                  <a:pt x="2248530" y="0"/>
                </a:cubicBezTo>
                <a:cubicBezTo>
                  <a:pt x="2498884" y="5949"/>
                  <a:pt x="2642838" y="22277"/>
                  <a:pt x="2866258" y="0"/>
                </a:cubicBezTo>
                <a:cubicBezTo>
                  <a:pt x="3094300" y="-67289"/>
                  <a:pt x="3356924" y="-29269"/>
                  <a:pt x="3706368" y="0"/>
                </a:cubicBezTo>
                <a:cubicBezTo>
                  <a:pt x="3706474" y="10967"/>
                  <a:pt x="3705642" y="19170"/>
                  <a:pt x="3706368" y="26009"/>
                </a:cubicBezTo>
                <a:cubicBezTo>
                  <a:pt x="3459572" y="-7561"/>
                  <a:pt x="3305300" y="5627"/>
                  <a:pt x="3162767" y="26009"/>
                </a:cubicBezTo>
                <a:cubicBezTo>
                  <a:pt x="2982082" y="20322"/>
                  <a:pt x="2688579" y="40427"/>
                  <a:pt x="2582103" y="26009"/>
                </a:cubicBezTo>
                <a:cubicBezTo>
                  <a:pt x="2446215" y="49900"/>
                  <a:pt x="2079658" y="30630"/>
                  <a:pt x="1890248" y="26009"/>
                </a:cubicBezTo>
                <a:cubicBezTo>
                  <a:pt x="1683670" y="34247"/>
                  <a:pt x="1539532" y="15688"/>
                  <a:pt x="1309583" y="26009"/>
                </a:cubicBezTo>
                <a:cubicBezTo>
                  <a:pt x="1043858" y="36490"/>
                  <a:pt x="951280" y="16246"/>
                  <a:pt x="728919" y="26009"/>
                </a:cubicBezTo>
                <a:cubicBezTo>
                  <a:pt x="499070" y="59448"/>
                  <a:pt x="201652" y="24357"/>
                  <a:pt x="0" y="26009"/>
                </a:cubicBezTo>
                <a:cubicBezTo>
                  <a:pt x="633" y="15057"/>
                  <a:pt x="-1375" y="7659"/>
                  <a:pt x="0" y="0"/>
                </a:cubicBezTo>
                <a:close/>
              </a:path>
              <a:path w="3706368" h="26009" fill="none" extrusionOk="0">
                <a:moveTo>
                  <a:pt x="0" y="0"/>
                </a:moveTo>
                <a:cubicBezTo>
                  <a:pt x="216188" y="-23662"/>
                  <a:pt x="448560" y="-11576"/>
                  <a:pt x="617728" y="0"/>
                </a:cubicBezTo>
                <a:cubicBezTo>
                  <a:pt x="800060" y="-1517"/>
                  <a:pt x="1127786" y="-13641"/>
                  <a:pt x="1309583" y="0"/>
                </a:cubicBezTo>
                <a:cubicBezTo>
                  <a:pt x="1449279" y="-30407"/>
                  <a:pt x="1660788" y="58558"/>
                  <a:pt x="1853184" y="0"/>
                </a:cubicBezTo>
                <a:cubicBezTo>
                  <a:pt x="2028222" y="-1962"/>
                  <a:pt x="2177771" y="-21240"/>
                  <a:pt x="2396785" y="0"/>
                </a:cubicBezTo>
                <a:cubicBezTo>
                  <a:pt x="2578131" y="29381"/>
                  <a:pt x="2804330" y="10356"/>
                  <a:pt x="3051576" y="0"/>
                </a:cubicBezTo>
                <a:cubicBezTo>
                  <a:pt x="3302880" y="27563"/>
                  <a:pt x="3546962" y="-19989"/>
                  <a:pt x="3706368" y="0"/>
                </a:cubicBezTo>
                <a:cubicBezTo>
                  <a:pt x="3704993" y="8943"/>
                  <a:pt x="3705161" y="18377"/>
                  <a:pt x="3706368" y="26009"/>
                </a:cubicBezTo>
                <a:cubicBezTo>
                  <a:pt x="3518578" y="15570"/>
                  <a:pt x="3320844" y="11828"/>
                  <a:pt x="3014513" y="26009"/>
                </a:cubicBezTo>
                <a:cubicBezTo>
                  <a:pt x="2749268" y="30736"/>
                  <a:pt x="2498659" y="26380"/>
                  <a:pt x="2359721" y="26009"/>
                </a:cubicBezTo>
                <a:cubicBezTo>
                  <a:pt x="2232676" y="54766"/>
                  <a:pt x="1930448" y="48561"/>
                  <a:pt x="1741993" y="26009"/>
                </a:cubicBezTo>
                <a:cubicBezTo>
                  <a:pt x="1548168" y="-9252"/>
                  <a:pt x="1285804" y="67699"/>
                  <a:pt x="1087201" y="26009"/>
                </a:cubicBezTo>
                <a:cubicBezTo>
                  <a:pt x="850417" y="-18928"/>
                  <a:pt x="468268" y="-38139"/>
                  <a:pt x="0" y="26009"/>
                </a:cubicBezTo>
                <a:cubicBezTo>
                  <a:pt x="178" y="16165"/>
                  <a:pt x="-1867" y="6245"/>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26"/>
          <p:cNvSpPr txBox="1"/>
          <p:nvPr/>
        </p:nvSpPr>
        <p:spPr>
          <a:xfrm>
            <a:off x="682752" y="4085900"/>
            <a:ext cx="4526494" cy="56677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None/>
            </a:pPr>
            <a:r>
              <a:rPr lang="en-US" sz="3200" dirty="0">
                <a:solidFill>
                  <a:schemeClr val="dk1"/>
                </a:solidFill>
                <a:latin typeface="Calibri"/>
                <a:ea typeface="Calibri"/>
                <a:cs typeface="Calibri"/>
                <a:sym typeface="Calibri"/>
              </a:rPr>
              <a:t>“A study in the New England Journal of Psychology found that a teacher’s relationship with students was the </a:t>
            </a:r>
            <a:r>
              <a:rPr lang="en-US" sz="3200" dirty="0">
                <a:solidFill>
                  <a:schemeClr val="dk1"/>
                </a:solidFill>
                <a:highlight>
                  <a:srgbClr val="FFFF00"/>
                </a:highlight>
                <a:latin typeface="Calibri"/>
                <a:ea typeface="Calibri"/>
                <a:cs typeface="Calibri"/>
                <a:sym typeface="Calibri"/>
              </a:rPr>
              <a:t>best predictor of how much the teacher experienced joy </a:t>
            </a:r>
            <a:r>
              <a:rPr lang="en-US" sz="3200" dirty="0">
                <a:solidFill>
                  <a:schemeClr val="dk1"/>
                </a:solidFill>
                <a:latin typeface="Calibri"/>
                <a:ea typeface="Calibri"/>
                <a:cs typeface="Calibri"/>
                <a:sym typeface="Calibri"/>
              </a:rPr>
              <a:t>versus anxiety in class.”</a:t>
            </a:r>
            <a:br>
              <a:rPr lang="en-US" sz="1900" dirty="0">
                <a:solidFill>
                  <a:schemeClr val="dk1"/>
                </a:solidFill>
                <a:latin typeface="Calibri"/>
                <a:ea typeface="Calibri"/>
                <a:cs typeface="Calibri"/>
                <a:sym typeface="Calibri"/>
              </a:rPr>
            </a:br>
            <a:br>
              <a:rPr lang="en-US" sz="19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 (Education Week, March 12, 2019)</a:t>
            </a:r>
            <a:endParaRPr dirty="0"/>
          </a:p>
          <a:p>
            <a:pPr marL="0" marR="0" lvl="0" indent="0" algn="l" rtl="0">
              <a:lnSpc>
                <a:spcPct val="90000"/>
              </a:lnSpc>
              <a:spcBef>
                <a:spcPts val="0"/>
              </a:spcBef>
              <a:spcAft>
                <a:spcPts val="0"/>
              </a:spcAft>
              <a:buNone/>
            </a:pPr>
            <a:br>
              <a:rPr lang="en-US" sz="1900" dirty="0">
                <a:solidFill>
                  <a:schemeClr val="dk1"/>
                </a:solidFill>
                <a:latin typeface="Calibri"/>
                <a:ea typeface="Calibri"/>
                <a:cs typeface="Calibri"/>
                <a:sym typeface="Calibri"/>
              </a:rPr>
            </a:br>
            <a:br>
              <a:rPr lang="en-US" sz="1900" dirty="0">
                <a:solidFill>
                  <a:schemeClr val="dk1"/>
                </a:solidFill>
                <a:latin typeface="Calibri"/>
                <a:ea typeface="Calibri"/>
                <a:cs typeface="Calibri"/>
                <a:sym typeface="Calibri"/>
              </a:rPr>
            </a:br>
            <a:endParaRPr sz="1900" dirty="0">
              <a:solidFill>
                <a:schemeClr val="dk1"/>
              </a:solidFill>
              <a:latin typeface="Calibri"/>
              <a:ea typeface="Calibri"/>
              <a:cs typeface="Calibri"/>
              <a:sym typeface="Calibri"/>
            </a:endParaRPr>
          </a:p>
        </p:txBody>
      </p:sp>
      <p:pic>
        <p:nvPicPr>
          <p:cNvPr id="199" name="Google Shape;199;p26" descr="Male teacher talking to male student in hallway"/>
          <p:cNvPicPr preferRelativeResize="0"/>
          <p:nvPr/>
        </p:nvPicPr>
        <p:blipFill rotWithShape="1">
          <a:blip r:embed="rId3" cstate="email">
            <a:alphaModFix/>
            <a:extLst>
              <a:ext uri="{28A0092B-C50C-407E-A947-70E740481C1C}">
                <a14:useLocalDpi xmlns:a14="http://schemas.microsoft.com/office/drawing/2010/main"/>
              </a:ext>
            </a:extLst>
          </a:blip>
          <a:srcRect b="-1"/>
          <a:stretch/>
        </p:blipFill>
        <p:spPr>
          <a:xfrm>
            <a:off x="5667440" y="10"/>
            <a:ext cx="7337360" cy="97535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2" name="Title 1">
            <a:extLst>
              <a:ext uri="{FF2B5EF4-FFF2-40B4-BE49-F238E27FC236}">
                <a16:creationId xmlns:a16="http://schemas.microsoft.com/office/drawing/2014/main" id="{4472FE8C-848B-4155-9467-E097E95D3DFD}"/>
              </a:ext>
            </a:extLst>
          </p:cNvPr>
          <p:cNvSpPr>
            <a:spLocks noGrp="1"/>
          </p:cNvSpPr>
          <p:nvPr>
            <p:ph type="title"/>
          </p:nvPr>
        </p:nvSpPr>
        <p:spPr>
          <a:xfrm>
            <a:off x="500742" y="1887794"/>
            <a:ext cx="10000109" cy="1626601"/>
          </a:xfrm>
        </p:spPr>
        <p:txBody>
          <a:bodyPr>
            <a:normAutofit/>
          </a:bodyPr>
          <a:lstStyle/>
          <a:p>
            <a:pPr lvl="0" algn="l"/>
            <a:r>
              <a:rPr lang="en-US" sz="3200" dirty="0">
                <a:solidFill>
                  <a:schemeClr val="bg1"/>
                </a:solidFill>
              </a:rPr>
              <a:t>Continued </a:t>
            </a:r>
            <a:br>
              <a:rPr lang="en-US" sz="3200" dirty="0">
                <a:solidFill>
                  <a:schemeClr val="bg1"/>
                </a:solidFill>
              </a:rPr>
            </a:br>
            <a:r>
              <a:rPr lang="en-US" sz="3600" dirty="0">
                <a:solidFill>
                  <a:srgbClr val="000000"/>
                </a:solidFill>
              </a:rPr>
              <a:t>Why Relationship Matters</a:t>
            </a: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7" descr="graph showing increase in care along with increase in expectations, correlates with increase in performance"/>
          <p:cNvPicPr preferRelativeResize="0"/>
          <p:nvPr/>
        </p:nvPicPr>
        <p:blipFill rotWithShape="1">
          <a:blip r:embed="rId3">
            <a:alphaModFix/>
          </a:blip>
          <a:srcRect/>
          <a:stretch/>
        </p:blipFill>
        <p:spPr>
          <a:xfrm>
            <a:off x="591150" y="2075041"/>
            <a:ext cx="11822500" cy="7270875"/>
          </a:xfrm>
          <a:prstGeom prst="rect">
            <a:avLst/>
          </a:prstGeom>
          <a:noFill/>
          <a:ln>
            <a:noFill/>
          </a:ln>
        </p:spPr>
      </p:pic>
      <p:sp>
        <p:nvSpPr>
          <p:cNvPr id="2" name="Title 1">
            <a:extLst>
              <a:ext uri="{FF2B5EF4-FFF2-40B4-BE49-F238E27FC236}">
                <a16:creationId xmlns:a16="http://schemas.microsoft.com/office/drawing/2014/main" id="{74E3B7AA-F6D1-4254-B088-6DA81E0D11C4}"/>
              </a:ext>
            </a:extLst>
          </p:cNvPr>
          <p:cNvSpPr>
            <a:spLocks noGrp="1"/>
          </p:cNvSpPr>
          <p:nvPr>
            <p:ph type="title"/>
          </p:nvPr>
        </p:nvSpPr>
        <p:spPr>
          <a:xfrm>
            <a:off x="524162" y="579438"/>
            <a:ext cx="11956475" cy="1143000"/>
          </a:xfrm>
        </p:spPr>
        <p:txBody>
          <a:bodyPr>
            <a:normAutofit/>
          </a:bodyPr>
          <a:lstStyle/>
          <a:p>
            <a:pPr lvl="0"/>
            <a:r>
              <a:rPr lang="en-US" sz="5360" dirty="0">
                <a:solidFill>
                  <a:srgbClr val="000000"/>
                </a:solidFill>
              </a:rPr>
              <a:t>2 Key Components: Care &amp; Expectations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175658" y="549150"/>
            <a:ext cx="125475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800"/>
              <a:buFont typeface="Calibri"/>
              <a:buNone/>
            </a:pPr>
            <a:r>
              <a:rPr lang="en-US" sz="4800" dirty="0"/>
              <a:t>3 Keys to </a:t>
            </a:r>
            <a:r>
              <a:rPr lang="en-US" sz="4800" b="1" dirty="0"/>
              <a:t>CARING </a:t>
            </a:r>
            <a:r>
              <a:rPr lang="en-US" sz="4800" dirty="0"/>
              <a:t>Teacher-Student Relationships</a:t>
            </a:r>
            <a:endParaRPr sz="4800" dirty="0"/>
          </a:p>
        </p:txBody>
      </p:sp>
      <p:sp>
        <p:nvSpPr>
          <p:cNvPr id="214" name="Google Shape;214;p28"/>
          <p:cNvSpPr txBox="1">
            <a:spLocks noGrp="1"/>
          </p:cNvSpPr>
          <p:nvPr>
            <p:ph type="body" idx="1"/>
          </p:nvPr>
        </p:nvSpPr>
        <p:spPr>
          <a:xfrm>
            <a:off x="457200" y="2835400"/>
            <a:ext cx="6045200" cy="6918450"/>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2400"/>
              </a:spcAft>
              <a:buClr>
                <a:schemeClr val="dk1"/>
              </a:buClr>
              <a:buSzPct val="100000"/>
              <a:buFont typeface="+mj-lt"/>
              <a:buAutoNum type="arabicPeriod"/>
            </a:pPr>
            <a:r>
              <a:rPr lang="en-US" b="1" dirty="0"/>
              <a:t>Warmth-</a:t>
            </a:r>
            <a:r>
              <a:rPr lang="en-US" dirty="0"/>
              <a:t>Accept students for who they are. Show them they are important to you.</a:t>
            </a:r>
            <a:endParaRPr dirty="0"/>
          </a:p>
          <a:p>
            <a:pPr marL="514350" lvl="0" indent="-514350" algn="l" rtl="0">
              <a:spcBef>
                <a:spcPts val="0"/>
              </a:spcBef>
              <a:spcAft>
                <a:spcPts val="2400"/>
              </a:spcAft>
              <a:buClr>
                <a:schemeClr val="dk1"/>
              </a:buClr>
              <a:buSzPct val="100000"/>
              <a:buFont typeface="+mj-lt"/>
              <a:buAutoNum type="arabicPeriod"/>
            </a:pPr>
            <a:r>
              <a:rPr lang="en-US" b="1" dirty="0"/>
              <a:t>Empathy- </a:t>
            </a:r>
            <a:r>
              <a:rPr lang="en-US" dirty="0"/>
              <a:t>Understand how your students think and feel.</a:t>
            </a:r>
            <a:endParaRPr dirty="0"/>
          </a:p>
          <a:p>
            <a:pPr marL="514350" lvl="0" indent="-514350" algn="l" rtl="0">
              <a:spcBef>
                <a:spcPts val="0"/>
              </a:spcBef>
              <a:spcAft>
                <a:spcPts val="2400"/>
              </a:spcAft>
              <a:buClr>
                <a:schemeClr val="dk1"/>
              </a:buClr>
              <a:buSzPct val="100000"/>
              <a:buFont typeface="+mj-lt"/>
              <a:buAutoNum type="arabicPeriod"/>
            </a:pPr>
            <a:r>
              <a:rPr lang="en-US" b="1" dirty="0"/>
              <a:t>Time- </a:t>
            </a:r>
            <a:r>
              <a:rPr lang="en-US" dirty="0"/>
              <a:t>Take time to physically and mentally be present when talking with your students-BE INTENTIONAL.</a:t>
            </a:r>
            <a:endParaRPr dirty="0"/>
          </a:p>
        </p:txBody>
      </p:sp>
      <p:pic>
        <p:nvPicPr>
          <p:cNvPr id="216" name="Google Shape;216;p28" descr="A person standing in front of a classroom with students' hands up"/>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97382" y="2286000"/>
            <a:ext cx="6045200" cy="6918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title"/>
          </p:nvPr>
        </p:nvSpPr>
        <p:spPr>
          <a:xfrm>
            <a:off x="722325" y="5105400"/>
            <a:ext cx="11277600" cy="40957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3000"/>
              </a:spcAft>
              <a:buClr>
                <a:schemeClr val="dk1"/>
              </a:buClr>
              <a:buSzPts val="5100"/>
              <a:buFont typeface="Calibri"/>
              <a:buNone/>
            </a:pPr>
            <a:r>
              <a:rPr lang="en-US" sz="5100" b="0" dirty="0"/>
              <a:t>“ARE YOU GOOD AT BUILDING RELATIONSHIPS WITH YOUR STUDENTS?</a:t>
            </a:r>
            <a:endParaRPr sz="5100" b="0" dirty="0"/>
          </a:p>
          <a:p>
            <a:pPr marL="0" lvl="0" indent="0" algn="l" rtl="0">
              <a:spcBef>
                <a:spcPts val="0"/>
              </a:spcBef>
              <a:spcAft>
                <a:spcPts val="3000"/>
              </a:spcAft>
              <a:buClr>
                <a:schemeClr val="dk1"/>
              </a:buClr>
              <a:buSzPts val="5100"/>
              <a:buFont typeface="Calibri"/>
              <a:buNone/>
            </a:pPr>
            <a:r>
              <a:rPr lang="en-US" sz="5100" b="0" dirty="0"/>
              <a:t>“DO YOU HAVE STRONG RELATIONSHIPS WITH YOUR CURRENT STUDENTS?”</a:t>
            </a:r>
            <a:endParaRPr sz="5100" b="0" dirty="0"/>
          </a:p>
        </p:txBody>
      </p:sp>
      <p:pic>
        <p:nvPicPr>
          <p:cNvPr id="223" name="Google Shape;223;p29" descr="A teacher and a student laughing&#10;"/>
          <p:cNvPicPr preferRelativeResize="0"/>
          <p:nvPr/>
        </p:nvPicPr>
        <p:blipFill rotWithShape="1">
          <a:blip r:embed="rId3">
            <a:alphaModFix/>
          </a:blip>
          <a:srcRect/>
          <a:stretch/>
        </p:blipFill>
        <p:spPr>
          <a:xfrm>
            <a:off x="685788" y="359670"/>
            <a:ext cx="11633224" cy="45171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pic>
        <p:nvPicPr>
          <p:cNvPr id="228" name="Google Shape;228;p30" descr="four students sitting at their desks taking notes and reading"/>
          <p:cNvPicPr preferRelativeResize="0"/>
          <p:nvPr/>
        </p:nvPicPr>
        <p:blipFill rotWithShape="1">
          <a:blip r:embed="rId3" cstate="screen">
            <a:alphaModFix/>
            <a:extLst>
              <a:ext uri="{28A0092B-C50C-407E-A947-70E740481C1C}">
                <a14:useLocalDpi xmlns:a14="http://schemas.microsoft.com/office/drawing/2010/main"/>
              </a:ext>
            </a:extLst>
          </a:blip>
          <a:srcRect r="-1" b="-1"/>
          <a:stretch/>
        </p:blipFill>
        <p:spPr>
          <a:xfrm>
            <a:off x="20" y="10"/>
            <a:ext cx="13004780" cy="9753590"/>
          </a:xfrm>
          <a:prstGeom prst="rect">
            <a:avLst/>
          </a:prstGeom>
          <a:noFill/>
          <a:ln>
            <a:noFill/>
          </a:ln>
        </p:spPr>
      </p:pic>
      <p:sp>
        <p:nvSpPr>
          <p:cNvPr id="229" name="Google Shape;229;p30">
            <a:extLst>
              <a:ext uri="{C183D7F6-B498-43B3-948B-1728B52AA6E4}">
                <adec:decorative xmlns:adec="http://schemas.microsoft.com/office/drawing/2017/decorative" val="1"/>
              </a:ext>
            </a:extLst>
          </p:cNvPr>
          <p:cNvSpPr/>
          <p:nvPr/>
        </p:nvSpPr>
        <p:spPr>
          <a:xfrm>
            <a:off x="0" y="7566424"/>
            <a:ext cx="13004800" cy="1047539"/>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31" name="Google Shape;231;p30">
            <a:extLst>
              <a:ext uri="{C183D7F6-B498-43B3-948B-1728B52AA6E4}">
                <adec:decorative xmlns:adec="http://schemas.microsoft.com/office/drawing/2017/decorative" val="1"/>
              </a:ext>
            </a:extLst>
          </p:cNvPr>
          <p:cNvCxnSpPr/>
          <p:nvPr/>
        </p:nvCxnSpPr>
        <p:spPr>
          <a:xfrm>
            <a:off x="0" y="7455264"/>
            <a:ext cx="13004800" cy="0"/>
          </a:xfrm>
          <a:prstGeom prst="straightConnector1">
            <a:avLst/>
          </a:prstGeom>
          <a:noFill/>
          <a:ln w="41275" cap="flat" cmpd="sng">
            <a:solidFill>
              <a:schemeClr val="lt1">
                <a:alpha val="89803"/>
              </a:schemeClr>
            </a:solidFill>
            <a:prstDash val="solid"/>
            <a:round/>
            <a:headEnd type="none" w="sm" len="sm"/>
            <a:tailEnd type="none" w="sm" len="sm"/>
          </a:ln>
        </p:spPr>
      </p:cxnSp>
      <p:cxnSp>
        <p:nvCxnSpPr>
          <p:cNvPr id="232" name="Google Shape;232;p30">
            <a:extLst>
              <a:ext uri="{C183D7F6-B498-43B3-948B-1728B52AA6E4}">
                <adec:decorative xmlns:adec="http://schemas.microsoft.com/office/drawing/2017/decorative" val="1"/>
              </a:ext>
            </a:extLst>
          </p:cNvPr>
          <p:cNvCxnSpPr/>
          <p:nvPr/>
        </p:nvCxnSpPr>
        <p:spPr>
          <a:xfrm>
            <a:off x="0" y="8725122"/>
            <a:ext cx="13004800" cy="0"/>
          </a:xfrm>
          <a:prstGeom prst="straightConnector1">
            <a:avLst/>
          </a:prstGeom>
          <a:noFill/>
          <a:ln w="41275" cap="flat" cmpd="sng">
            <a:solidFill>
              <a:schemeClr val="lt1">
                <a:alpha val="89803"/>
              </a:schemeClr>
            </a:solidFill>
            <a:prstDash val="solid"/>
            <a:round/>
            <a:headEnd type="none" w="sm" len="sm"/>
            <a:tailEnd type="none" w="sm" len="sm"/>
          </a:ln>
        </p:spPr>
      </p:cxnSp>
      <p:sp>
        <p:nvSpPr>
          <p:cNvPr id="2" name="Title 1">
            <a:extLst>
              <a:ext uri="{FF2B5EF4-FFF2-40B4-BE49-F238E27FC236}">
                <a16:creationId xmlns:a16="http://schemas.microsoft.com/office/drawing/2014/main" id="{A2431C50-4B37-4740-B778-BA82C44C05DB}"/>
              </a:ext>
            </a:extLst>
          </p:cNvPr>
          <p:cNvSpPr>
            <a:spLocks noGrp="1"/>
          </p:cNvSpPr>
          <p:nvPr>
            <p:ph type="title"/>
          </p:nvPr>
        </p:nvSpPr>
        <p:spPr>
          <a:xfrm>
            <a:off x="2387600" y="7526543"/>
            <a:ext cx="8229600" cy="1143000"/>
          </a:xfrm>
        </p:spPr>
        <p:txBody>
          <a:bodyPr>
            <a:normAutofit/>
          </a:bodyPr>
          <a:lstStyle/>
          <a:p>
            <a:pPr lvl="0">
              <a:lnSpc>
                <a:spcPct val="90000"/>
              </a:lnSpc>
            </a:pPr>
            <a:r>
              <a:rPr lang="en-US" sz="3800" dirty="0">
                <a:solidFill>
                  <a:srgbClr val="262626"/>
                </a:solidFill>
              </a:rPr>
              <a:t>Be Intentional About Relationship</a:t>
            </a:r>
            <a:br>
              <a:rPr lang="en-US" sz="1200" dirty="0">
                <a:solidFill>
                  <a:srgbClr val="000000"/>
                </a:solidFill>
                <a:latin typeface="Arial"/>
                <a:cs typeface="Arial"/>
                <a:sym typeface="Arial"/>
              </a:rPr>
            </a:br>
            <a:r>
              <a:rPr lang="en-US" sz="3800" dirty="0">
                <a:solidFill>
                  <a:srgbClr val="262626"/>
                </a:solidFill>
              </a:rPr>
              <a:t>E.M.R. (</a:t>
            </a:r>
            <a:r>
              <a:rPr lang="en-US" sz="3800" u="sng" dirty="0">
                <a:solidFill>
                  <a:srgbClr val="262626"/>
                </a:solidFill>
                <a:hlinkClick r:id="rId4">
                  <a:extLst>
                    <a:ext uri="{A12FA001-AC4F-418D-AE19-62706E023703}">
                      <ahyp:hlinkClr xmlns:ahyp="http://schemas.microsoft.com/office/drawing/2018/hyperlinkcolor" val="tx"/>
                    </a:ext>
                  </a:extLst>
                </a:hlinkClick>
              </a:rPr>
              <a:t>Establish-Maintain-Restore</a:t>
            </a:r>
            <a:r>
              <a:rPr lang="en-US" sz="3800" dirty="0">
                <a:solidFill>
                  <a:srgbClr val="262626"/>
                </a:solidFill>
              </a:rPr>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Title 1">
            <a:extLst>
              <a:ext uri="{FF2B5EF4-FFF2-40B4-BE49-F238E27FC236}">
                <a16:creationId xmlns:a16="http://schemas.microsoft.com/office/drawing/2014/main" id="{2DC19E57-4582-48E6-8EF9-68153D2566D0}"/>
              </a:ext>
            </a:extLst>
          </p:cNvPr>
          <p:cNvSpPr>
            <a:spLocks noGrp="1"/>
          </p:cNvSpPr>
          <p:nvPr>
            <p:ph type="title"/>
          </p:nvPr>
        </p:nvSpPr>
        <p:spPr>
          <a:xfrm>
            <a:off x="234749" y="-1351023"/>
            <a:ext cx="12240279" cy="1143000"/>
          </a:xfrm>
        </p:spPr>
        <p:txBody>
          <a:bodyPr/>
          <a:lstStyle/>
          <a:p>
            <a:r>
              <a:rPr lang="en-US" dirty="0"/>
              <a:t>Practices to Establish, Maintain, and Restore</a:t>
            </a:r>
          </a:p>
        </p:txBody>
      </p:sp>
      <p:pic>
        <p:nvPicPr>
          <p:cNvPr id="238" name="Google Shape;238;p31" descr="screenshot of specific practices to Establish, Maintain, and Restore Positive Relationships with Students"/>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34750" y="504250"/>
            <a:ext cx="8193100" cy="9096950"/>
          </a:xfrm>
          <a:prstGeom prst="rect">
            <a:avLst/>
          </a:prstGeom>
          <a:noFill/>
          <a:ln>
            <a:noFill/>
          </a:ln>
        </p:spPr>
      </p:pic>
      <p:pic>
        <p:nvPicPr>
          <p:cNvPr id="239" name="Google Shape;239;p31" descr="list template for student and relationship phase documentation"/>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387825" y="152400"/>
            <a:ext cx="7510867" cy="94488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 name="Title 1">
            <a:extLst>
              <a:ext uri="{FF2B5EF4-FFF2-40B4-BE49-F238E27FC236}">
                <a16:creationId xmlns:a16="http://schemas.microsoft.com/office/drawing/2014/main" id="{F99B24CF-2934-4CC1-ABB1-1409C30F8EBC}"/>
              </a:ext>
            </a:extLst>
          </p:cNvPr>
          <p:cNvSpPr>
            <a:spLocks noGrp="1"/>
          </p:cNvSpPr>
          <p:nvPr>
            <p:ph type="title"/>
          </p:nvPr>
        </p:nvSpPr>
        <p:spPr>
          <a:xfrm>
            <a:off x="0" y="-1423533"/>
            <a:ext cx="13004800" cy="1143000"/>
          </a:xfrm>
        </p:spPr>
        <p:txBody>
          <a:bodyPr/>
          <a:lstStyle/>
          <a:p>
            <a:r>
              <a:rPr lang="en-US" dirty="0"/>
              <a:t>Tool for Building Relationships with Students</a:t>
            </a:r>
          </a:p>
        </p:txBody>
      </p:sp>
      <p:pic>
        <p:nvPicPr>
          <p:cNvPr id="245" name="Google Shape;245;p32" descr="EMR tool for building relationships with students"/>
          <p:cNvPicPr preferRelativeResize="0"/>
          <p:nvPr/>
        </p:nvPicPr>
        <p:blipFill>
          <a:blip r:embed="rId3">
            <a:alphaModFix/>
          </a:blip>
          <a:stretch>
            <a:fillRect/>
          </a:stretch>
        </p:blipFill>
        <p:spPr>
          <a:xfrm>
            <a:off x="152400" y="152400"/>
            <a:ext cx="9130871" cy="9448798"/>
          </a:xfrm>
          <a:prstGeom prst="rect">
            <a:avLst/>
          </a:prstGeom>
          <a:noFill/>
          <a:ln>
            <a:noFill/>
          </a:ln>
        </p:spPr>
      </p:pic>
      <p:sp>
        <p:nvSpPr>
          <p:cNvPr id="244" name="Google Shape;244;p32"/>
          <p:cNvSpPr txBox="1"/>
          <p:nvPr/>
        </p:nvSpPr>
        <p:spPr>
          <a:xfrm>
            <a:off x="9262475" y="3983475"/>
            <a:ext cx="3253500" cy="133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LEARN MORE about EMR</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3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32"/>
          <p:cNvSpPr txBox="1"/>
          <p:nvPr/>
        </p:nvSpPr>
        <p:spPr>
          <a:xfrm>
            <a:off x="9262475" y="5262675"/>
            <a:ext cx="3622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u="sng">
                <a:solidFill>
                  <a:schemeClr val="hlink"/>
                </a:solidFill>
                <a:latin typeface="Calibri"/>
                <a:ea typeface="Calibri"/>
                <a:cs typeface="Calibri"/>
                <a:sym typeface="Calibri"/>
                <a:hlinkClick r:id="rId5"/>
              </a:rPr>
              <a:t>Learn More About EMR</a:t>
            </a:r>
            <a:endParaRPr sz="2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pic>
        <p:nvPicPr>
          <p:cNvPr id="251" name="Google Shape;251;p33" descr="woman greeting studen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 y="831870"/>
            <a:ext cx="6099858" cy="7835982"/>
          </a:xfrm>
          <a:custGeom>
            <a:avLst/>
            <a:gdLst/>
            <a:ahLst/>
            <a:cxnLst/>
            <a:rect l="l" t="t" r="r" b="b"/>
            <a:pathLst>
              <a:path w="5718636" h="5509675" extrusionOk="0">
                <a:moveTo>
                  <a:pt x="0" y="0"/>
                </a:moveTo>
                <a:lnTo>
                  <a:pt x="2672821" y="0"/>
                </a:lnTo>
                <a:lnTo>
                  <a:pt x="2673116" y="639"/>
                </a:lnTo>
                <a:lnTo>
                  <a:pt x="3175662" y="639"/>
                </a:lnTo>
                <a:lnTo>
                  <a:pt x="5718636" y="5509675"/>
                </a:lnTo>
                <a:lnTo>
                  <a:pt x="502842" y="5509675"/>
                </a:lnTo>
                <a:lnTo>
                  <a:pt x="502842" y="5509036"/>
                </a:lnTo>
                <a:lnTo>
                  <a:pt x="0" y="5509036"/>
                </a:lnTo>
                <a:close/>
              </a:path>
            </a:pathLst>
          </a:custGeom>
          <a:noFill/>
          <a:ln>
            <a:noFill/>
          </a:ln>
        </p:spPr>
      </p:pic>
      <p:sp>
        <p:nvSpPr>
          <p:cNvPr id="252" name="Google Shape;252;p33">
            <a:extLst>
              <a:ext uri="{C183D7F6-B498-43B3-948B-1728B52AA6E4}">
                <adec:decorative xmlns:adec="http://schemas.microsoft.com/office/drawing/2017/decorative" val="1"/>
              </a:ext>
            </a:extLst>
          </p:cNvPr>
          <p:cNvSpPr/>
          <p:nvPr/>
        </p:nvSpPr>
        <p:spPr>
          <a:xfrm flipH="1">
            <a:off x="4098793" y="832748"/>
            <a:ext cx="8906007" cy="7835076"/>
          </a:xfrm>
          <a:custGeom>
            <a:avLst/>
            <a:gdLst/>
            <a:ahLst/>
            <a:cxnLst/>
            <a:rect l="l" t="t" r="r" b="b"/>
            <a:pathLst>
              <a:path w="8349381" h="5509038" extrusionOk="0">
                <a:moveTo>
                  <a:pt x="0" y="0"/>
                </a:moveTo>
                <a:lnTo>
                  <a:pt x="8349381" y="0"/>
                </a:lnTo>
                <a:lnTo>
                  <a:pt x="5806407" y="5509038"/>
                </a:lnTo>
                <a:lnTo>
                  <a:pt x="0" y="5509038"/>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F2F2"/>
              </a:solidFill>
              <a:latin typeface="Calibri"/>
              <a:ea typeface="Calibri"/>
              <a:cs typeface="Calibri"/>
              <a:sym typeface="Calibri"/>
            </a:endParaRPr>
          </a:p>
        </p:txBody>
      </p:sp>
      <p:sp>
        <p:nvSpPr>
          <p:cNvPr id="254" name="Google Shape;254;p33"/>
          <p:cNvSpPr txBox="1"/>
          <p:nvPr/>
        </p:nvSpPr>
        <p:spPr>
          <a:xfrm>
            <a:off x="6654800" y="2667000"/>
            <a:ext cx="6349980" cy="530910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3200"/>
              <a:buFont typeface="Calibri"/>
              <a:buAutoNum type="arabicPeriod"/>
            </a:pPr>
            <a:r>
              <a:rPr lang="en-US" sz="3200" dirty="0">
                <a:solidFill>
                  <a:schemeClr val="lt1"/>
                </a:solidFill>
                <a:latin typeface="Calibri"/>
                <a:ea typeface="Calibri"/>
                <a:cs typeface="Calibri"/>
                <a:sym typeface="Calibri"/>
              </a:rPr>
              <a:t>Greet Each Student by Name</a:t>
            </a:r>
            <a:endParaRPr dirty="0"/>
          </a:p>
          <a:p>
            <a:pPr marL="342900" marR="0" lvl="0" indent="-342900" algn="l" rtl="0">
              <a:spcBef>
                <a:spcPts val="0"/>
              </a:spcBef>
              <a:spcAft>
                <a:spcPts val="0"/>
              </a:spcAft>
              <a:buClr>
                <a:schemeClr val="lt1"/>
              </a:buClr>
              <a:buSzPts val="3200"/>
              <a:buFont typeface="Calibri"/>
              <a:buAutoNum type="arabicPeriod"/>
            </a:pPr>
            <a:r>
              <a:rPr lang="en-US" sz="3200" dirty="0">
                <a:solidFill>
                  <a:schemeClr val="lt1"/>
                </a:solidFill>
                <a:latin typeface="Calibri"/>
                <a:ea typeface="Calibri"/>
                <a:cs typeface="Calibri"/>
                <a:sym typeface="Calibri"/>
              </a:rPr>
              <a:t>Have a Short Positive Interaction</a:t>
            </a:r>
            <a:endParaRPr dirty="0"/>
          </a:p>
          <a:p>
            <a:pPr marL="342900" marR="0" lvl="0" indent="-342900" algn="l" rtl="0">
              <a:spcBef>
                <a:spcPts val="0"/>
              </a:spcBef>
              <a:spcAft>
                <a:spcPts val="0"/>
              </a:spcAft>
              <a:buClr>
                <a:schemeClr val="lt1"/>
              </a:buClr>
              <a:buSzPts val="3200"/>
              <a:buFont typeface="Calibri"/>
              <a:buAutoNum type="arabicPeriod"/>
            </a:pPr>
            <a:r>
              <a:rPr lang="en-US" sz="3200" dirty="0">
                <a:solidFill>
                  <a:schemeClr val="lt1"/>
                </a:solidFill>
                <a:latin typeface="Calibri"/>
                <a:ea typeface="Calibri"/>
                <a:cs typeface="Calibri"/>
                <a:sym typeface="Calibri"/>
              </a:rPr>
              <a:t>Direct them to the First Activity</a:t>
            </a:r>
            <a:endParaRPr dirty="0"/>
          </a:p>
          <a:p>
            <a:pPr marL="342900" marR="0" lvl="0" indent="-22860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a:p>
            <a:pPr marL="0" marR="0" lvl="0" indent="0" algn="l" rtl="0">
              <a:spcBef>
                <a:spcPts val="600"/>
              </a:spcBef>
              <a:spcAft>
                <a:spcPts val="1200"/>
              </a:spcAft>
              <a:buNone/>
            </a:pPr>
            <a:r>
              <a:rPr lang="en-US" sz="1800" dirty="0">
                <a:solidFill>
                  <a:schemeClr val="lt1"/>
                </a:solidFill>
                <a:latin typeface="Calibri"/>
                <a:ea typeface="Calibri"/>
                <a:cs typeface="Calibri"/>
                <a:sym typeface="Calibri"/>
              </a:rPr>
              <a:t>VARIATION 1: • Offer the student a choice of handshake, fist bump, high five, pinkie shake, etc. </a:t>
            </a:r>
          </a:p>
          <a:p>
            <a:pPr marL="0" marR="0" lvl="0" indent="0" algn="l" rtl="0">
              <a:spcBef>
                <a:spcPts val="600"/>
              </a:spcBef>
              <a:spcAft>
                <a:spcPts val="1200"/>
              </a:spcAft>
              <a:buNone/>
            </a:pPr>
            <a:r>
              <a:rPr lang="en-US" sz="1800" dirty="0">
                <a:solidFill>
                  <a:schemeClr val="lt1"/>
                </a:solidFill>
                <a:latin typeface="Calibri"/>
                <a:ea typeface="Calibri"/>
                <a:cs typeface="Calibri"/>
                <a:sym typeface="Calibri"/>
              </a:rPr>
              <a:t>VARIATION 2: • Provide a quiet, independent entry activity (e.g., warm-up fluency activity, easy writing task) • Circulate around the room, ensuring you have a positive greeting with each student </a:t>
            </a:r>
            <a:endParaRPr lang="en-US" dirty="0">
              <a:ea typeface="Calibri"/>
            </a:endParaRPr>
          </a:p>
          <a:p>
            <a:pPr marL="0" marR="0" lvl="0" indent="0" algn="l" rtl="0">
              <a:spcBef>
                <a:spcPts val="600"/>
              </a:spcBef>
              <a:spcAft>
                <a:spcPts val="1200"/>
              </a:spcAft>
              <a:buNone/>
            </a:pPr>
            <a:r>
              <a:rPr lang="en-US" sz="1800" dirty="0">
                <a:solidFill>
                  <a:schemeClr val="lt1"/>
                </a:solidFill>
                <a:latin typeface="Calibri"/>
                <a:ea typeface="Calibri"/>
                <a:cs typeface="Calibri"/>
                <a:sym typeface="Calibri"/>
              </a:rPr>
              <a:t>VARIATION 3: • Train students in your class to be greeters or ‘greeter leaders’ • Students along with the teacher provide a greeting to each student in the morning • Students alternate the role of greeter every month or week</a:t>
            </a:r>
            <a:endParaRPr dirty="0"/>
          </a:p>
        </p:txBody>
      </p:sp>
      <p:sp>
        <p:nvSpPr>
          <p:cNvPr id="2" name="Title 1">
            <a:extLst>
              <a:ext uri="{FF2B5EF4-FFF2-40B4-BE49-F238E27FC236}">
                <a16:creationId xmlns:a16="http://schemas.microsoft.com/office/drawing/2014/main" id="{DC48EE7A-3D2F-4EE9-9E4E-BC45F79ED94F}"/>
              </a:ext>
            </a:extLst>
          </p:cNvPr>
          <p:cNvSpPr>
            <a:spLocks noGrp="1"/>
          </p:cNvSpPr>
          <p:nvPr>
            <p:ph type="title"/>
          </p:nvPr>
        </p:nvSpPr>
        <p:spPr>
          <a:xfrm>
            <a:off x="4775180" y="1265322"/>
            <a:ext cx="8229600" cy="1143000"/>
          </a:xfrm>
        </p:spPr>
        <p:txBody>
          <a:bodyPr>
            <a:normAutofit/>
          </a:bodyPr>
          <a:lstStyle/>
          <a:p>
            <a:pPr lvl="0">
              <a:lnSpc>
                <a:spcPct val="90000"/>
              </a:lnSpc>
            </a:pPr>
            <a:r>
              <a:rPr lang="en-US" sz="4000" dirty="0">
                <a:solidFill>
                  <a:srgbClr val="FFFFFF"/>
                </a:solidFill>
              </a:rPr>
              <a:t>Positive Greetings At the Door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34">
            <a:extLst>
              <a:ext uri="{C183D7F6-B498-43B3-948B-1728B52AA6E4}">
                <adec:decorative xmlns:adec="http://schemas.microsoft.com/office/drawing/2017/decorative" val="1"/>
              </a:ext>
            </a:extLst>
          </p:cNvPr>
          <p:cNvSpPr/>
          <p:nvPr/>
        </p:nvSpPr>
        <p:spPr>
          <a:xfrm>
            <a:off x="0" y="0"/>
            <a:ext cx="13001548" cy="9753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FD190E55-5CCF-4EC8-86DB-681AE7B8B5D0}"/>
              </a:ext>
            </a:extLst>
          </p:cNvPr>
          <p:cNvSpPr>
            <a:spLocks noGrp="1"/>
          </p:cNvSpPr>
          <p:nvPr>
            <p:ph type="title"/>
          </p:nvPr>
        </p:nvSpPr>
        <p:spPr>
          <a:xfrm>
            <a:off x="446598" y="1438420"/>
            <a:ext cx="8229600" cy="1143000"/>
          </a:xfrm>
        </p:spPr>
        <p:txBody>
          <a:bodyPr>
            <a:normAutofit/>
          </a:bodyPr>
          <a:lstStyle/>
          <a:p>
            <a:pPr lvl="0" algn="l">
              <a:lnSpc>
                <a:spcPct val="90000"/>
              </a:lnSpc>
              <a:spcBef>
                <a:spcPts val="600"/>
              </a:spcBef>
            </a:pPr>
            <a:r>
              <a:rPr lang="en-US" sz="4600" b="1" dirty="0">
                <a:solidFill>
                  <a:srgbClr val="000000"/>
                </a:solidFill>
                <a:latin typeface="Economica"/>
                <a:ea typeface="Economica"/>
                <a:cs typeface="Economica"/>
                <a:sym typeface="Economica"/>
              </a:rPr>
              <a:t>2x10 Relationship Building</a:t>
            </a:r>
            <a:endParaRPr lang="en-US" dirty="0"/>
          </a:p>
        </p:txBody>
      </p:sp>
      <p:sp>
        <p:nvSpPr>
          <p:cNvPr id="260" name="Google Shape;260;p34"/>
          <p:cNvSpPr txBox="1"/>
          <p:nvPr/>
        </p:nvSpPr>
        <p:spPr>
          <a:xfrm>
            <a:off x="446599" y="2854036"/>
            <a:ext cx="6591510" cy="6345382"/>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90000"/>
              </a:lnSpc>
              <a:spcBef>
                <a:spcPts val="600"/>
              </a:spcBef>
              <a:buFont typeface="Arial" panose="020B0604020202020204" pitchFamily="34" charset="0"/>
              <a:buChar char="•"/>
            </a:pPr>
            <a:r>
              <a:rPr lang="en-US" sz="3000" dirty="0">
                <a:solidFill>
                  <a:schemeClr val="dk1"/>
                </a:solidFill>
                <a:latin typeface="Calibri"/>
                <a:ea typeface="Calibri"/>
                <a:cs typeface="Calibri"/>
                <a:sym typeface="Calibri"/>
              </a:rPr>
              <a:t>2 minute conversation with a student </a:t>
            </a:r>
            <a:endParaRPr sz="3000" dirty="0"/>
          </a:p>
          <a:p>
            <a:pPr marR="0" lvl="0" algn="l" rtl="0">
              <a:lnSpc>
                <a:spcPct val="90000"/>
              </a:lnSpc>
              <a:spcBef>
                <a:spcPts val="600"/>
              </a:spcBef>
              <a:spcAft>
                <a:spcPts val="1200"/>
              </a:spcAft>
            </a:pPr>
            <a:r>
              <a:rPr lang="en-US" sz="3000" i="1" dirty="0">
                <a:solidFill>
                  <a:schemeClr val="dk1"/>
                </a:solidFill>
                <a:latin typeface="Calibri"/>
                <a:ea typeface="Calibri"/>
                <a:cs typeface="Calibri"/>
                <a:sym typeface="Calibri"/>
              </a:rPr>
              <a:t>	(not about academics)</a:t>
            </a:r>
            <a:endParaRPr sz="3000" dirty="0"/>
          </a:p>
          <a:p>
            <a:pPr marL="457200" marR="0" lvl="0" indent="-457200" algn="l" rtl="0">
              <a:lnSpc>
                <a:spcPct val="90000"/>
              </a:lnSpc>
              <a:spcBef>
                <a:spcPts val="600"/>
              </a:spcBef>
              <a:spcAft>
                <a:spcPts val="1200"/>
              </a:spcAft>
              <a:buFont typeface="Arial" panose="020B0604020202020204" pitchFamily="34" charset="0"/>
              <a:buChar char="•"/>
            </a:pPr>
            <a:r>
              <a:rPr lang="en-US" sz="3000" dirty="0">
                <a:solidFill>
                  <a:schemeClr val="dk1"/>
                </a:solidFill>
                <a:latin typeface="Calibri"/>
                <a:ea typeface="Calibri"/>
                <a:cs typeface="Calibri"/>
                <a:sym typeface="Calibri"/>
              </a:rPr>
              <a:t>10 consecutive days</a:t>
            </a:r>
            <a:endParaRPr lang="en-US" sz="3000" dirty="0">
              <a:ea typeface="Calibri"/>
            </a:endParaRPr>
          </a:p>
          <a:p>
            <a:pPr marL="0" marR="0" lvl="0" indent="0" algn="l" rtl="0">
              <a:lnSpc>
                <a:spcPct val="90000"/>
              </a:lnSpc>
              <a:spcBef>
                <a:spcPts val="600"/>
              </a:spcBef>
              <a:spcAft>
                <a:spcPts val="1200"/>
              </a:spcAft>
              <a:buNone/>
            </a:pPr>
            <a:r>
              <a:rPr lang="en-US" sz="2700" i="1" dirty="0">
                <a:solidFill>
                  <a:schemeClr val="dk1"/>
                </a:solidFill>
                <a:latin typeface="Calibri"/>
                <a:ea typeface="Calibri"/>
                <a:cs typeface="Calibri"/>
                <a:sym typeface="Calibri"/>
              </a:rPr>
              <a:t>[Very effective strategy for at-risk students </a:t>
            </a:r>
            <a:br>
              <a:rPr lang="en-US" sz="2700" i="1" dirty="0">
                <a:solidFill>
                  <a:schemeClr val="dk1"/>
                </a:solidFill>
                <a:latin typeface="Calibri"/>
                <a:ea typeface="Calibri"/>
                <a:cs typeface="Calibri"/>
                <a:sym typeface="Calibri"/>
              </a:rPr>
            </a:br>
            <a:r>
              <a:rPr lang="en-US" sz="2700" i="1" dirty="0">
                <a:solidFill>
                  <a:schemeClr val="dk1"/>
                </a:solidFill>
                <a:latin typeface="Calibri"/>
                <a:ea typeface="Calibri"/>
                <a:cs typeface="Calibri"/>
                <a:sym typeface="Calibri"/>
              </a:rPr>
              <a:t>or students who present with challenging behavior]</a:t>
            </a:r>
            <a:endParaRPr sz="2700" dirty="0">
              <a:solidFill>
                <a:schemeClr val="dk1"/>
              </a:solidFill>
              <a:latin typeface="Calibri"/>
              <a:ea typeface="Calibri"/>
              <a:cs typeface="Calibri"/>
              <a:sym typeface="Calibri"/>
            </a:endParaRPr>
          </a:p>
          <a:p>
            <a:pPr marL="0" marR="0" lvl="0" indent="0" algn="l" rtl="0">
              <a:lnSpc>
                <a:spcPct val="90000"/>
              </a:lnSpc>
              <a:spcBef>
                <a:spcPts val="5400"/>
              </a:spcBef>
              <a:buNone/>
            </a:pPr>
            <a:r>
              <a:rPr lang="en-US" sz="2400" dirty="0">
                <a:solidFill>
                  <a:schemeClr val="dk1"/>
                </a:solidFill>
                <a:latin typeface="Calibri" panose="020F0502020204030204" pitchFamily="34" charset="0"/>
                <a:ea typeface="Calibri"/>
                <a:cs typeface="Calibri" panose="020F0502020204030204" pitchFamily="34" charset="0"/>
                <a:sym typeface="Calibri"/>
              </a:rPr>
              <a:t>Aka “Two Minute Intervention” </a:t>
            </a:r>
            <a:endParaRPr sz="2400" dirty="0">
              <a:latin typeface="Calibri" panose="020F0502020204030204" pitchFamily="34" charset="0"/>
              <a:cs typeface="Calibri" panose="020F0502020204030204" pitchFamily="34" charset="0"/>
            </a:endParaRPr>
          </a:p>
          <a:p>
            <a:pPr marL="0" marR="0" lvl="0" indent="0" algn="l" rtl="0">
              <a:lnSpc>
                <a:spcPct val="90000"/>
              </a:lnSpc>
              <a:spcBef>
                <a:spcPts val="600"/>
              </a:spcBef>
              <a:buNone/>
            </a:pPr>
            <a:r>
              <a:rPr lang="en-US" sz="2400" dirty="0">
                <a:solidFill>
                  <a:schemeClr val="dk1"/>
                </a:solidFill>
                <a:latin typeface="Calibri" panose="020F0502020204030204" pitchFamily="34" charset="0"/>
                <a:ea typeface="Calibri"/>
                <a:cs typeface="Calibri" panose="020F0502020204030204" pitchFamily="34" charset="0"/>
                <a:sym typeface="Calibri"/>
              </a:rPr>
              <a:t>by Raymond </a:t>
            </a:r>
            <a:r>
              <a:rPr lang="en-US" sz="2400" dirty="0" err="1">
                <a:solidFill>
                  <a:schemeClr val="dk1"/>
                </a:solidFill>
                <a:latin typeface="Calibri" panose="020F0502020204030204" pitchFamily="34" charset="0"/>
                <a:ea typeface="Calibri"/>
                <a:cs typeface="Calibri" panose="020F0502020204030204" pitchFamily="34" charset="0"/>
                <a:sym typeface="Calibri"/>
              </a:rPr>
              <a:t>Wlodkowski</a:t>
            </a:r>
            <a:endParaRPr sz="2400"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261" name="Google Shape;261;p34" descr="2x10 Relationship Building: How to Do It (and Why It Works!)"/>
          <p:cNvPicPr preferRelativeResize="0"/>
          <p:nvPr/>
        </p:nvPicPr>
        <p:blipFill rotWithShape="1">
          <a:blip r:embed="rId3" cstate="email">
            <a:alphaModFix/>
            <a:extLst>
              <a:ext uri="{28A0092B-C50C-407E-A947-70E740481C1C}">
                <a14:useLocalDpi xmlns:a14="http://schemas.microsoft.com/office/drawing/2010/main"/>
              </a:ext>
            </a:extLst>
          </a:blip>
          <a:srcRect b="-1"/>
          <a:stretch/>
        </p:blipFill>
        <p:spPr>
          <a:xfrm>
            <a:off x="6644496" y="0"/>
            <a:ext cx="6360304" cy="97535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 name="Shape 115"/>
        <p:cNvGrpSpPr/>
        <p:nvPr/>
      </p:nvGrpSpPr>
      <p:grpSpPr>
        <a:xfrm>
          <a:off x="0" y="0"/>
          <a:ext cx="0" cy="0"/>
          <a:chOff x="0" y="0"/>
          <a:chExt cx="0" cy="0"/>
        </a:xfrm>
      </p:grpSpPr>
      <p:sp>
        <p:nvSpPr>
          <p:cNvPr id="2" name="Title 1">
            <a:extLst>
              <a:ext uri="{FF2B5EF4-FFF2-40B4-BE49-F238E27FC236}">
                <a16:creationId xmlns:a16="http://schemas.microsoft.com/office/drawing/2014/main" id="{9D3483FC-B93A-47D9-B8CC-22A9A08678FE}"/>
              </a:ext>
            </a:extLst>
          </p:cNvPr>
          <p:cNvSpPr>
            <a:spLocks noGrp="1"/>
          </p:cNvSpPr>
          <p:nvPr>
            <p:ph type="title"/>
          </p:nvPr>
        </p:nvSpPr>
        <p:spPr>
          <a:xfrm>
            <a:off x="2019300" y="-1467755"/>
            <a:ext cx="8229600" cy="1143000"/>
          </a:xfrm>
        </p:spPr>
        <p:txBody>
          <a:bodyPr/>
          <a:lstStyle/>
          <a:p>
            <a:r>
              <a:rPr lang="en-US" dirty="0"/>
              <a:t>Presenter Information</a:t>
            </a:r>
          </a:p>
        </p:txBody>
      </p:sp>
      <p:sp>
        <p:nvSpPr>
          <p:cNvPr id="116" name="Google Shape;116;p17"/>
          <p:cNvSpPr txBox="1">
            <a:spLocks noGrp="1"/>
          </p:cNvSpPr>
          <p:nvPr>
            <p:ph type="body" idx="4294967295"/>
          </p:nvPr>
        </p:nvSpPr>
        <p:spPr>
          <a:xfrm>
            <a:off x="447325" y="5346524"/>
            <a:ext cx="4038600" cy="42481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000"/>
              <a:buNone/>
            </a:pPr>
            <a:r>
              <a:rPr lang="en-US" sz="4000" b="1" dirty="0"/>
              <a:t>Cheryl Cook-Glad</a:t>
            </a:r>
            <a:endParaRPr sz="4000" b="1" dirty="0"/>
          </a:p>
          <a:p>
            <a:pPr marL="457200" lvl="0" indent="-406400" algn="l" rtl="0">
              <a:spcBef>
                <a:spcPts val="0"/>
              </a:spcBef>
              <a:spcAft>
                <a:spcPts val="0"/>
              </a:spcAft>
              <a:buSzPts val="2800"/>
              <a:buFont typeface="Economica"/>
              <a:buChar char="•"/>
            </a:pPr>
            <a:r>
              <a:rPr lang="en-US" dirty="0">
                <a:latin typeface="Economica"/>
                <a:ea typeface="Economica"/>
                <a:cs typeface="Economica"/>
                <a:sym typeface="Economica"/>
              </a:rPr>
              <a:t>Retired Teacher, PBIS Coordinator, # 742</a:t>
            </a:r>
            <a:endParaRPr dirty="0">
              <a:latin typeface="Economica"/>
              <a:ea typeface="Economica"/>
              <a:cs typeface="Economica"/>
              <a:sym typeface="Economica"/>
            </a:endParaRPr>
          </a:p>
          <a:p>
            <a:pPr marL="457200" lvl="0" indent="-406400" algn="l" rtl="0">
              <a:spcBef>
                <a:spcPts val="0"/>
              </a:spcBef>
              <a:spcAft>
                <a:spcPts val="0"/>
              </a:spcAft>
              <a:buSzPts val="2800"/>
              <a:buFont typeface="Economica"/>
              <a:buChar char="•"/>
            </a:pPr>
            <a:r>
              <a:rPr lang="en-US" dirty="0">
                <a:latin typeface="Economica"/>
                <a:ea typeface="Economica"/>
                <a:cs typeface="Economica"/>
                <a:sym typeface="Economica"/>
              </a:rPr>
              <a:t>PD Manager #287</a:t>
            </a:r>
            <a:endParaRPr dirty="0">
              <a:latin typeface="Economica"/>
              <a:ea typeface="Economica"/>
              <a:cs typeface="Economica"/>
              <a:sym typeface="Economica"/>
            </a:endParaRPr>
          </a:p>
          <a:p>
            <a:pPr marL="457200" lvl="0" indent="-406400" algn="l" rtl="0">
              <a:spcBef>
                <a:spcPts val="0"/>
              </a:spcBef>
              <a:spcAft>
                <a:spcPts val="0"/>
              </a:spcAft>
              <a:buSzPts val="2800"/>
              <a:buFont typeface="Economica"/>
              <a:buChar char="•"/>
            </a:pPr>
            <a:r>
              <a:rPr lang="en-US" dirty="0">
                <a:latin typeface="Economica"/>
                <a:ea typeface="Economica"/>
                <a:cs typeface="Economica"/>
                <a:sym typeface="Economica"/>
              </a:rPr>
              <a:t>PBIS Trainer</a:t>
            </a:r>
            <a:endParaRPr dirty="0">
              <a:latin typeface="Economica"/>
              <a:ea typeface="Economica"/>
              <a:cs typeface="Economica"/>
              <a:sym typeface="Economica"/>
            </a:endParaRPr>
          </a:p>
          <a:p>
            <a:pPr marL="457200" lvl="0" indent="-406400" algn="l" rtl="0">
              <a:spcBef>
                <a:spcPts val="0"/>
              </a:spcBef>
              <a:spcAft>
                <a:spcPts val="0"/>
              </a:spcAft>
              <a:buSzPts val="2800"/>
              <a:buFont typeface="Economica"/>
              <a:buChar char="•"/>
            </a:pPr>
            <a:r>
              <a:rPr lang="en-US" dirty="0">
                <a:latin typeface="Economica"/>
                <a:ea typeface="Economica"/>
                <a:cs typeface="Economica"/>
                <a:sym typeface="Economica"/>
              </a:rPr>
              <a:t>PBIS External Coach</a:t>
            </a:r>
            <a:endParaRPr dirty="0">
              <a:latin typeface="Economica"/>
              <a:ea typeface="Economica"/>
              <a:cs typeface="Economica"/>
              <a:sym typeface="Economica"/>
            </a:endParaRPr>
          </a:p>
          <a:p>
            <a:pPr marL="457200" lvl="0" indent="-406400" algn="l" rtl="0">
              <a:spcBef>
                <a:spcPts val="0"/>
              </a:spcBef>
              <a:spcAft>
                <a:spcPts val="0"/>
              </a:spcAft>
              <a:buSzPts val="2800"/>
              <a:buFont typeface="Economica"/>
              <a:buChar char="•"/>
            </a:pPr>
            <a:r>
              <a:rPr lang="en-US" dirty="0">
                <a:latin typeface="Economica"/>
                <a:ea typeface="Economica"/>
                <a:cs typeface="Economica"/>
                <a:sym typeface="Economica"/>
              </a:rPr>
              <a:t>SWIS Facilitator</a:t>
            </a:r>
            <a:endParaRPr sz="5400" b="1" dirty="0">
              <a:latin typeface="Economica"/>
              <a:ea typeface="Economica"/>
              <a:cs typeface="Economica"/>
              <a:sym typeface="Economica"/>
            </a:endParaRPr>
          </a:p>
        </p:txBody>
      </p:sp>
      <p:pic>
        <p:nvPicPr>
          <p:cNvPr id="119" name="Google Shape;119;p17" descr="headshot of Cheryl Cook-Glad"/>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35000" y="914925"/>
            <a:ext cx="3263251" cy="4247652"/>
          </a:xfrm>
          <a:prstGeom prst="rect">
            <a:avLst/>
          </a:prstGeom>
          <a:noFill/>
          <a:ln>
            <a:noFill/>
          </a:ln>
          <a:effectLst>
            <a:outerShdw blurRad="57150" dist="19050" dir="5400000" algn="bl" rotWithShape="0">
              <a:srgbClr val="000000">
                <a:alpha val="50000"/>
              </a:srgbClr>
            </a:outerShdw>
          </a:effectLst>
        </p:spPr>
      </p:pic>
      <p:sp>
        <p:nvSpPr>
          <p:cNvPr id="117" name="Google Shape;117;p17"/>
          <p:cNvSpPr txBox="1">
            <a:spLocks noGrp="1"/>
          </p:cNvSpPr>
          <p:nvPr>
            <p:ph type="body" idx="4294967295"/>
          </p:nvPr>
        </p:nvSpPr>
        <p:spPr>
          <a:xfrm>
            <a:off x="8292425" y="5346524"/>
            <a:ext cx="4927600" cy="4248150"/>
          </a:xfrm>
          <a:prstGeom prst="rect">
            <a:avLst/>
          </a:prstGeom>
          <a:noFill/>
          <a:ln>
            <a:noFill/>
          </a:ln>
        </p:spPr>
        <p:txBody>
          <a:bodyPr spcFirstLastPara="1" wrap="square" lIns="91425" tIns="45700" rIns="91425" bIns="45700" anchor="t" anchorCtr="0">
            <a:normAutofit/>
          </a:bodyPr>
          <a:lstStyle/>
          <a:p>
            <a:pPr marL="0" lvl="0" indent="0" algn="l" rtl="0">
              <a:spcBef>
                <a:spcPts val="800"/>
              </a:spcBef>
              <a:spcAft>
                <a:spcPts val="0"/>
              </a:spcAft>
              <a:buClr>
                <a:schemeClr val="dk1"/>
              </a:buClr>
              <a:buSzPct val="100000"/>
              <a:buNone/>
            </a:pPr>
            <a:r>
              <a:rPr lang="en-US" sz="4000" b="1" dirty="0"/>
              <a:t>Michele </a:t>
            </a:r>
            <a:r>
              <a:rPr lang="en-US" sz="4000" b="1" dirty="0" err="1"/>
              <a:t>Wackman</a:t>
            </a:r>
            <a:endParaRPr sz="4000" b="1" dirty="0"/>
          </a:p>
          <a:p>
            <a:pPr marL="342900" lvl="0" indent="-329565" algn="l" rtl="0">
              <a:spcBef>
                <a:spcPts val="560"/>
              </a:spcBef>
              <a:spcAft>
                <a:spcPts val="0"/>
              </a:spcAft>
              <a:buClr>
                <a:schemeClr val="dk1"/>
              </a:buClr>
              <a:buSzPct val="100000"/>
              <a:buFont typeface="Economica"/>
              <a:buChar char="•"/>
            </a:pPr>
            <a:r>
              <a:rPr lang="en-US" dirty="0">
                <a:latin typeface="Economica"/>
                <a:ea typeface="Economica"/>
                <a:cs typeface="Economica"/>
                <a:sym typeface="Economica"/>
              </a:rPr>
              <a:t>School Psychologist in #623</a:t>
            </a:r>
            <a:endParaRPr dirty="0">
              <a:latin typeface="Economica"/>
              <a:ea typeface="Economica"/>
              <a:cs typeface="Economica"/>
              <a:sym typeface="Economica"/>
            </a:endParaRPr>
          </a:p>
          <a:p>
            <a:pPr marL="342900" lvl="0" indent="-329565" algn="l" rtl="0">
              <a:spcBef>
                <a:spcPts val="560"/>
              </a:spcBef>
              <a:spcAft>
                <a:spcPts val="0"/>
              </a:spcAft>
              <a:buClr>
                <a:schemeClr val="dk1"/>
              </a:buClr>
              <a:buSzPct val="100000"/>
              <a:buFont typeface="Economica"/>
              <a:buChar char="•"/>
            </a:pPr>
            <a:r>
              <a:rPr lang="en-US" dirty="0">
                <a:latin typeface="Economica"/>
                <a:ea typeface="Economica"/>
                <a:cs typeface="Economica"/>
                <a:sym typeface="Economica"/>
              </a:rPr>
              <a:t>PBIS Trainer</a:t>
            </a:r>
            <a:endParaRPr dirty="0">
              <a:latin typeface="Economica"/>
              <a:ea typeface="Economica"/>
              <a:cs typeface="Economica"/>
              <a:sym typeface="Economica"/>
            </a:endParaRPr>
          </a:p>
          <a:p>
            <a:pPr marL="342900" lvl="0" indent="-329565" algn="l" rtl="0">
              <a:spcBef>
                <a:spcPts val="560"/>
              </a:spcBef>
              <a:spcAft>
                <a:spcPts val="0"/>
              </a:spcAft>
              <a:buClr>
                <a:schemeClr val="dk1"/>
              </a:buClr>
              <a:buSzPct val="100000"/>
              <a:buFont typeface="Economica"/>
              <a:buChar char="•"/>
            </a:pPr>
            <a:r>
              <a:rPr lang="en-US" dirty="0">
                <a:latin typeface="Economica"/>
                <a:ea typeface="Economica"/>
                <a:cs typeface="Economica"/>
                <a:sym typeface="Economica"/>
              </a:rPr>
              <a:t>PBIS External Coach</a:t>
            </a:r>
            <a:endParaRPr dirty="0">
              <a:latin typeface="Economica"/>
              <a:ea typeface="Economica"/>
              <a:cs typeface="Economica"/>
              <a:sym typeface="Economica"/>
            </a:endParaRPr>
          </a:p>
          <a:p>
            <a:pPr marL="342900" lvl="0" indent="-329565" algn="l" rtl="0">
              <a:spcBef>
                <a:spcPts val="560"/>
              </a:spcBef>
              <a:spcAft>
                <a:spcPts val="0"/>
              </a:spcAft>
              <a:buClr>
                <a:schemeClr val="dk1"/>
              </a:buClr>
              <a:buSzPct val="100000"/>
              <a:buFont typeface="Economica"/>
              <a:buChar char="•"/>
            </a:pPr>
            <a:r>
              <a:rPr lang="en-US" dirty="0">
                <a:latin typeface="Economica"/>
                <a:ea typeface="Economica"/>
                <a:cs typeface="Economica"/>
                <a:sym typeface="Economica"/>
              </a:rPr>
              <a:t>SWIS Facilitator</a:t>
            </a:r>
            <a:endParaRPr dirty="0">
              <a:latin typeface="Economica"/>
              <a:ea typeface="Economica"/>
              <a:cs typeface="Economica"/>
              <a:sym typeface="Economica"/>
            </a:endParaRPr>
          </a:p>
        </p:txBody>
      </p:sp>
      <p:pic>
        <p:nvPicPr>
          <p:cNvPr id="118" name="Google Shape;118;p17" descr="headshot of Michele Wackma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292425" y="1079325"/>
            <a:ext cx="3333749" cy="42671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pic>
        <p:nvPicPr>
          <p:cNvPr id="267" name="Google Shape;267;p35" descr="view of a classroom ready for students"/>
          <p:cNvPicPr preferRelativeResize="0"/>
          <p:nvPr/>
        </p:nvPicPr>
        <p:blipFill rotWithShape="1">
          <a:blip r:embed="rId3" cstate="email">
            <a:alphaModFix/>
            <a:extLst>
              <a:ext uri="{28A0092B-C50C-407E-A947-70E740481C1C}">
                <a14:useLocalDpi xmlns:a14="http://schemas.microsoft.com/office/drawing/2010/main"/>
              </a:ext>
            </a:extLst>
          </a:blip>
          <a:srcRect b="-1"/>
          <a:stretch/>
        </p:blipFill>
        <p:spPr>
          <a:xfrm>
            <a:off x="20" y="1823"/>
            <a:ext cx="13004780" cy="9751777"/>
          </a:xfrm>
          <a:prstGeom prst="rect">
            <a:avLst/>
          </a:prstGeom>
          <a:noFill/>
          <a:ln>
            <a:noFill/>
          </a:ln>
        </p:spPr>
      </p:pic>
      <p:sp>
        <p:nvSpPr>
          <p:cNvPr id="268" name="Google Shape;268;p35">
            <a:extLst>
              <a:ext uri="{C183D7F6-B498-43B3-948B-1728B52AA6E4}">
                <adec:decorative xmlns:adec="http://schemas.microsoft.com/office/drawing/2017/decorative" val="1"/>
              </a:ext>
            </a:extLst>
          </p:cNvPr>
          <p:cNvSpPr/>
          <p:nvPr/>
        </p:nvSpPr>
        <p:spPr>
          <a:xfrm>
            <a:off x="772157" y="866986"/>
            <a:ext cx="6016569" cy="7841802"/>
          </a:xfrm>
          <a:custGeom>
            <a:avLst/>
            <a:gdLst/>
            <a:ahLst/>
            <a:cxnLst/>
            <a:rect l="l" t="t" r="r" b="b"/>
            <a:pathLst>
              <a:path w="5372101" h="5513767" extrusionOk="0">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chemeClr val="lt1"/>
          </a:solidFill>
          <a:ln>
            <a:noFill/>
          </a:ln>
          <a:effectLst>
            <a:outerShdw blurRad="254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35">
            <a:extLst>
              <a:ext uri="{C183D7F6-B498-43B3-948B-1728B52AA6E4}">
                <adec:decorative xmlns:adec="http://schemas.microsoft.com/office/drawing/2017/decorative" val="1"/>
              </a:ext>
            </a:extLst>
          </p:cNvPr>
          <p:cNvSpPr/>
          <p:nvPr/>
        </p:nvSpPr>
        <p:spPr>
          <a:xfrm>
            <a:off x="2735643" y="568221"/>
            <a:ext cx="1821601" cy="610111"/>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5"/>
          <p:cNvSpPr txBox="1"/>
          <p:nvPr/>
        </p:nvSpPr>
        <p:spPr>
          <a:xfrm>
            <a:off x="926932" y="2044888"/>
            <a:ext cx="5730242" cy="648951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600"/>
              </a:spcBef>
              <a:spcAft>
                <a:spcPts val="1800"/>
              </a:spcAft>
              <a:buNone/>
            </a:pPr>
            <a:r>
              <a:rPr lang="en-US" sz="3200" b="1" dirty="0">
                <a:solidFill>
                  <a:schemeClr val="dk1"/>
                </a:solidFill>
                <a:latin typeface="Calibri"/>
                <a:ea typeface="Calibri"/>
                <a:cs typeface="Calibri"/>
                <a:sym typeface="Calibri"/>
              </a:rPr>
              <a:t>5 POSITIVE interactions to every 1 NEGATIVE interaction</a:t>
            </a:r>
            <a:endParaRPr sz="3200" dirty="0"/>
          </a:p>
          <a:p>
            <a:pPr marL="0" marR="0" lvl="0" indent="0" algn="l" rtl="0">
              <a:lnSpc>
                <a:spcPct val="90000"/>
              </a:lnSpc>
              <a:spcBef>
                <a:spcPts val="600"/>
              </a:spcBef>
              <a:spcAft>
                <a:spcPts val="600"/>
              </a:spcAft>
              <a:buNone/>
            </a:pPr>
            <a:r>
              <a:rPr lang="en-US" sz="3200" dirty="0">
                <a:solidFill>
                  <a:schemeClr val="dk1"/>
                </a:solidFill>
                <a:latin typeface="Calibri"/>
                <a:ea typeface="Calibri"/>
                <a:cs typeface="Calibri"/>
                <a:sym typeface="Calibri"/>
              </a:rPr>
              <a:t>Research shows….</a:t>
            </a:r>
            <a:endParaRPr sz="3200" dirty="0"/>
          </a:p>
          <a:p>
            <a:pPr marL="342900" marR="0" lvl="0" indent="-342900" algn="l" rtl="0">
              <a:lnSpc>
                <a:spcPct val="90000"/>
              </a:lnSpc>
              <a:spcBef>
                <a:spcPts val="600"/>
              </a:spcBef>
              <a:spcAft>
                <a:spcPts val="600"/>
              </a:spcAft>
              <a:buClr>
                <a:schemeClr val="dk1"/>
              </a:buClr>
              <a:buSzPct val="100000"/>
              <a:buFont typeface="Noto Sans Symbols"/>
              <a:buChar char="✔"/>
            </a:pPr>
            <a:r>
              <a:rPr lang="en-US" sz="3200" dirty="0">
                <a:solidFill>
                  <a:schemeClr val="dk1"/>
                </a:solidFill>
                <a:latin typeface="Calibri"/>
                <a:ea typeface="Calibri"/>
                <a:cs typeface="Calibri"/>
                <a:sym typeface="Calibri"/>
              </a:rPr>
              <a:t>Improves student behavior</a:t>
            </a:r>
            <a:endParaRPr sz="3200" dirty="0"/>
          </a:p>
          <a:p>
            <a:pPr marL="342900" marR="0" lvl="0" indent="-342900" algn="l" rtl="0">
              <a:lnSpc>
                <a:spcPct val="90000"/>
              </a:lnSpc>
              <a:spcBef>
                <a:spcPts val="600"/>
              </a:spcBef>
              <a:spcAft>
                <a:spcPts val="600"/>
              </a:spcAft>
              <a:buClr>
                <a:schemeClr val="dk1"/>
              </a:buClr>
              <a:buSzPct val="100000"/>
              <a:buFont typeface="Noto Sans Symbols"/>
              <a:buChar char="✔"/>
            </a:pPr>
            <a:r>
              <a:rPr lang="en-US" sz="3200" dirty="0">
                <a:solidFill>
                  <a:schemeClr val="dk1"/>
                </a:solidFill>
                <a:latin typeface="Calibri"/>
                <a:ea typeface="Calibri"/>
                <a:cs typeface="Calibri"/>
                <a:sym typeface="Calibri"/>
              </a:rPr>
              <a:t>Improves academic engagement</a:t>
            </a:r>
            <a:endParaRPr sz="3200" dirty="0"/>
          </a:p>
          <a:p>
            <a:pPr marL="342900" marR="0" lvl="0" indent="-342900" algn="l" rtl="0">
              <a:lnSpc>
                <a:spcPct val="90000"/>
              </a:lnSpc>
              <a:spcBef>
                <a:spcPts val="600"/>
              </a:spcBef>
              <a:spcAft>
                <a:spcPts val="600"/>
              </a:spcAft>
              <a:buClr>
                <a:schemeClr val="dk1"/>
              </a:buClr>
              <a:buSzPct val="100000"/>
              <a:buFont typeface="Noto Sans Symbols"/>
              <a:buChar char="✔"/>
            </a:pPr>
            <a:r>
              <a:rPr lang="en-US" sz="3200" dirty="0">
                <a:solidFill>
                  <a:schemeClr val="dk1"/>
                </a:solidFill>
                <a:latin typeface="Calibri"/>
                <a:ea typeface="Calibri"/>
                <a:cs typeface="Calibri"/>
                <a:sym typeface="Calibri"/>
              </a:rPr>
              <a:t>Prevents problem behaviors</a:t>
            </a:r>
            <a:endParaRPr sz="3200" dirty="0"/>
          </a:p>
          <a:p>
            <a:pPr marL="342900" marR="0" lvl="0" indent="-342900" algn="l" rtl="0">
              <a:lnSpc>
                <a:spcPct val="90000"/>
              </a:lnSpc>
              <a:spcBef>
                <a:spcPts val="600"/>
              </a:spcBef>
              <a:spcAft>
                <a:spcPts val="600"/>
              </a:spcAft>
              <a:buClr>
                <a:schemeClr val="dk1"/>
              </a:buClr>
              <a:buSzPct val="100000"/>
              <a:buFont typeface="Noto Sans Symbols"/>
              <a:buChar char="✔"/>
            </a:pPr>
            <a:r>
              <a:rPr lang="en-US" sz="3200" dirty="0">
                <a:solidFill>
                  <a:schemeClr val="dk1"/>
                </a:solidFill>
                <a:latin typeface="Calibri"/>
                <a:ea typeface="Calibri"/>
                <a:cs typeface="Calibri"/>
                <a:sym typeface="Calibri"/>
              </a:rPr>
              <a:t>Contributes to positive classroom climate</a:t>
            </a:r>
            <a:endParaRPr sz="3200" dirty="0"/>
          </a:p>
          <a:p>
            <a:pPr marL="342900" marR="0" lvl="0" indent="-342900" algn="l" rtl="0">
              <a:lnSpc>
                <a:spcPct val="90000"/>
              </a:lnSpc>
              <a:spcBef>
                <a:spcPts val="600"/>
              </a:spcBef>
              <a:spcAft>
                <a:spcPts val="600"/>
              </a:spcAft>
              <a:buClr>
                <a:schemeClr val="dk1"/>
              </a:buClr>
              <a:buSzPct val="100000"/>
              <a:buFont typeface="Noto Sans Symbols"/>
              <a:buChar char="✔"/>
            </a:pPr>
            <a:r>
              <a:rPr lang="en-US" sz="3200" dirty="0">
                <a:solidFill>
                  <a:schemeClr val="dk1"/>
                </a:solidFill>
                <a:latin typeface="Calibri"/>
                <a:ea typeface="Calibri"/>
                <a:cs typeface="Calibri"/>
                <a:sym typeface="Calibri"/>
              </a:rPr>
              <a:t>Sustains constructive teacher-student relationships</a:t>
            </a:r>
            <a:endParaRPr sz="3200" dirty="0"/>
          </a:p>
        </p:txBody>
      </p:sp>
      <p:sp>
        <p:nvSpPr>
          <p:cNvPr id="2" name="Title 1">
            <a:extLst>
              <a:ext uri="{FF2B5EF4-FFF2-40B4-BE49-F238E27FC236}">
                <a16:creationId xmlns:a16="http://schemas.microsoft.com/office/drawing/2014/main" id="{7D57AEAA-9A23-4B2B-9772-A57CEF55DD30}"/>
              </a:ext>
            </a:extLst>
          </p:cNvPr>
          <p:cNvSpPr>
            <a:spLocks noGrp="1"/>
          </p:cNvSpPr>
          <p:nvPr>
            <p:ph type="title"/>
          </p:nvPr>
        </p:nvSpPr>
        <p:spPr>
          <a:xfrm>
            <a:off x="926932" y="1044812"/>
            <a:ext cx="3532909" cy="1143000"/>
          </a:xfrm>
        </p:spPr>
        <p:txBody>
          <a:bodyPr>
            <a:normAutofit/>
          </a:bodyPr>
          <a:lstStyle/>
          <a:p>
            <a:pPr lvl="0" algn="l">
              <a:lnSpc>
                <a:spcPct val="90000"/>
              </a:lnSpc>
            </a:pPr>
            <a:r>
              <a:rPr lang="en-US" b="1" dirty="0">
                <a:solidFill>
                  <a:srgbClr val="000000"/>
                </a:solidFill>
              </a:rPr>
              <a:t>5:1 Ratio</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6" name="Google Shape;276;p36">
            <a:extLst>
              <a:ext uri="{C183D7F6-B498-43B3-948B-1728B52AA6E4}">
                <adec:decorative xmlns:adec="http://schemas.microsoft.com/office/drawing/2017/decorative" val="1"/>
              </a:ext>
            </a:extLst>
          </p:cNvPr>
          <p:cNvSpPr/>
          <p:nvPr/>
        </p:nvSpPr>
        <p:spPr>
          <a:xfrm>
            <a:off x="0" y="5803635"/>
            <a:ext cx="13004800" cy="3949963"/>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7" name="Google Shape;277;p36" descr="students sitting in a circle of chairs having a discuss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25" y="10"/>
            <a:ext cx="13004780" cy="9753590"/>
          </a:xfrm>
          <a:custGeom>
            <a:avLst/>
            <a:gdLst/>
            <a:ahLst/>
            <a:cxnLst/>
            <a:rect l="l" t="t" r="r" b="b"/>
            <a:pathLst>
              <a:path w="12191999" h="6842601" extrusionOk="0">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ln>
            <a:noFill/>
          </a:ln>
        </p:spPr>
      </p:pic>
      <p:sp>
        <p:nvSpPr>
          <p:cNvPr id="278" name="Google Shape;278;p36"/>
          <p:cNvSpPr txBox="1"/>
          <p:nvPr/>
        </p:nvSpPr>
        <p:spPr>
          <a:xfrm>
            <a:off x="177800" y="7690342"/>
            <a:ext cx="12827100" cy="1910783"/>
          </a:xfrm>
          <a:prstGeom prst="rect">
            <a:avLst/>
          </a:prstGeom>
          <a:noFill/>
          <a:ln>
            <a:noFill/>
          </a:ln>
        </p:spPr>
        <p:txBody>
          <a:bodyPr spcFirstLastPara="1" wrap="square" lIns="91425" tIns="45700" rIns="91425" bIns="45700" anchor="b" anchorCtr="0">
            <a:noAutofit/>
          </a:bodyPr>
          <a:lstStyle/>
          <a:p>
            <a:pPr marL="0" marR="0" lvl="0" indent="0" algn="l" rtl="0">
              <a:lnSpc>
                <a:spcPct val="70000"/>
              </a:lnSpc>
              <a:spcBef>
                <a:spcPts val="0"/>
              </a:spcBef>
              <a:spcAft>
                <a:spcPts val="0"/>
              </a:spcAft>
              <a:buNone/>
            </a:pPr>
            <a:endParaRPr sz="1770" dirty="0"/>
          </a:p>
          <a:p>
            <a:pPr marL="0" marR="0" lvl="0" indent="-84455" algn="l" rtl="0">
              <a:lnSpc>
                <a:spcPct val="70000"/>
              </a:lnSpc>
              <a:spcBef>
                <a:spcPts val="600"/>
              </a:spcBef>
              <a:spcAft>
                <a:spcPts val="0"/>
              </a:spcAft>
              <a:buClr>
                <a:schemeClr val="dk2"/>
              </a:buClr>
              <a:buSzPts val="3420"/>
              <a:buFont typeface="Arial"/>
              <a:buChar char="•"/>
            </a:pPr>
            <a:r>
              <a:rPr lang="en-US" sz="3420" u="sng" dirty="0">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Morning Meeting</a:t>
            </a:r>
            <a:endParaRPr sz="3420" dirty="0">
              <a:solidFill>
                <a:schemeClr val="dk2"/>
              </a:solidFill>
              <a:latin typeface="Calibri"/>
              <a:ea typeface="Calibri"/>
              <a:cs typeface="Calibri"/>
              <a:sym typeface="Calibri"/>
            </a:endParaRPr>
          </a:p>
          <a:p>
            <a:pPr marL="0" marR="0" lvl="0" indent="-84455" algn="l" rtl="0">
              <a:lnSpc>
                <a:spcPct val="70000"/>
              </a:lnSpc>
              <a:spcBef>
                <a:spcPts val="600"/>
              </a:spcBef>
              <a:spcAft>
                <a:spcPts val="0"/>
              </a:spcAft>
              <a:buClr>
                <a:schemeClr val="dk2"/>
              </a:buClr>
              <a:buSzPts val="3420"/>
              <a:buFont typeface="Arial"/>
              <a:buChar char="•"/>
            </a:pPr>
            <a:r>
              <a:rPr lang="en-US" sz="3420" u="sng" dirty="0">
                <a:solidFill>
                  <a:schemeClr val="dk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Community Building Circles</a:t>
            </a:r>
            <a:endParaRPr sz="3420" dirty="0">
              <a:solidFill>
                <a:schemeClr val="dk2"/>
              </a:solidFill>
              <a:latin typeface="Calibri"/>
              <a:ea typeface="Calibri"/>
              <a:cs typeface="Calibri"/>
              <a:sym typeface="Calibri"/>
            </a:endParaRPr>
          </a:p>
          <a:p>
            <a:pPr marL="0" marR="0" lvl="0" indent="-84455" algn="l" rtl="0">
              <a:lnSpc>
                <a:spcPct val="70000"/>
              </a:lnSpc>
              <a:spcBef>
                <a:spcPts val="600"/>
              </a:spcBef>
              <a:spcAft>
                <a:spcPts val="0"/>
              </a:spcAft>
              <a:buClr>
                <a:schemeClr val="dk2"/>
              </a:buClr>
              <a:buSzPts val="3420"/>
              <a:buFont typeface="Arial"/>
              <a:buChar char="•"/>
            </a:pPr>
            <a:r>
              <a:rPr lang="en-US" sz="3420" u="sng" dirty="0">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Ideas from The SEL 3 Signature Practices Playbook</a:t>
            </a:r>
            <a:endParaRPr sz="3420" dirty="0">
              <a:solidFill>
                <a:schemeClr val="dk2"/>
              </a:solidFill>
              <a:latin typeface="Calibri"/>
              <a:ea typeface="Calibri"/>
              <a:cs typeface="Calibri"/>
              <a:sym typeface="Calibri"/>
            </a:endParaRPr>
          </a:p>
          <a:p>
            <a:pPr marL="0" marR="0" lvl="0" indent="0" algn="l" rtl="0">
              <a:lnSpc>
                <a:spcPct val="70000"/>
              </a:lnSpc>
              <a:spcBef>
                <a:spcPts val="600"/>
              </a:spcBef>
              <a:spcAft>
                <a:spcPts val="0"/>
              </a:spcAft>
              <a:buNone/>
            </a:pPr>
            <a:endParaRPr sz="3309" dirty="0">
              <a:solidFill>
                <a:srgbClr val="262626"/>
              </a:solidFill>
              <a:latin typeface="Calibri"/>
              <a:ea typeface="Calibri"/>
              <a:cs typeface="Calibri"/>
              <a:sym typeface="Calibri"/>
            </a:endParaRPr>
          </a:p>
        </p:txBody>
      </p:sp>
      <p:grpSp>
        <p:nvGrpSpPr>
          <p:cNvPr id="280" name="Google Shape;280;p36">
            <a:extLst>
              <a:ext uri="{C183D7F6-B498-43B3-948B-1728B52AA6E4}">
                <adec:decorative xmlns:adec="http://schemas.microsoft.com/office/drawing/2017/decorative" val="1"/>
              </a:ext>
            </a:extLst>
          </p:cNvPr>
          <p:cNvGrpSpPr/>
          <p:nvPr/>
        </p:nvGrpSpPr>
        <p:grpSpPr>
          <a:xfrm>
            <a:off x="50" y="5023589"/>
            <a:ext cx="13014775" cy="1269808"/>
            <a:chOff x="50" y="4337789"/>
            <a:chExt cx="13014775" cy="1269808"/>
          </a:xfrm>
        </p:grpSpPr>
        <p:sp>
          <p:nvSpPr>
            <p:cNvPr id="281" name="Google Shape;281;p36">
              <a:extLst>
                <a:ext uri="{C183D7F6-B498-43B3-948B-1728B52AA6E4}">
                  <adec:decorative xmlns:adec="http://schemas.microsoft.com/office/drawing/2017/decorative" val="1"/>
                </a:ext>
              </a:extLst>
            </p:cNvPr>
            <p:cNvSpPr/>
            <p:nvPr/>
          </p:nvSpPr>
          <p:spPr>
            <a:xfrm>
              <a:off x="50" y="4448899"/>
              <a:ext cx="13004700" cy="1047600"/>
            </a:xfrm>
            <a:prstGeom prst="rect">
              <a:avLst/>
            </a:prstGeom>
            <a:solidFill>
              <a:schemeClr val="lt1">
                <a:alpha val="92940"/>
              </a:schemeClr>
            </a:solid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chemeClr val="dk1"/>
                </a:buClr>
                <a:buSzPts val="1100"/>
                <a:buFont typeface="Arial"/>
                <a:buNone/>
              </a:pPr>
              <a:endParaRPr sz="600" dirty="0">
                <a:solidFill>
                  <a:schemeClr val="lt1"/>
                </a:solidFill>
                <a:latin typeface="Calibri"/>
                <a:ea typeface="Calibri"/>
                <a:cs typeface="Calibri"/>
                <a:sym typeface="Calibri"/>
              </a:endParaRPr>
            </a:p>
          </p:txBody>
        </p:sp>
        <p:cxnSp>
          <p:nvCxnSpPr>
            <p:cNvPr id="282" name="Google Shape;282;p36"/>
            <p:cNvCxnSpPr/>
            <p:nvPr/>
          </p:nvCxnSpPr>
          <p:spPr>
            <a:xfrm>
              <a:off x="10125" y="4337789"/>
              <a:ext cx="13004700" cy="0"/>
            </a:xfrm>
            <a:prstGeom prst="straightConnector1">
              <a:avLst/>
            </a:prstGeom>
            <a:noFill/>
            <a:ln w="41275" cap="flat" cmpd="sng">
              <a:solidFill>
                <a:schemeClr val="lt1">
                  <a:alpha val="89800"/>
                </a:schemeClr>
              </a:solidFill>
              <a:prstDash val="solid"/>
              <a:round/>
              <a:headEnd type="none" w="sm" len="sm"/>
              <a:tailEnd type="none" w="sm" len="sm"/>
            </a:ln>
          </p:spPr>
        </p:cxnSp>
        <p:cxnSp>
          <p:nvCxnSpPr>
            <p:cNvPr id="283" name="Google Shape;283;p36"/>
            <p:cNvCxnSpPr/>
            <p:nvPr/>
          </p:nvCxnSpPr>
          <p:spPr>
            <a:xfrm>
              <a:off x="50" y="5607597"/>
              <a:ext cx="13004700" cy="0"/>
            </a:xfrm>
            <a:prstGeom prst="straightConnector1">
              <a:avLst/>
            </a:prstGeom>
            <a:noFill/>
            <a:ln w="41275" cap="flat" cmpd="sng">
              <a:solidFill>
                <a:schemeClr val="lt1">
                  <a:alpha val="89800"/>
                </a:schemeClr>
              </a:solidFill>
              <a:prstDash val="solid"/>
              <a:round/>
              <a:headEnd type="none" w="sm" len="sm"/>
              <a:tailEnd type="none" w="sm" len="sm"/>
            </a:ln>
          </p:spPr>
        </p:cxnSp>
      </p:grpSp>
      <p:sp>
        <p:nvSpPr>
          <p:cNvPr id="2" name="Title 1">
            <a:extLst>
              <a:ext uri="{FF2B5EF4-FFF2-40B4-BE49-F238E27FC236}">
                <a16:creationId xmlns:a16="http://schemas.microsoft.com/office/drawing/2014/main" id="{80BFFD85-60E8-4126-B8C0-303CC0DD6522}"/>
              </a:ext>
            </a:extLst>
          </p:cNvPr>
          <p:cNvSpPr>
            <a:spLocks noGrp="1"/>
          </p:cNvSpPr>
          <p:nvPr>
            <p:ph type="title"/>
          </p:nvPr>
        </p:nvSpPr>
        <p:spPr>
          <a:xfrm>
            <a:off x="-722746" y="5100922"/>
            <a:ext cx="14450291" cy="1143000"/>
          </a:xfrm>
        </p:spPr>
        <p:txBody>
          <a:bodyPr>
            <a:normAutofit/>
          </a:bodyPr>
          <a:lstStyle/>
          <a:p>
            <a:pPr lvl="0">
              <a:lnSpc>
                <a:spcPct val="70000"/>
              </a:lnSpc>
            </a:pPr>
            <a:r>
              <a:rPr lang="en-US" sz="3750" dirty="0">
                <a:solidFill>
                  <a:srgbClr val="262626"/>
                </a:solidFill>
                <a:latin typeface="Twentieth Century"/>
                <a:ea typeface="Twentieth Century"/>
                <a:cs typeface="Twentieth Century"/>
                <a:sym typeface="Twentieth Century"/>
              </a:rPr>
              <a:t>Classroom Rituals for Connecting &amp; Creating a Sense of Belonging.</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pic>
        <p:nvPicPr>
          <p:cNvPr id="288" name="Google Shape;288;p37" descr="school makerspace furniture in classroom"/>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 y="10"/>
            <a:ext cx="13004780" cy="9753590"/>
          </a:xfrm>
          <a:prstGeom prst="rect">
            <a:avLst/>
          </a:prstGeom>
          <a:noFill/>
          <a:ln>
            <a:noFill/>
          </a:ln>
        </p:spPr>
      </p:pic>
      <p:sp>
        <p:nvSpPr>
          <p:cNvPr id="289" name="Google Shape;289;p37">
            <a:extLst>
              <a:ext uri="{C183D7F6-B498-43B3-948B-1728B52AA6E4}">
                <adec:decorative xmlns:adec="http://schemas.microsoft.com/office/drawing/2017/decorative" val="1"/>
              </a:ext>
            </a:extLst>
          </p:cNvPr>
          <p:cNvSpPr/>
          <p:nvPr/>
        </p:nvSpPr>
        <p:spPr>
          <a:xfrm>
            <a:off x="0" y="7566424"/>
            <a:ext cx="13004800" cy="1047539"/>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37044706-70F3-4600-9F66-B3C9BD31A4F2}"/>
              </a:ext>
            </a:extLst>
          </p:cNvPr>
          <p:cNvSpPr>
            <a:spLocks noGrp="1"/>
          </p:cNvSpPr>
          <p:nvPr>
            <p:ph type="title"/>
          </p:nvPr>
        </p:nvSpPr>
        <p:spPr>
          <a:xfrm>
            <a:off x="1335578" y="7562069"/>
            <a:ext cx="10404764" cy="1143000"/>
          </a:xfrm>
        </p:spPr>
        <p:txBody>
          <a:bodyPr>
            <a:normAutofit/>
          </a:bodyPr>
          <a:lstStyle/>
          <a:p>
            <a:pPr lvl="0">
              <a:lnSpc>
                <a:spcPct val="90000"/>
              </a:lnSpc>
            </a:pPr>
            <a:r>
              <a:rPr lang="en-US" sz="4500" dirty="0">
                <a:solidFill>
                  <a:srgbClr val="262626"/>
                </a:solidFill>
              </a:rPr>
              <a:t>Teach Expected Behaviors Within Routines</a:t>
            </a:r>
            <a:endParaRPr lang="en-US" dirty="0"/>
          </a:p>
        </p:txBody>
      </p:sp>
      <p:grpSp>
        <p:nvGrpSpPr>
          <p:cNvPr id="290" name="Google Shape;290;p37">
            <a:extLst>
              <a:ext uri="{C183D7F6-B498-43B3-948B-1728B52AA6E4}">
                <adec:decorative xmlns:adec="http://schemas.microsoft.com/office/drawing/2017/decorative" val="1"/>
              </a:ext>
            </a:extLst>
          </p:cNvPr>
          <p:cNvGrpSpPr/>
          <p:nvPr/>
        </p:nvGrpSpPr>
        <p:grpSpPr>
          <a:xfrm>
            <a:off x="0" y="7455264"/>
            <a:ext cx="13004800" cy="1269858"/>
            <a:chOff x="0" y="7455264"/>
            <a:chExt cx="13004800" cy="1269858"/>
          </a:xfrm>
        </p:grpSpPr>
        <p:sp>
          <p:nvSpPr>
            <p:cNvPr id="291" name="Google Shape;291;p37">
              <a:extLst>
                <a:ext uri="{C183D7F6-B498-43B3-948B-1728B52AA6E4}">
                  <adec:decorative xmlns:adec="http://schemas.microsoft.com/office/drawing/2017/decorative" val="1"/>
                </a:ext>
              </a:extLst>
            </p:cNvPr>
            <p:cNvSpPr txBox="1"/>
            <p:nvPr/>
          </p:nvSpPr>
          <p:spPr>
            <a:xfrm>
              <a:off x="558800" y="7562296"/>
              <a:ext cx="11958320" cy="105932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endParaRPr dirty="0"/>
            </a:p>
          </p:txBody>
        </p:sp>
        <p:cxnSp>
          <p:nvCxnSpPr>
            <p:cNvPr id="292" name="Google Shape;292;p37"/>
            <p:cNvCxnSpPr/>
            <p:nvPr/>
          </p:nvCxnSpPr>
          <p:spPr>
            <a:xfrm>
              <a:off x="0" y="7455264"/>
              <a:ext cx="13004800" cy="0"/>
            </a:xfrm>
            <a:prstGeom prst="straightConnector1">
              <a:avLst/>
            </a:prstGeom>
            <a:noFill/>
            <a:ln w="41275" cap="flat" cmpd="sng">
              <a:solidFill>
                <a:schemeClr val="lt1">
                  <a:alpha val="89803"/>
                </a:schemeClr>
              </a:solidFill>
              <a:prstDash val="solid"/>
              <a:round/>
              <a:headEnd type="none" w="sm" len="sm"/>
              <a:tailEnd type="none" w="sm" len="sm"/>
            </a:ln>
          </p:spPr>
        </p:cxnSp>
        <p:cxnSp>
          <p:nvCxnSpPr>
            <p:cNvPr id="293" name="Google Shape;293;p37"/>
            <p:cNvCxnSpPr/>
            <p:nvPr/>
          </p:nvCxnSpPr>
          <p:spPr>
            <a:xfrm>
              <a:off x="0" y="8725122"/>
              <a:ext cx="13004800" cy="0"/>
            </a:xfrm>
            <a:prstGeom prst="straightConnector1">
              <a:avLst/>
            </a:prstGeom>
            <a:noFill/>
            <a:ln w="41275" cap="flat" cmpd="sng">
              <a:solidFill>
                <a:schemeClr val="lt1">
                  <a:alpha val="89803"/>
                </a:schemeClr>
              </a:solidFill>
              <a:prstDash val="solid"/>
              <a:round/>
              <a:headEnd type="none" w="sm" len="sm"/>
              <a:tailEnd type="none" w="sm" len="sm"/>
            </a:ln>
          </p:spPr>
        </p:cxn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 name="Title 1">
            <a:extLst>
              <a:ext uri="{FF2B5EF4-FFF2-40B4-BE49-F238E27FC236}">
                <a16:creationId xmlns:a16="http://schemas.microsoft.com/office/drawing/2014/main" id="{B67814C3-9A91-4578-8BA4-23E830AE0A74}"/>
              </a:ext>
            </a:extLst>
          </p:cNvPr>
          <p:cNvSpPr>
            <a:spLocks noGrp="1"/>
          </p:cNvSpPr>
          <p:nvPr>
            <p:ph type="title"/>
          </p:nvPr>
        </p:nvSpPr>
        <p:spPr>
          <a:xfrm>
            <a:off x="508812" y="-1671289"/>
            <a:ext cx="8229600" cy="1143000"/>
          </a:xfrm>
        </p:spPr>
        <p:txBody>
          <a:bodyPr/>
          <a:lstStyle/>
          <a:p>
            <a:r>
              <a:rPr lang="en-US" dirty="0"/>
              <a:t>Classroom Expectations</a:t>
            </a:r>
          </a:p>
        </p:txBody>
      </p:sp>
      <p:sp>
        <p:nvSpPr>
          <p:cNvPr id="298" name="Google Shape;298;p38">
            <a:extLst>
              <a:ext uri="{C183D7F6-B498-43B3-948B-1728B52AA6E4}">
                <adec:decorative xmlns:adec="http://schemas.microsoft.com/office/drawing/2017/decorative" val="1"/>
              </a:ext>
            </a:extLst>
          </p:cNvPr>
          <p:cNvSpPr/>
          <p:nvPr/>
        </p:nvSpPr>
        <p:spPr>
          <a:xfrm>
            <a:off x="0" y="0"/>
            <a:ext cx="13004800" cy="9753600"/>
          </a:xfrm>
          <a:prstGeom prst="rect">
            <a:avLst/>
          </a:prstGeom>
          <a:solidFill>
            <a:srgbClr val="7F7F7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38">
            <a:extLst>
              <a:ext uri="{C183D7F6-B498-43B3-948B-1728B52AA6E4}">
                <adec:decorative xmlns:adec="http://schemas.microsoft.com/office/drawing/2017/decorative" val="1"/>
              </a:ext>
            </a:extLst>
          </p:cNvPr>
          <p:cNvSpPr/>
          <p:nvPr/>
        </p:nvSpPr>
        <p:spPr>
          <a:xfrm>
            <a:off x="508812" y="682752"/>
            <a:ext cx="11987175" cy="8388096"/>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0" name="Google Shape;300;p38" descr="classroom with writing on the chalkboar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6364" y="2759324"/>
            <a:ext cx="5647697" cy="4234947"/>
          </a:xfrm>
          <a:prstGeom prst="rect">
            <a:avLst/>
          </a:prstGeom>
          <a:noFill/>
          <a:ln>
            <a:noFill/>
          </a:ln>
        </p:spPr>
      </p:pic>
      <p:cxnSp>
        <p:nvCxnSpPr>
          <p:cNvPr id="301" name="Google Shape;301;p38">
            <a:extLst>
              <a:ext uri="{C183D7F6-B498-43B3-948B-1728B52AA6E4}">
                <adec:decorative xmlns:adec="http://schemas.microsoft.com/office/drawing/2017/decorative" val="1"/>
              </a:ext>
            </a:extLst>
          </p:cNvPr>
          <p:cNvCxnSpPr/>
          <p:nvPr/>
        </p:nvCxnSpPr>
        <p:spPr>
          <a:xfrm>
            <a:off x="6485288" y="1625600"/>
            <a:ext cx="0" cy="6502400"/>
          </a:xfrm>
          <a:prstGeom prst="straightConnector1">
            <a:avLst/>
          </a:prstGeom>
          <a:noFill/>
          <a:ln w="9525" cap="flat" cmpd="sng">
            <a:solidFill>
              <a:srgbClr val="4E4E4E"/>
            </a:solidFill>
            <a:prstDash val="solid"/>
            <a:round/>
            <a:headEnd type="none" w="sm" len="sm"/>
            <a:tailEnd type="none" w="sm" len="sm"/>
          </a:ln>
        </p:spPr>
      </p:cxnSp>
      <p:pic>
        <p:nvPicPr>
          <p:cNvPr id="302" name="Google Shape;302;p38" descr="Classroom Expectations char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70740" y="3104836"/>
            <a:ext cx="5647696" cy="354392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9">
            <a:extLst>
              <a:ext uri="{C183D7F6-B498-43B3-948B-1728B52AA6E4}">
                <adec:decorative xmlns:adec="http://schemas.microsoft.com/office/drawing/2017/decorative" val="1"/>
              </a:ext>
            </a:extLst>
          </p:cNvPr>
          <p:cNvPicPr preferRelativeResize="0"/>
          <p:nvPr/>
        </p:nvPicPr>
        <p:blipFill>
          <a:blip r:embed="rId3">
            <a:alphaModFix amt="23000"/>
          </a:blip>
          <a:stretch>
            <a:fillRect/>
          </a:stretch>
        </p:blipFill>
        <p:spPr>
          <a:xfrm>
            <a:off x="0" y="0"/>
            <a:ext cx="13004799" cy="9753600"/>
          </a:xfrm>
          <a:prstGeom prst="rect">
            <a:avLst/>
          </a:prstGeom>
          <a:noFill/>
          <a:ln>
            <a:noFill/>
          </a:ln>
        </p:spPr>
      </p:pic>
      <p:sp>
        <p:nvSpPr>
          <p:cNvPr id="310" name="Google Shape;310;p39"/>
          <p:cNvSpPr txBox="1"/>
          <p:nvPr/>
        </p:nvSpPr>
        <p:spPr>
          <a:xfrm>
            <a:off x="3848449" y="691750"/>
            <a:ext cx="4668600" cy="5100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None/>
            </a:pPr>
            <a:r>
              <a:rPr lang="en-US" sz="2900" b="1">
                <a:solidFill>
                  <a:srgbClr val="980000"/>
                </a:solidFill>
                <a:latin typeface="Didact Gothic"/>
                <a:ea typeface="Didact Gothic"/>
                <a:cs typeface="Didact Gothic"/>
                <a:sym typeface="Didact Gothic"/>
              </a:rPr>
              <a:t>PRE-CORRECTION</a:t>
            </a:r>
            <a:endParaRPr sz="2700" b="1">
              <a:solidFill>
                <a:srgbClr val="000000"/>
              </a:solidFill>
              <a:latin typeface="Didact Gothic"/>
              <a:ea typeface="Didact Gothic"/>
              <a:cs typeface="Didact Gothic"/>
              <a:sym typeface="Didact Gothic"/>
            </a:endParaRPr>
          </a:p>
          <a:p>
            <a:pPr marL="0" lvl="0" indent="0" algn="ctr" rtl="0">
              <a:lnSpc>
                <a:spcPct val="90000"/>
              </a:lnSpc>
              <a:spcBef>
                <a:spcPts val="800"/>
              </a:spcBef>
              <a:spcAft>
                <a:spcPts val="0"/>
              </a:spcAft>
              <a:buNone/>
            </a:pPr>
            <a:endParaRPr sz="2000" b="1">
              <a:solidFill>
                <a:srgbClr val="980000"/>
              </a:solidFill>
              <a:latin typeface="Didact Gothic"/>
              <a:ea typeface="Didact Gothic"/>
              <a:cs typeface="Didact Gothic"/>
              <a:sym typeface="Didact Gothic"/>
            </a:endParaRPr>
          </a:p>
        </p:txBody>
      </p:sp>
      <p:sp>
        <p:nvSpPr>
          <p:cNvPr id="309" name="Google Shape;309;p39"/>
          <p:cNvSpPr txBox="1"/>
          <p:nvPr/>
        </p:nvSpPr>
        <p:spPr>
          <a:xfrm>
            <a:off x="3512300" y="1201750"/>
            <a:ext cx="5340900" cy="1231500"/>
          </a:xfrm>
          <a:prstGeom prst="rect">
            <a:avLst/>
          </a:prstGeom>
          <a:noFill/>
          <a:ln>
            <a:noFill/>
          </a:ln>
        </p:spPr>
        <p:txBody>
          <a:bodyPr spcFirstLastPara="1" wrap="square" lIns="91425" tIns="91425" rIns="91425" bIns="91425" anchor="t" anchorCtr="0">
            <a:spAutoFit/>
          </a:bodyPr>
          <a:lstStyle/>
          <a:p>
            <a:pPr marL="342900" lvl="1" indent="0" algn="l" rtl="0">
              <a:lnSpc>
                <a:spcPct val="120000"/>
              </a:lnSpc>
              <a:spcBef>
                <a:spcPts val="0"/>
              </a:spcBef>
              <a:spcAft>
                <a:spcPts val="0"/>
              </a:spcAft>
              <a:buClr>
                <a:srgbClr val="5B9BD5"/>
              </a:buClr>
              <a:buFont typeface="Arial"/>
              <a:buNone/>
            </a:pPr>
            <a:r>
              <a:rPr lang="en-US" sz="2000">
                <a:solidFill>
                  <a:schemeClr val="dk1"/>
                </a:solidFill>
                <a:latin typeface="Didact Gothic"/>
                <a:ea typeface="Didact Gothic"/>
                <a:cs typeface="Didact Gothic"/>
                <a:sym typeface="Didact Gothic"/>
              </a:rPr>
              <a:t>A short period of time taken prior to a certain routine or event to focus student attention on expected behavior.  </a:t>
            </a:r>
            <a:r>
              <a:rPr lang="en-US" sz="1800">
                <a:solidFill>
                  <a:schemeClr val="dk1"/>
                </a:solidFill>
                <a:latin typeface="Didact Gothic"/>
                <a:ea typeface="Didact Gothic"/>
                <a:cs typeface="Didact Gothic"/>
                <a:sym typeface="Didact Gothic"/>
              </a:rPr>
              <a:t> </a:t>
            </a:r>
            <a:endParaRPr>
              <a:latin typeface="Calibri"/>
              <a:ea typeface="Calibri"/>
              <a:cs typeface="Calibri"/>
              <a:sym typeface="Calibri"/>
            </a:endParaRPr>
          </a:p>
        </p:txBody>
      </p:sp>
      <p:pic>
        <p:nvPicPr>
          <p:cNvPr id="312" name="Google Shape;312;p39" descr="social story modeling reading to self"/>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25932" y="2521081"/>
            <a:ext cx="3317700" cy="3915600"/>
          </a:xfrm>
          <a:prstGeom prst="rect">
            <a:avLst/>
          </a:prstGeom>
          <a:noFill/>
          <a:ln>
            <a:noFill/>
          </a:ln>
        </p:spPr>
      </p:pic>
      <p:sp>
        <p:nvSpPr>
          <p:cNvPr id="311" name="Google Shape;311;p39">
            <a:extLst>
              <a:ext uri="{C183D7F6-B498-43B3-948B-1728B52AA6E4}">
                <adec:decorative xmlns:adec="http://schemas.microsoft.com/office/drawing/2017/decorative" val="1"/>
              </a:ext>
            </a:extLst>
          </p:cNvPr>
          <p:cNvSpPr txBox="1"/>
          <p:nvPr/>
        </p:nvSpPr>
        <p:spPr>
          <a:xfrm>
            <a:off x="9375" y="7566149"/>
            <a:ext cx="13004700" cy="164592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2" name="Title 1">
            <a:extLst>
              <a:ext uri="{FF2B5EF4-FFF2-40B4-BE49-F238E27FC236}">
                <a16:creationId xmlns:a16="http://schemas.microsoft.com/office/drawing/2014/main" id="{D689E942-B9C0-4215-9BA1-4F23A125983C}"/>
              </a:ext>
            </a:extLst>
          </p:cNvPr>
          <p:cNvSpPr>
            <a:spLocks noGrp="1"/>
          </p:cNvSpPr>
          <p:nvPr>
            <p:ph type="title"/>
          </p:nvPr>
        </p:nvSpPr>
        <p:spPr>
          <a:xfrm>
            <a:off x="-185995" y="7817609"/>
            <a:ext cx="13376787" cy="1143000"/>
          </a:xfrm>
        </p:spPr>
        <p:txBody>
          <a:bodyPr>
            <a:normAutofit/>
          </a:bodyPr>
          <a:lstStyle/>
          <a:p>
            <a:pPr lvl="0">
              <a:lnSpc>
                <a:spcPct val="90000"/>
              </a:lnSpc>
            </a:pPr>
            <a:r>
              <a:rPr lang="en-US" sz="5100" b="1" dirty="0">
                <a:solidFill>
                  <a:srgbClr val="0000FF"/>
                </a:solidFill>
                <a:latin typeface="Economica"/>
                <a:ea typeface="Economica"/>
                <a:cs typeface="Economica"/>
                <a:sym typeface="Economica"/>
              </a:rPr>
              <a:t>M.A.P.     MODEL • ADD VISUALS • PRACTICE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pic>
        <p:nvPicPr>
          <p:cNvPr id="317" name="Google Shape;317;p40" descr="students sitting around a table in a classroom"/>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 y="10"/>
            <a:ext cx="13004780" cy="9753590"/>
          </a:xfrm>
          <a:prstGeom prst="rect">
            <a:avLst/>
          </a:prstGeom>
          <a:noFill/>
          <a:ln>
            <a:noFill/>
          </a:ln>
        </p:spPr>
      </p:pic>
      <p:sp>
        <p:nvSpPr>
          <p:cNvPr id="318" name="Google Shape;318;p40">
            <a:extLst>
              <a:ext uri="{C183D7F6-B498-43B3-948B-1728B52AA6E4}">
                <adec:decorative xmlns:adec="http://schemas.microsoft.com/office/drawing/2017/decorative" val="1"/>
              </a:ext>
            </a:extLst>
          </p:cNvPr>
          <p:cNvSpPr/>
          <p:nvPr/>
        </p:nvSpPr>
        <p:spPr>
          <a:xfrm>
            <a:off x="0" y="7566424"/>
            <a:ext cx="13004800" cy="1047539"/>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20" name="Google Shape;320;p40">
            <a:extLst>
              <a:ext uri="{C183D7F6-B498-43B3-948B-1728B52AA6E4}">
                <adec:decorative xmlns:adec="http://schemas.microsoft.com/office/drawing/2017/decorative" val="1"/>
              </a:ext>
            </a:extLst>
          </p:cNvPr>
          <p:cNvCxnSpPr/>
          <p:nvPr/>
        </p:nvCxnSpPr>
        <p:spPr>
          <a:xfrm>
            <a:off x="0" y="7455264"/>
            <a:ext cx="13004800" cy="0"/>
          </a:xfrm>
          <a:prstGeom prst="straightConnector1">
            <a:avLst/>
          </a:prstGeom>
          <a:noFill/>
          <a:ln w="41275" cap="flat" cmpd="sng">
            <a:solidFill>
              <a:schemeClr val="lt1">
                <a:alpha val="89803"/>
              </a:schemeClr>
            </a:solidFill>
            <a:prstDash val="solid"/>
            <a:round/>
            <a:headEnd type="none" w="sm" len="sm"/>
            <a:tailEnd type="none" w="sm" len="sm"/>
          </a:ln>
        </p:spPr>
      </p:cxnSp>
      <p:cxnSp>
        <p:nvCxnSpPr>
          <p:cNvPr id="321" name="Google Shape;321;p40">
            <a:extLst>
              <a:ext uri="{C183D7F6-B498-43B3-948B-1728B52AA6E4}">
                <adec:decorative xmlns:adec="http://schemas.microsoft.com/office/drawing/2017/decorative" val="1"/>
              </a:ext>
            </a:extLst>
          </p:cNvPr>
          <p:cNvCxnSpPr/>
          <p:nvPr/>
        </p:nvCxnSpPr>
        <p:spPr>
          <a:xfrm>
            <a:off x="0" y="8725122"/>
            <a:ext cx="13004800" cy="0"/>
          </a:xfrm>
          <a:prstGeom prst="straightConnector1">
            <a:avLst/>
          </a:prstGeom>
          <a:noFill/>
          <a:ln w="41275" cap="flat" cmpd="sng">
            <a:solidFill>
              <a:schemeClr val="lt1">
                <a:alpha val="89803"/>
              </a:schemeClr>
            </a:solidFill>
            <a:prstDash val="solid"/>
            <a:round/>
            <a:headEnd type="none" w="sm" len="sm"/>
            <a:tailEnd type="none" w="sm" len="sm"/>
          </a:ln>
        </p:spPr>
      </p:cxnSp>
      <p:sp>
        <p:nvSpPr>
          <p:cNvPr id="2" name="Title 1">
            <a:extLst>
              <a:ext uri="{FF2B5EF4-FFF2-40B4-BE49-F238E27FC236}">
                <a16:creationId xmlns:a16="http://schemas.microsoft.com/office/drawing/2014/main" id="{4F39A110-0609-45BC-B7AF-380D099376D8}"/>
              </a:ext>
            </a:extLst>
          </p:cNvPr>
          <p:cNvSpPr>
            <a:spLocks noGrp="1"/>
          </p:cNvSpPr>
          <p:nvPr>
            <p:ph type="title"/>
          </p:nvPr>
        </p:nvSpPr>
        <p:spPr>
          <a:xfrm>
            <a:off x="2387600" y="7529957"/>
            <a:ext cx="8229600" cy="1143000"/>
          </a:xfrm>
        </p:spPr>
        <p:txBody>
          <a:bodyPr>
            <a:normAutofit/>
          </a:bodyPr>
          <a:lstStyle/>
          <a:p>
            <a:pPr lvl="0">
              <a:lnSpc>
                <a:spcPct val="90000"/>
              </a:lnSpc>
            </a:pPr>
            <a:r>
              <a:rPr lang="en-US" sz="4500" dirty="0">
                <a:solidFill>
                  <a:srgbClr val="262626"/>
                </a:solidFill>
              </a:rPr>
              <a:t>Provide Behavior Specific Praise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7" name="Google Shape;327;p41">
            <a:extLst>
              <a:ext uri="{C183D7F6-B498-43B3-948B-1728B52AA6E4}">
                <adec:decorative xmlns:adec="http://schemas.microsoft.com/office/drawing/2017/decorative" val="1"/>
              </a:ext>
            </a:extLst>
          </p:cNvPr>
          <p:cNvSpPr/>
          <p:nvPr/>
        </p:nvSpPr>
        <p:spPr>
          <a:xfrm>
            <a:off x="5088836" y="-8"/>
            <a:ext cx="7915964" cy="9753598"/>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8" name="Google Shape;328;p41" descr="female shaking someone's hand and laughi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 y="10"/>
            <a:ext cx="7361826" cy="9753590"/>
          </a:xfrm>
          <a:custGeom>
            <a:avLst/>
            <a:gdLst/>
            <a:ahLst/>
            <a:cxnLst/>
            <a:rect l="l" t="t" r="r" b="b"/>
            <a:pathLst>
              <a:path w="6901731" h="6858000" extrusionOk="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ln>
            <a:noFill/>
          </a:ln>
        </p:spPr>
      </p:pic>
      <p:sp>
        <p:nvSpPr>
          <p:cNvPr id="329" name="Google Shape;329;p41"/>
          <p:cNvSpPr/>
          <p:nvPr/>
        </p:nvSpPr>
        <p:spPr>
          <a:xfrm>
            <a:off x="7638915" y="2501067"/>
            <a:ext cx="5088816" cy="5558878"/>
          </a:xfrm>
          <a:prstGeom prst="rect">
            <a:avLst/>
          </a:prstGeom>
          <a:noFill/>
          <a:ln>
            <a:noFill/>
          </a:ln>
        </p:spPr>
        <p:txBody>
          <a:bodyPr spcFirstLastPara="1" wrap="square" lIns="91425" tIns="45700" rIns="91425" bIns="45700" anchor="t" anchorCtr="0">
            <a:noAutofit/>
          </a:bodyPr>
          <a:lstStyle/>
          <a:p>
            <a:pPr marL="796925" marR="0" lvl="0" indent="-738188" algn="l" rtl="0">
              <a:lnSpc>
                <a:spcPct val="90000"/>
              </a:lnSpc>
              <a:spcBef>
                <a:spcPts val="0"/>
              </a:spcBef>
              <a:spcAft>
                <a:spcPts val="0"/>
              </a:spcAft>
              <a:buClr>
                <a:schemeClr val="dk1"/>
              </a:buClr>
              <a:buSzPts val="2500"/>
              <a:buFont typeface="Noto Sans Symbols"/>
              <a:buChar char="✔"/>
            </a:pPr>
            <a:r>
              <a:rPr lang="en-US" sz="3600" dirty="0">
                <a:solidFill>
                  <a:schemeClr val="dk1"/>
                </a:solidFill>
                <a:latin typeface="Calibri"/>
                <a:ea typeface="Calibri"/>
                <a:cs typeface="Calibri"/>
                <a:sym typeface="Calibri"/>
              </a:rPr>
              <a:t>Gives feedback about performance.</a:t>
            </a:r>
            <a:endParaRPr sz="2000" dirty="0"/>
          </a:p>
          <a:p>
            <a:pPr marL="796925" marR="0" lvl="0" indent="-738188" algn="l" rtl="0">
              <a:lnSpc>
                <a:spcPct val="90000"/>
              </a:lnSpc>
              <a:spcBef>
                <a:spcPts val="600"/>
              </a:spcBef>
              <a:spcAft>
                <a:spcPts val="0"/>
              </a:spcAft>
              <a:buClr>
                <a:schemeClr val="dk1"/>
              </a:buClr>
              <a:buSzPts val="2500"/>
              <a:buFont typeface="Noto Sans Symbols"/>
              <a:buChar char="✔"/>
            </a:pPr>
            <a:r>
              <a:rPr lang="en-US" sz="3600" dirty="0">
                <a:solidFill>
                  <a:schemeClr val="dk1"/>
                </a:solidFill>
                <a:latin typeface="Calibri"/>
                <a:ea typeface="Calibri"/>
                <a:cs typeface="Calibri"/>
                <a:sym typeface="Calibri"/>
              </a:rPr>
              <a:t>Strengthens or reinforces helpful behaviors</a:t>
            </a:r>
            <a:endParaRPr sz="2000" dirty="0"/>
          </a:p>
          <a:p>
            <a:pPr marL="796925" marR="0" lvl="0" indent="-738188" algn="l" rtl="0">
              <a:lnSpc>
                <a:spcPct val="90000"/>
              </a:lnSpc>
              <a:spcBef>
                <a:spcPts val="600"/>
              </a:spcBef>
              <a:spcAft>
                <a:spcPts val="0"/>
              </a:spcAft>
              <a:buClr>
                <a:schemeClr val="dk1"/>
              </a:buClr>
              <a:buSzPts val="2500"/>
              <a:buFont typeface="Noto Sans Symbols"/>
              <a:buChar char="✔"/>
            </a:pPr>
            <a:r>
              <a:rPr lang="en-US" sz="3600" dirty="0">
                <a:solidFill>
                  <a:schemeClr val="dk1"/>
                </a:solidFill>
                <a:latin typeface="Calibri"/>
                <a:ea typeface="Calibri"/>
                <a:cs typeface="Calibri"/>
                <a:sym typeface="Calibri"/>
              </a:rPr>
              <a:t>Builds relationships.</a:t>
            </a:r>
            <a:endParaRPr sz="2000" dirty="0"/>
          </a:p>
          <a:p>
            <a:pPr marL="796925" marR="0" lvl="0" indent="-738188" algn="l" rtl="0">
              <a:lnSpc>
                <a:spcPct val="90000"/>
              </a:lnSpc>
              <a:spcBef>
                <a:spcPts val="600"/>
              </a:spcBef>
              <a:spcAft>
                <a:spcPts val="0"/>
              </a:spcAft>
              <a:buClr>
                <a:schemeClr val="dk1"/>
              </a:buClr>
              <a:buSzPts val="2500"/>
              <a:buFont typeface="Noto Sans Symbols"/>
              <a:buChar char="✔"/>
            </a:pPr>
            <a:r>
              <a:rPr lang="en-US" sz="3600" dirty="0">
                <a:solidFill>
                  <a:schemeClr val="dk1"/>
                </a:solidFill>
                <a:latin typeface="Calibri"/>
                <a:ea typeface="Calibri"/>
                <a:cs typeface="Calibri"/>
                <a:sym typeface="Calibri"/>
              </a:rPr>
              <a:t>Helps establish a 5:1 praise to corrections ratio for growth mindset.</a:t>
            </a:r>
            <a:endParaRPr sz="2000" dirty="0"/>
          </a:p>
        </p:txBody>
      </p:sp>
      <p:sp>
        <p:nvSpPr>
          <p:cNvPr id="2" name="Title 1">
            <a:extLst>
              <a:ext uri="{FF2B5EF4-FFF2-40B4-BE49-F238E27FC236}">
                <a16:creationId xmlns:a16="http://schemas.microsoft.com/office/drawing/2014/main" id="{B64DCF6B-AF46-494D-8D06-6199547513D0}"/>
              </a:ext>
            </a:extLst>
          </p:cNvPr>
          <p:cNvSpPr>
            <a:spLocks noGrp="1"/>
          </p:cNvSpPr>
          <p:nvPr>
            <p:ph type="title"/>
          </p:nvPr>
        </p:nvSpPr>
        <p:spPr>
          <a:xfrm>
            <a:off x="0" y="-2131762"/>
            <a:ext cx="8229600" cy="1143000"/>
          </a:xfrm>
        </p:spPr>
        <p:txBody>
          <a:bodyPr/>
          <a:lstStyle/>
          <a:p>
            <a:r>
              <a:rPr lang="en-US" dirty="0"/>
              <a:t>Checklist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pic>
        <p:nvPicPr>
          <p:cNvPr id="335" name="Google Shape;335;p42" descr="teacher praising young student"/>
          <p:cNvPicPr preferRelativeResize="0"/>
          <p:nvPr/>
        </p:nvPicPr>
        <p:blipFill rotWithShape="1">
          <a:blip r:embed="rId3" cstate="email">
            <a:alphaModFix/>
            <a:extLst>
              <a:ext uri="{28A0092B-C50C-407E-A947-70E740481C1C}">
                <a14:useLocalDpi xmlns:a14="http://schemas.microsoft.com/office/drawing/2010/main"/>
              </a:ext>
            </a:extLst>
          </a:blip>
          <a:srcRect b="-1"/>
          <a:stretch/>
        </p:blipFill>
        <p:spPr>
          <a:xfrm>
            <a:off x="0" y="10"/>
            <a:ext cx="10314284" cy="9753590"/>
          </a:xfrm>
          <a:prstGeom prst="rect">
            <a:avLst/>
          </a:prstGeom>
          <a:noFill/>
          <a:ln>
            <a:noFill/>
          </a:ln>
        </p:spPr>
      </p:pic>
      <p:sp>
        <p:nvSpPr>
          <p:cNvPr id="336" name="Google Shape;336;p42">
            <a:extLst>
              <a:ext uri="{C183D7F6-B498-43B3-948B-1728B52AA6E4}">
                <adec:decorative xmlns:adec="http://schemas.microsoft.com/office/drawing/2017/decorative" val="1"/>
              </a:ext>
            </a:extLst>
          </p:cNvPr>
          <p:cNvSpPr/>
          <p:nvPr/>
        </p:nvSpPr>
        <p:spPr>
          <a:xfrm flipH="1">
            <a:off x="5466686" y="0"/>
            <a:ext cx="7538110" cy="97536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42"/>
          <p:cNvSpPr txBox="1"/>
          <p:nvPr/>
        </p:nvSpPr>
        <p:spPr>
          <a:xfrm>
            <a:off x="8483600" y="1143000"/>
            <a:ext cx="4077001" cy="53230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a:solidFill>
                  <a:schemeClr val="dk1"/>
                </a:solidFill>
                <a:latin typeface="Calibri"/>
                <a:ea typeface="Calibri"/>
                <a:cs typeface="Calibri"/>
                <a:sym typeface="Calibri"/>
              </a:rPr>
              <a:t>Steps for BSP:</a:t>
            </a:r>
            <a:endParaRPr/>
          </a:p>
          <a:p>
            <a:pPr marL="0" marR="0" lvl="0" indent="0" algn="l" rtl="0">
              <a:lnSpc>
                <a:spcPct val="90000"/>
              </a:lnSpc>
              <a:spcBef>
                <a:spcPts val="600"/>
              </a:spcBef>
              <a:spcAft>
                <a:spcPts val="0"/>
              </a:spcAft>
              <a:buNone/>
            </a:pPr>
            <a:r>
              <a:rPr lang="en-US" sz="2800">
                <a:solidFill>
                  <a:schemeClr val="dk1"/>
                </a:solidFill>
                <a:latin typeface="Calibri"/>
                <a:ea typeface="Calibri"/>
                <a:cs typeface="Calibri"/>
                <a:sym typeface="Calibri"/>
              </a:rPr>
              <a:t>1. Identify the student/group by name</a:t>
            </a:r>
            <a:endParaRPr/>
          </a:p>
          <a:p>
            <a:pPr marL="0" marR="0" lvl="0" indent="0" algn="l" rtl="0">
              <a:lnSpc>
                <a:spcPct val="90000"/>
              </a:lnSpc>
              <a:spcBef>
                <a:spcPts val="600"/>
              </a:spcBef>
              <a:spcAft>
                <a:spcPts val="0"/>
              </a:spcAft>
              <a:buNone/>
            </a:pPr>
            <a:r>
              <a:rPr lang="en-US" sz="2800">
                <a:solidFill>
                  <a:schemeClr val="dk1"/>
                </a:solidFill>
                <a:latin typeface="Calibri"/>
                <a:ea typeface="Calibri"/>
                <a:cs typeface="Calibri"/>
                <a:sym typeface="Calibri"/>
              </a:rPr>
              <a:t>2. Include term of praise</a:t>
            </a:r>
            <a:endParaRPr/>
          </a:p>
          <a:p>
            <a:pPr marL="0" marR="0" lvl="0" indent="0" algn="l" rtl="0">
              <a:lnSpc>
                <a:spcPct val="90000"/>
              </a:lnSpc>
              <a:spcBef>
                <a:spcPts val="600"/>
              </a:spcBef>
              <a:spcAft>
                <a:spcPts val="0"/>
              </a:spcAft>
              <a:buNone/>
            </a:pPr>
            <a:r>
              <a:rPr lang="en-US" sz="2800">
                <a:solidFill>
                  <a:schemeClr val="dk1"/>
                </a:solidFill>
                <a:latin typeface="Calibri"/>
                <a:ea typeface="Calibri"/>
                <a:cs typeface="Calibri"/>
                <a:sym typeface="Calibri"/>
              </a:rPr>
              <a:t>3. Describe skill being recognized</a:t>
            </a:r>
            <a:endParaRPr/>
          </a:p>
          <a:p>
            <a:pPr marL="0" marR="0" lvl="0" indent="0" algn="l" rtl="0">
              <a:lnSpc>
                <a:spcPct val="90000"/>
              </a:lnSpc>
              <a:spcBef>
                <a:spcPts val="600"/>
              </a:spcBef>
              <a:spcAft>
                <a:spcPts val="0"/>
              </a:spcAft>
              <a:buNone/>
            </a:pPr>
            <a:r>
              <a:rPr lang="en-US" sz="2800">
                <a:solidFill>
                  <a:schemeClr val="dk1"/>
                </a:solidFill>
                <a:latin typeface="Calibri"/>
                <a:ea typeface="Calibri"/>
                <a:cs typeface="Calibri"/>
                <a:sym typeface="Calibri"/>
              </a:rPr>
              <a:t>4. Link to classroom-wide expectation on your matrix</a:t>
            </a:r>
            <a:endParaRPr/>
          </a:p>
          <a:p>
            <a:pPr marL="0" marR="0" lvl="0" indent="0" algn="l" rtl="0">
              <a:lnSpc>
                <a:spcPct val="90000"/>
              </a:lnSpc>
              <a:spcBef>
                <a:spcPts val="600"/>
              </a:spcBef>
              <a:spcAft>
                <a:spcPts val="0"/>
              </a:spcAft>
              <a:buNone/>
            </a:pPr>
            <a:br>
              <a:rPr lang="en-US" sz="2800">
                <a:solidFill>
                  <a:schemeClr val="dk1"/>
                </a:solidFill>
                <a:latin typeface="Calibri"/>
                <a:ea typeface="Calibri"/>
                <a:cs typeface="Calibri"/>
                <a:sym typeface="Calibri"/>
              </a:rPr>
            </a:br>
            <a:r>
              <a:rPr lang="en-US" sz="2800" b="1">
                <a:solidFill>
                  <a:schemeClr val="dk1"/>
                </a:solidFill>
                <a:latin typeface="Calibri"/>
                <a:ea typeface="Calibri"/>
                <a:cs typeface="Calibri"/>
                <a:sym typeface="Calibri"/>
              </a:rPr>
              <a:t>Example:</a:t>
            </a:r>
            <a:endParaRPr sz="2800">
              <a:solidFill>
                <a:schemeClr val="dk1"/>
              </a:solidFill>
              <a:latin typeface="Calibri"/>
              <a:ea typeface="Calibri"/>
              <a:cs typeface="Calibri"/>
              <a:sym typeface="Calibri"/>
            </a:endParaRPr>
          </a:p>
          <a:p>
            <a:pPr marL="457200" marR="0" lvl="0" indent="-457200" algn="l" rtl="0">
              <a:lnSpc>
                <a:spcPct val="90000"/>
              </a:lnSpc>
              <a:spcBef>
                <a:spcPts val="60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Hey Julie, </a:t>
            </a:r>
            <a:endParaRPr/>
          </a:p>
          <a:p>
            <a:pPr marL="457200" marR="0" lvl="0" indent="-457200" algn="l" rtl="0">
              <a:lnSpc>
                <a:spcPct val="90000"/>
              </a:lnSpc>
              <a:spcBef>
                <a:spcPts val="60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nice job </a:t>
            </a:r>
            <a:endParaRPr/>
          </a:p>
          <a:p>
            <a:pPr marL="457200" marR="0" lvl="0" indent="-457200" algn="l" rtl="0">
              <a:lnSpc>
                <a:spcPct val="90000"/>
              </a:lnSpc>
              <a:spcBef>
                <a:spcPts val="60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getting started on your work,  </a:t>
            </a:r>
            <a:endParaRPr/>
          </a:p>
          <a:p>
            <a:pPr marL="457200" marR="0" lvl="0" indent="-457200" algn="l" rtl="0">
              <a:lnSpc>
                <a:spcPct val="90000"/>
              </a:lnSpc>
              <a:spcBef>
                <a:spcPts val="60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that shows responsibility  </a:t>
            </a:r>
            <a:endParaRPr/>
          </a:p>
          <a:p>
            <a:pPr marL="0" marR="0" lvl="0" indent="0" algn="l" rtl="0">
              <a:lnSpc>
                <a:spcPct val="90000"/>
              </a:lnSpc>
              <a:spcBef>
                <a:spcPts val="600"/>
              </a:spcBef>
              <a:spcAft>
                <a:spcPts val="0"/>
              </a:spcAft>
              <a:buNone/>
            </a:pPr>
            <a:br>
              <a:rPr lang="en-US" sz="2800">
                <a:solidFill>
                  <a:schemeClr val="dk1"/>
                </a:solidFill>
                <a:latin typeface="Calibri"/>
                <a:ea typeface="Calibri"/>
                <a:cs typeface="Calibri"/>
                <a:sym typeface="Calibri"/>
              </a:rPr>
            </a:br>
            <a:endParaRPr sz="2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196DB16F-FCE5-4AF7-A246-4BCC9F497CCD}"/>
              </a:ext>
            </a:extLst>
          </p:cNvPr>
          <p:cNvSpPr>
            <a:spLocks noGrp="1"/>
          </p:cNvSpPr>
          <p:nvPr>
            <p:ph type="title"/>
          </p:nvPr>
        </p:nvSpPr>
        <p:spPr>
          <a:xfrm>
            <a:off x="0" y="-1742209"/>
            <a:ext cx="8229600" cy="1143000"/>
          </a:xfrm>
        </p:spPr>
        <p:txBody>
          <a:bodyPr/>
          <a:lstStyle/>
          <a:p>
            <a:r>
              <a:rPr lang="en-US" dirty="0"/>
              <a:t>Steps for BSP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pic>
        <p:nvPicPr>
          <p:cNvPr id="342" name="Google Shape;342;p43" descr="teacher reviewing classwork with student"/>
          <p:cNvPicPr preferRelativeResize="0"/>
          <p:nvPr/>
        </p:nvPicPr>
        <p:blipFill rotWithShape="1">
          <a:blip r:embed="rId3" cstate="email">
            <a:alphaModFix/>
            <a:extLst>
              <a:ext uri="{28A0092B-C50C-407E-A947-70E740481C1C}">
                <a14:useLocalDpi xmlns:a14="http://schemas.microsoft.com/office/drawing/2010/main"/>
              </a:ext>
            </a:extLst>
          </a:blip>
          <a:srcRect b="-1"/>
          <a:stretch/>
        </p:blipFill>
        <p:spPr>
          <a:xfrm>
            <a:off x="20" y="10"/>
            <a:ext cx="13004780" cy="9753590"/>
          </a:xfrm>
          <a:prstGeom prst="rect">
            <a:avLst/>
          </a:prstGeom>
          <a:noFill/>
          <a:ln>
            <a:noFill/>
          </a:ln>
        </p:spPr>
      </p:pic>
      <p:sp>
        <p:nvSpPr>
          <p:cNvPr id="343" name="Google Shape;343;p43">
            <a:extLst>
              <a:ext uri="{C183D7F6-B498-43B3-948B-1728B52AA6E4}">
                <adec:decorative xmlns:adec="http://schemas.microsoft.com/office/drawing/2017/decorative" val="1"/>
              </a:ext>
            </a:extLst>
          </p:cNvPr>
          <p:cNvSpPr/>
          <p:nvPr/>
        </p:nvSpPr>
        <p:spPr>
          <a:xfrm>
            <a:off x="0" y="7566424"/>
            <a:ext cx="13004800" cy="1047539"/>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45" name="Google Shape;345;p43">
            <a:extLst>
              <a:ext uri="{C183D7F6-B498-43B3-948B-1728B52AA6E4}">
                <adec:decorative xmlns:adec="http://schemas.microsoft.com/office/drawing/2017/decorative" val="1"/>
              </a:ext>
            </a:extLst>
          </p:cNvPr>
          <p:cNvCxnSpPr/>
          <p:nvPr/>
        </p:nvCxnSpPr>
        <p:spPr>
          <a:xfrm>
            <a:off x="0" y="7455264"/>
            <a:ext cx="13004800" cy="0"/>
          </a:xfrm>
          <a:prstGeom prst="straightConnector1">
            <a:avLst/>
          </a:prstGeom>
          <a:noFill/>
          <a:ln w="41275" cap="flat" cmpd="sng">
            <a:solidFill>
              <a:schemeClr val="lt1">
                <a:alpha val="89803"/>
              </a:schemeClr>
            </a:solidFill>
            <a:prstDash val="solid"/>
            <a:round/>
            <a:headEnd type="none" w="sm" len="sm"/>
            <a:tailEnd type="none" w="sm" len="sm"/>
          </a:ln>
        </p:spPr>
      </p:cxnSp>
      <p:cxnSp>
        <p:nvCxnSpPr>
          <p:cNvPr id="346" name="Google Shape;346;p43">
            <a:extLst>
              <a:ext uri="{C183D7F6-B498-43B3-948B-1728B52AA6E4}">
                <adec:decorative xmlns:adec="http://schemas.microsoft.com/office/drawing/2017/decorative" val="1"/>
              </a:ext>
            </a:extLst>
          </p:cNvPr>
          <p:cNvCxnSpPr/>
          <p:nvPr/>
        </p:nvCxnSpPr>
        <p:spPr>
          <a:xfrm>
            <a:off x="0" y="8725122"/>
            <a:ext cx="13004800" cy="0"/>
          </a:xfrm>
          <a:prstGeom prst="straightConnector1">
            <a:avLst/>
          </a:prstGeom>
          <a:noFill/>
          <a:ln w="41275" cap="flat" cmpd="sng">
            <a:solidFill>
              <a:schemeClr val="lt1">
                <a:alpha val="89803"/>
              </a:schemeClr>
            </a:solidFill>
            <a:prstDash val="solid"/>
            <a:round/>
            <a:headEnd type="none" w="sm" len="sm"/>
            <a:tailEnd type="none" w="sm" len="sm"/>
          </a:ln>
        </p:spPr>
      </p:cxnSp>
      <p:sp>
        <p:nvSpPr>
          <p:cNvPr id="2" name="Title 1">
            <a:extLst>
              <a:ext uri="{FF2B5EF4-FFF2-40B4-BE49-F238E27FC236}">
                <a16:creationId xmlns:a16="http://schemas.microsoft.com/office/drawing/2014/main" id="{32F438F2-958C-4498-91ED-E4C138AF935A}"/>
              </a:ext>
            </a:extLst>
          </p:cNvPr>
          <p:cNvSpPr>
            <a:spLocks noGrp="1"/>
          </p:cNvSpPr>
          <p:nvPr>
            <p:ph type="title"/>
          </p:nvPr>
        </p:nvSpPr>
        <p:spPr>
          <a:xfrm>
            <a:off x="2387600" y="7518693"/>
            <a:ext cx="8229600" cy="1143000"/>
          </a:xfrm>
        </p:spPr>
        <p:txBody>
          <a:bodyPr>
            <a:normAutofit/>
          </a:bodyPr>
          <a:lstStyle/>
          <a:p>
            <a:pPr lvl="0">
              <a:lnSpc>
                <a:spcPct val="90000"/>
              </a:lnSpc>
            </a:pPr>
            <a:r>
              <a:rPr lang="en-US" sz="4500" dirty="0">
                <a:solidFill>
                  <a:srgbClr val="262626"/>
                </a:solidFill>
              </a:rPr>
              <a:t>Provide Specific Error Correction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2" name="Title 1">
            <a:extLst>
              <a:ext uri="{FF2B5EF4-FFF2-40B4-BE49-F238E27FC236}">
                <a16:creationId xmlns:a16="http://schemas.microsoft.com/office/drawing/2014/main" id="{EA8A420A-C96C-494C-9E92-6E586C8BC4F4}"/>
              </a:ext>
            </a:extLst>
          </p:cNvPr>
          <p:cNvSpPr>
            <a:spLocks noGrp="1"/>
          </p:cNvSpPr>
          <p:nvPr>
            <p:ph type="title"/>
          </p:nvPr>
        </p:nvSpPr>
        <p:spPr>
          <a:xfrm>
            <a:off x="0" y="-2203091"/>
            <a:ext cx="8229600" cy="1143000"/>
          </a:xfrm>
        </p:spPr>
        <p:txBody>
          <a:bodyPr/>
          <a:lstStyle/>
          <a:p>
            <a:r>
              <a:rPr lang="en-US" sz="2800" b="1" i="1" dirty="0">
                <a:solidFill>
                  <a:srgbClr val="000000"/>
                </a:solidFill>
              </a:rPr>
              <a:t>SUPPORTIVE Example</a:t>
            </a:r>
            <a:endParaRPr lang="en-US" dirty="0"/>
          </a:p>
        </p:txBody>
      </p:sp>
      <p:sp>
        <p:nvSpPr>
          <p:cNvPr id="352" name="Google Shape;352;p44"/>
          <p:cNvSpPr/>
          <p:nvPr/>
        </p:nvSpPr>
        <p:spPr>
          <a:xfrm>
            <a:off x="1738671" y="5661851"/>
            <a:ext cx="10102421" cy="348826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600"/>
              </a:spcBef>
              <a:spcAft>
                <a:spcPts val="1200"/>
              </a:spcAft>
              <a:buNone/>
            </a:pPr>
            <a:r>
              <a:rPr lang="en-US" sz="2800" b="1" i="1" dirty="0">
                <a:solidFill>
                  <a:schemeClr val="dk1"/>
                </a:solidFill>
                <a:latin typeface="Calibri"/>
                <a:ea typeface="Calibri"/>
                <a:cs typeface="Calibri"/>
                <a:sym typeface="Calibri"/>
              </a:rPr>
              <a:t>SUPPORTIVE </a:t>
            </a:r>
            <a:endParaRPr sz="2800" dirty="0">
              <a:solidFill>
                <a:schemeClr val="dk1"/>
              </a:solidFill>
              <a:latin typeface="Calibri"/>
              <a:ea typeface="Calibri"/>
              <a:cs typeface="Calibri"/>
              <a:sym typeface="Calibri"/>
            </a:endParaRPr>
          </a:p>
          <a:p>
            <a:pPr marL="0" marR="0" lvl="0" indent="0" algn="l" rtl="0">
              <a:lnSpc>
                <a:spcPct val="90000"/>
              </a:lnSpc>
              <a:spcAft>
                <a:spcPts val="1200"/>
              </a:spcAft>
              <a:buNone/>
            </a:pPr>
            <a:r>
              <a:rPr lang="en-US" sz="2800" dirty="0">
                <a:solidFill>
                  <a:schemeClr val="dk1"/>
                </a:solidFill>
                <a:latin typeface="Calibri"/>
                <a:ea typeface="Calibri"/>
                <a:cs typeface="Calibri"/>
                <a:sym typeface="Calibri"/>
              </a:rPr>
              <a:t>Just like we would correct an academic error</a:t>
            </a:r>
            <a:endParaRPr sz="2800" dirty="0"/>
          </a:p>
          <a:p>
            <a:pPr marL="0" marR="0" lvl="0" indent="0" algn="l" rtl="0">
              <a:lnSpc>
                <a:spcPct val="90000"/>
              </a:lnSpc>
              <a:spcBef>
                <a:spcPts val="600"/>
              </a:spcBef>
              <a:spcAft>
                <a:spcPts val="1200"/>
              </a:spcAft>
              <a:buNone/>
            </a:pPr>
            <a:r>
              <a:rPr lang="en-US" sz="2800" b="1" dirty="0">
                <a:solidFill>
                  <a:schemeClr val="dk1"/>
                </a:solidFill>
                <a:latin typeface="Calibri"/>
                <a:ea typeface="Calibri"/>
                <a:cs typeface="Calibri"/>
                <a:sym typeface="Calibri"/>
              </a:rPr>
              <a:t>The message to the student is…</a:t>
            </a:r>
            <a:endParaRPr sz="2800" dirty="0">
              <a:solidFill>
                <a:schemeClr val="dk1"/>
              </a:solidFill>
              <a:latin typeface="Calibri"/>
              <a:ea typeface="Calibri"/>
              <a:cs typeface="Calibri"/>
              <a:sym typeface="Calibri"/>
            </a:endParaRPr>
          </a:p>
          <a:p>
            <a:pPr marL="0" marR="0" lvl="0" indent="0" algn="l" rtl="0">
              <a:lnSpc>
                <a:spcPct val="90000"/>
              </a:lnSpc>
              <a:spcBef>
                <a:spcPts val="600"/>
              </a:spcBef>
              <a:spcAft>
                <a:spcPts val="1200"/>
              </a:spcAft>
              <a:buNone/>
            </a:pPr>
            <a:r>
              <a:rPr lang="en-US" sz="2800" b="1" dirty="0">
                <a:solidFill>
                  <a:schemeClr val="dk1"/>
                </a:solidFill>
                <a:latin typeface="Calibri"/>
                <a:ea typeface="Calibri"/>
                <a:cs typeface="Calibri"/>
                <a:sym typeface="Calibri"/>
              </a:rPr>
              <a:t>Oops!  You made a mistake or you are off track with what is helpful to learning and/or expected.  You can fix it and your school community can help.</a:t>
            </a:r>
            <a:endParaRPr sz="2800" dirty="0">
              <a:solidFill>
                <a:schemeClr val="dk1"/>
              </a:solidFill>
              <a:latin typeface="Calibri"/>
              <a:ea typeface="Calibri"/>
              <a:cs typeface="Calibri"/>
              <a:sym typeface="Calibri"/>
            </a:endParaRPr>
          </a:p>
        </p:txBody>
      </p:sp>
      <p:pic>
        <p:nvPicPr>
          <p:cNvPr id="351" name="Google Shape;351;p44" descr="two students working while teacher points out something on the pap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 y="10"/>
            <a:ext cx="13004780" cy="5277306"/>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2" name="Title 1">
            <a:extLst>
              <a:ext uri="{FF2B5EF4-FFF2-40B4-BE49-F238E27FC236}">
                <a16:creationId xmlns:a16="http://schemas.microsoft.com/office/drawing/2014/main" id="{A690F8AB-C329-4A10-9B87-1004D88B852E}"/>
              </a:ext>
            </a:extLst>
          </p:cNvPr>
          <p:cNvSpPr>
            <a:spLocks noGrp="1"/>
          </p:cNvSpPr>
          <p:nvPr>
            <p:ph type="title"/>
          </p:nvPr>
        </p:nvSpPr>
        <p:spPr>
          <a:xfrm>
            <a:off x="1594039" y="-1333305"/>
            <a:ext cx="9813469" cy="1143000"/>
          </a:xfrm>
        </p:spPr>
        <p:txBody>
          <a:bodyPr>
            <a:normAutofit/>
          </a:bodyPr>
          <a:lstStyle/>
          <a:p>
            <a:r>
              <a:rPr lang="en-US" dirty="0"/>
              <a:t>Session agenda</a:t>
            </a:r>
          </a:p>
        </p:txBody>
      </p:sp>
      <p:sp>
        <p:nvSpPr>
          <p:cNvPr id="124" name="Google Shape;124;p18">
            <a:extLst>
              <a:ext uri="{C183D7F6-B498-43B3-948B-1728B52AA6E4}">
                <adec:decorative xmlns:adec="http://schemas.microsoft.com/office/drawing/2017/decorative" val="1"/>
              </a:ext>
            </a:extLst>
          </p:cNvPr>
          <p:cNvSpPr/>
          <p:nvPr/>
        </p:nvSpPr>
        <p:spPr>
          <a:xfrm>
            <a:off x="0" y="0"/>
            <a:ext cx="13001548" cy="9753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18">
            <a:extLst>
              <a:ext uri="{C183D7F6-B498-43B3-948B-1728B52AA6E4}">
                <adec:decorative xmlns:adec="http://schemas.microsoft.com/office/drawing/2017/decorative" val="1"/>
              </a:ext>
            </a:extLst>
          </p:cNvPr>
          <p:cNvSpPr/>
          <p:nvPr/>
        </p:nvSpPr>
        <p:spPr>
          <a:xfrm>
            <a:off x="682752" y="3679280"/>
            <a:ext cx="3706368" cy="26009"/>
          </a:xfrm>
          <a:custGeom>
            <a:avLst/>
            <a:gdLst/>
            <a:ahLst/>
            <a:cxnLst/>
            <a:rect l="l" t="t" r="r" b="b"/>
            <a:pathLst>
              <a:path w="3706368" h="26009" fill="none" extrusionOk="0">
                <a:moveTo>
                  <a:pt x="0" y="0"/>
                </a:moveTo>
                <a:cubicBezTo>
                  <a:pt x="197555" y="-21022"/>
                  <a:pt x="452307" y="-32530"/>
                  <a:pt x="617728" y="0"/>
                </a:cubicBezTo>
                <a:cubicBezTo>
                  <a:pt x="770494" y="27595"/>
                  <a:pt x="1181405" y="-16227"/>
                  <a:pt x="1309583" y="0"/>
                </a:cubicBezTo>
                <a:cubicBezTo>
                  <a:pt x="1465060" y="40217"/>
                  <a:pt x="1704229" y="8158"/>
                  <a:pt x="1853184" y="0"/>
                </a:cubicBezTo>
                <a:cubicBezTo>
                  <a:pt x="2027455" y="-19018"/>
                  <a:pt x="2206159" y="-42736"/>
                  <a:pt x="2396785" y="0"/>
                </a:cubicBezTo>
                <a:cubicBezTo>
                  <a:pt x="2605013" y="-1465"/>
                  <a:pt x="2800051" y="-42133"/>
                  <a:pt x="3051576" y="0"/>
                </a:cubicBezTo>
                <a:cubicBezTo>
                  <a:pt x="3268181" y="25306"/>
                  <a:pt x="3561643" y="-823"/>
                  <a:pt x="3706368" y="0"/>
                </a:cubicBezTo>
                <a:cubicBezTo>
                  <a:pt x="3706547" y="8535"/>
                  <a:pt x="3706490" y="17912"/>
                  <a:pt x="3706368" y="26009"/>
                </a:cubicBezTo>
                <a:cubicBezTo>
                  <a:pt x="3515428" y="22678"/>
                  <a:pt x="3243539" y="12151"/>
                  <a:pt x="3014513" y="26009"/>
                </a:cubicBezTo>
                <a:cubicBezTo>
                  <a:pt x="2738107" y="35363"/>
                  <a:pt x="2506531" y="47623"/>
                  <a:pt x="2359721" y="26009"/>
                </a:cubicBezTo>
                <a:cubicBezTo>
                  <a:pt x="2208907" y="28585"/>
                  <a:pt x="1950049" y="32674"/>
                  <a:pt x="1741993" y="26009"/>
                </a:cubicBezTo>
                <a:cubicBezTo>
                  <a:pt x="1538708" y="20110"/>
                  <a:pt x="1329062" y="48257"/>
                  <a:pt x="1087201" y="26009"/>
                </a:cubicBezTo>
                <a:cubicBezTo>
                  <a:pt x="841387" y="-75922"/>
                  <a:pt x="558998" y="-46453"/>
                  <a:pt x="0" y="26009"/>
                </a:cubicBezTo>
                <a:cubicBezTo>
                  <a:pt x="-219" y="17456"/>
                  <a:pt x="-1479" y="7467"/>
                  <a:pt x="0" y="0"/>
                </a:cubicBezTo>
                <a:close/>
              </a:path>
              <a:path w="3706368" h="26009" extrusionOk="0">
                <a:moveTo>
                  <a:pt x="0" y="0"/>
                </a:moveTo>
                <a:cubicBezTo>
                  <a:pt x="132386" y="-8193"/>
                  <a:pt x="440128" y="-13875"/>
                  <a:pt x="543601" y="0"/>
                </a:cubicBezTo>
                <a:cubicBezTo>
                  <a:pt x="721632" y="40280"/>
                  <a:pt x="968001" y="-54805"/>
                  <a:pt x="1235456" y="0"/>
                </a:cubicBezTo>
                <a:cubicBezTo>
                  <a:pt x="1507990" y="33069"/>
                  <a:pt x="1528581" y="15853"/>
                  <a:pt x="1741993" y="0"/>
                </a:cubicBezTo>
                <a:cubicBezTo>
                  <a:pt x="1956876" y="-23552"/>
                  <a:pt x="2003590" y="18943"/>
                  <a:pt x="2248530" y="0"/>
                </a:cubicBezTo>
                <a:cubicBezTo>
                  <a:pt x="2498884" y="5949"/>
                  <a:pt x="2642838" y="22277"/>
                  <a:pt x="2866258" y="0"/>
                </a:cubicBezTo>
                <a:cubicBezTo>
                  <a:pt x="3094300" y="-67289"/>
                  <a:pt x="3356924" y="-29269"/>
                  <a:pt x="3706368" y="0"/>
                </a:cubicBezTo>
                <a:cubicBezTo>
                  <a:pt x="3706474" y="10967"/>
                  <a:pt x="3705642" y="19170"/>
                  <a:pt x="3706368" y="26009"/>
                </a:cubicBezTo>
                <a:cubicBezTo>
                  <a:pt x="3459572" y="-7561"/>
                  <a:pt x="3305300" y="5627"/>
                  <a:pt x="3162767" y="26009"/>
                </a:cubicBezTo>
                <a:cubicBezTo>
                  <a:pt x="2982082" y="20322"/>
                  <a:pt x="2688579" y="40427"/>
                  <a:pt x="2582103" y="26009"/>
                </a:cubicBezTo>
                <a:cubicBezTo>
                  <a:pt x="2446215" y="49900"/>
                  <a:pt x="2079658" y="30630"/>
                  <a:pt x="1890248" y="26009"/>
                </a:cubicBezTo>
                <a:cubicBezTo>
                  <a:pt x="1683670" y="34247"/>
                  <a:pt x="1539532" y="15688"/>
                  <a:pt x="1309583" y="26009"/>
                </a:cubicBezTo>
                <a:cubicBezTo>
                  <a:pt x="1043858" y="36490"/>
                  <a:pt x="951280" y="16246"/>
                  <a:pt x="728919" y="26009"/>
                </a:cubicBezTo>
                <a:cubicBezTo>
                  <a:pt x="499070" y="59448"/>
                  <a:pt x="201652" y="24357"/>
                  <a:pt x="0" y="26009"/>
                </a:cubicBezTo>
                <a:cubicBezTo>
                  <a:pt x="633" y="15057"/>
                  <a:pt x="-1375" y="7659"/>
                  <a:pt x="0" y="0"/>
                </a:cubicBezTo>
                <a:close/>
              </a:path>
              <a:path w="3706368" h="26009" fill="none" extrusionOk="0">
                <a:moveTo>
                  <a:pt x="0" y="0"/>
                </a:moveTo>
                <a:cubicBezTo>
                  <a:pt x="216188" y="-23662"/>
                  <a:pt x="448560" y="-11576"/>
                  <a:pt x="617728" y="0"/>
                </a:cubicBezTo>
                <a:cubicBezTo>
                  <a:pt x="800060" y="-1517"/>
                  <a:pt x="1127786" y="-13641"/>
                  <a:pt x="1309583" y="0"/>
                </a:cubicBezTo>
                <a:cubicBezTo>
                  <a:pt x="1449279" y="-30407"/>
                  <a:pt x="1660788" y="58558"/>
                  <a:pt x="1853184" y="0"/>
                </a:cubicBezTo>
                <a:cubicBezTo>
                  <a:pt x="2028222" y="-1962"/>
                  <a:pt x="2177771" y="-21240"/>
                  <a:pt x="2396785" y="0"/>
                </a:cubicBezTo>
                <a:cubicBezTo>
                  <a:pt x="2578131" y="29381"/>
                  <a:pt x="2804330" y="10356"/>
                  <a:pt x="3051576" y="0"/>
                </a:cubicBezTo>
                <a:cubicBezTo>
                  <a:pt x="3302880" y="27563"/>
                  <a:pt x="3546962" y="-19989"/>
                  <a:pt x="3706368" y="0"/>
                </a:cubicBezTo>
                <a:cubicBezTo>
                  <a:pt x="3704993" y="8943"/>
                  <a:pt x="3705161" y="18377"/>
                  <a:pt x="3706368" y="26009"/>
                </a:cubicBezTo>
                <a:cubicBezTo>
                  <a:pt x="3518578" y="15570"/>
                  <a:pt x="3320844" y="11828"/>
                  <a:pt x="3014513" y="26009"/>
                </a:cubicBezTo>
                <a:cubicBezTo>
                  <a:pt x="2749268" y="30736"/>
                  <a:pt x="2498659" y="26380"/>
                  <a:pt x="2359721" y="26009"/>
                </a:cubicBezTo>
                <a:cubicBezTo>
                  <a:pt x="2232676" y="54766"/>
                  <a:pt x="1930448" y="48561"/>
                  <a:pt x="1741993" y="26009"/>
                </a:cubicBezTo>
                <a:cubicBezTo>
                  <a:pt x="1548168" y="-9252"/>
                  <a:pt x="1285804" y="67699"/>
                  <a:pt x="1087201" y="26009"/>
                </a:cubicBezTo>
                <a:cubicBezTo>
                  <a:pt x="850417" y="-18928"/>
                  <a:pt x="468268" y="-38139"/>
                  <a:pt x="0" y="26009"/>
                </a:cubicBezTo>
                <a:cubicBezTo>
                  <a:pt x="178" y="16165"/>
                  <a:pt x="-1867" y="6245"/>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18"/>
          <p:cNvSpPr txBox="1"/>
          <p:nvPr/>
        </p:nvSpPr>
        <p:spPr>
          <a:xfrm>
            <a:off x="682752" y="4085900"/>
            <a:ext cx="4526494" cy="472272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700" i="0" u="none" strike="noStrike" cap="none" dirty="0">
                <a:solidFill>
                  <a:schemeClr val="dk1"/>
                </a:solidFill>
                <a:latin typeface="Economica"/>
                <a:ea typeface="Economica"/>
                <a:cs typeface="Economica"/>
                <a:sym typeface="Economica"/>
              </a:rPr>
              <a:t>In This Session We Will Review Classroom Evidence-based Practices That:</a:t>
            </a:r>
            <a:endParaRPr dirty="0">
              <a:latin typeface="Economica"/>
              <a:ea typeface="Economica"/>
              <a:cs typeface="Economica"/>
              <a:sym typeface="Economica"/>
            </a:endParaRPr>
          </a:p>
          <a:p>
            <a:pPr marL="0" marR="0" lvl="0" indent="0" algn="l" rtl="0">
              <a:lnSpc>
                <a:spcPct val="90000"/>
              </a:lnSpc>
              <a:spcBef>
                <a:spcPts val="600"/>
              </a:spcBef>
              <a:spcAft>
                <a:spcPts val="0"/>
              </a:spcAft>
              <a:buClr>
                <a:schemeClr val="dk1"/>
              </a:buClr>
              <a:buSzPts val="2700"/>
              <a:buFont typeface="Economica"/>
              <a:buChar char="•"/>
            </a:pPr>
            <a:r>
              <a:rPr lang="en-US" sz="2700" i="0" u="none" strike="noStrike" cap="none" dirty="0">
                <a:solidFill>
                  <a:schemeClr val="dk1"/>
                </a:solidFill>
                <a:latin typeface="Economica"/>
                <a:ea typeface="Economica"/>
                <a:cs typeface="Economica"/>
                <a:sym typeface="Economica"/>
              </a:rPr>
              <a:t>Build Relationships</a:t>
            </a:r>
            <a:endParaRPr sz="2700" i="0" u="none" strike="noStrike" cap="none" dirty="0">
              <a:solidFill>
                <a:schemeClr val="dk1"/>
              </a:solidFill>
              <a:latin typeface="Economica"/>
              <a:ea typeface="Economica"/>
              <a:cs typeface="Economica"/>
              <a:sym typeface="Economica"/>
            </a:endParaRPr>
          </a:p>
          <a:p>
            <a:pPr marL="0" marR="0" lvl="0" indent="0" algn="l" rtl="0">
              <a:lnSpc>
                <a:spcPct val="90000"/>
              </a:lnSpc>
              <a:spcBef>
                <a:spcPts val="600"/>
              </a:spcBef>
              <a:spcAft>
                <a:spcPts val="0"/>
              </a:spcAft>
              <a:buClr>
                <a:schemeClr val="dk1"/>
              </a:buClr>
              <a:buSzPts val="2700"/>
              <a:buFont typeface="Economica"/>
              <a:buChar char="•"/>
            </a:pPr>
            <a:r>
              <a:rPr lang="en-US" sz="2700" dirty="0">
                <a:solidFill>
                  <a:schemeClr val="dk1"/>
                </a:solidFill>
                <a:latin typeface="Economica"/>
                <a:ea typeface="Economica"/>
                <a:cs typeface="Economica"/>
                <a:sym typeface="Economica"/>
              </a:rPr>
              <a:t>Promote SEB Brain Development</a:t>
            </a:r>
            <a:endParaRPr sz="2700" dirty="0">
              <a:solidFill>
                <a:schemeClr val="dk1"/>
              </a:solidFill>
              <a:latin typeface="Economica"/>
              <a:ea typeface="Economica"/>
              <a:cs typeface="Economica"/>
              <a:sym typeface="Economica"/>
            </a:endParaRPr>
          </a:p>
          <a:p>
            <a:pPr marL="0" marR="0" lvl="0" indent="0" algn="l" rtl="0">
              <a:lnSpc>
                <a:spcPct val="90000"/>
              </a:lnSpc>
              <a:spcBef>
                <a:spcPts val="600"/>
              </a:spcBef>
              <a:spcAft>
                <a:spcPts val="0"/>
              </a:spcAft>
              <a:buClr>
                <a:schemeClr val="dk1"/>
              </a:buClr>
              <a:buSzPts val="2700"/>
              <a:buFont typeface="Economica"/>
              <a:buChar char="•"/>
            </a:pPr>
            <a:r>
              <a:rPr lang="en-US" sz="2700" i="0" u="none" strike="noStrike" cap="none" dirty="0">
                <a:solidFill>
                  <a:schemeClr val="dk1"/>
                </a:solidFill>
                <a:latin typeface="Economica"/>
                <a:ea typeface="Economica"/>
                <a:cs typeface="Economica"/>
                <a:sym typeface="Economica"/>
              </a:rPr>
              <a:t>Maximize Predictability</a:t>
            </a:r>
            <a:endParaRPr sz="2700" dirty="0">
              <a:solidFill>
                <a:schemeClr val="dk1"/>
              </a:solidFill>
              <a:latin typeface="Economica"/>
              <a:ea typeface="Economica"/>
              <a:cs typeface="Economica"/>
              <a:sym typeface="Economica"/>
            </a:endParaRPr>
          </a:p>
          <a:p>
            <a:pPr marL="0" marR="0" lvl="0" indent="0" algn="l" rtl="0">
              <a:lnSpc>
                <a:spcPct val="90000"/>
              </a:lnSpc>
              <a:spcBef>
                <a:spcPts val="600"/>
              </a:spcBef>
              <a:spcAft>
                <a:spcPts val="0"/>
              </a:spcAft>
              <a:buClr>
                <a:schemeClr val="dk1"/>
              </a:buClr>
              <a:buSzPts val="2700"/>
              <a:buFont typeface="Economica"/>
              <a:buChar char="•"/>
            </a:pPr>
            <a:r>
              <a:rPr lang="en-US" sz="2700" i="0" u="none" strike="noStrike" cap="none" dirty="0">
                <a:solidFill>
                  <a:schemeClr val="dk1"/>
                </a:solidFill>
                <a:latin typeface="Economica"/>
                <a:ea typeface="Economica"/>
                <a:cs typeface="Economica"/>
                <a:sym typeface="Economica"/>
              </a:rPr>
              <a:t>Provide Feedback for Learning</a:t>
            </a:r>
            <a:endParaRPr dirty="0">
              <a:latin typeface="Economica"/>
              <a:ea typeface="Economica"/>
              <a:cs typeface="Economica"/>
              <a:sym typeface="Economica"/>
            </a:endParaRPr>
          </a:p>
          <a:p>
            <a:pPr marL="0" marR="0" lvl="0" indent="171450" algn="l" rtl="0">
              <a:lnSpc>
                <a:spcPct val="90000"/>
              </a:lnSpc>
              <a:spcBef>
                <a:spcPts val="600"/>
              </a:spcBef>
              <a:spcAft>
                <a:spcPts val="0"/>
              </a:spcAft>
              <a:buClr>
                <a:schemeClr val="dk1"/>
              </a:buClr>
              <a:buSzPts val="2700"/>
              <a:buFont typeface="Arial"/>
              <a:buNone/>
            </a:pPr>
            <a:endParaRPr sz="2700" b="0" i="0" u="none" strike="noStrike" cap="none" dirty="0">
              <a:solidFill>
                <a:schemeClr val="dk1"/>
              </a:solidFill>
              <a:latin typeface="Calibri"/>
              <a:ea typeface="Calibri"/>
              <a:cs typeface="Calibri"/>
              <a:sym typeface="Calibri"/>
            </a:endParaRPr>
          </a:p>
        </p:txBody>
      </p:sp>
      <p:pic>
        <p:nvPicPr>
          <p:cNvPr id="127" name="Google Shape;127;p18" descr="School library"/>
          <p:cNvPicPr preferRelativeResize="0"/>
          <p:nvPr/>
        </p:nvPicPr>
        <p:blipFill rotWithShape="1">
          <a:blip r:embed="rId3">
            <a:alphaModFix/>
          </a:blip>
          <a:srcRect l="21790" r="21790"/>
          <a:stretch/>
        </p:blipFill>
        <p:spPr>
          <a:xfrm>
            <a:off x="5665815" y="10"/>
            <a:ext cx="7337360" cy="97535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2" name="Title 1">
            <a:extLst>
              <a:ext uri="{FF2B5EF4-FFF2-40B4-BE49-F238E27FC236}">
                <a16:creationId xmlns:a16="http://schemas.microsoft.com/office/drawing/2014/main" id="{570A27FC-3951-4E3E-A0FE-023108C6EDD4}"/>
              </a:ext>
            </a:extLst>
          </p:cNvPr>
          <p:cNvSpPr>
            <a:spLocks noGrp="1"/>
          </p:cNvSpPr>
          <p:nvPr>
            <p:ph type="title"/>
          </p:nvPr>
        </p:nvSpPr>
        <p:spPr>
          <a:xfrm>
            <a:off x="6988547" y="396678"/>
            <a:ext cx="5400099" cy="1143000"/>
          </a:xfrm>
        </p:spPr>
        <p:txBody>
          <a:bodyPr/>
          <a:lstStyle/>
          <a:p>
            <a:pPr lvl="0" algn="l"/>
            <a:r>
              <a:rPr lang="en-US" sz="2400" b="1" dirty="0">
                <a:solidFill>
                  <a:srgbClr val="000000"/>
                </a:solidFill>
              </a:rPr>
              <a:t>Supportive Error Correction Follows These Guidelines</a:t>
            </a:r>
            <a:endParaRPr lang="en-US" dirty="0"/>
          </a:p>
        </p:txBody>
      </p:sp>
      <p:sp>
        <p:nvSpPr>
          <p:cNvPr id="362" name="Google Shape;362;p45"/>
          <p:cNvSpPr txBox="1"/>
          <p:nvPr/>
        </p:nvSpPr>
        <p:spPr>
          <a:xfrm>
            <a:off x="6988547" y="1286681"/>
            <a:ext cx="5164943"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1. Calm   </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Consistent   </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3. Brief   </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4. Immediate  </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5. Respectful</a:t>
            </a:r>
            <a:endParaRPr dirty="0"/>
          </a:p>
        </p:txBody>
      </p:sp>
      <p:sp>
        <p:nvSpPr>
          <p:cNvPr id="361" name="Google Shape;361;p45"/>
          <p:cNvSpPr txBox="1"/>
          <p:nvPr/>
        </p:nvSpPr>
        <p:spPr>
          <a:xfrm>
            <a:off x="6988547" y="3225633"/>
            <a:ext cx="5926943" cy="64887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2400" b="1" dirty="0">
                <a:solidFill>
                  <a:srgbClr val="000000"/>
                </a:solidFill>
                <a:latin typeface="Calibri"/>
                <a:ea typeface="Calibri"/>
                <a:cs typeface="Calibri"/>
                <a:sym typeface="Calibri"/>
              </a:rPr>
              <a:t>Steps for Specific Error Correction</a:t>
            </a:r>
            <a:endParaRPr dirty="0"/>
          </a:p>
          <a:p>
            <a:pPr marL="0" marR="0" lvl="0" indent="0" algn="l" rtl="0">
              <a:spcBef>
                <a:spcPts val="600"/>
              </a:spcBef>
              <a:spcAft>
                <a:spcPts val="0"/>
              </a:spcAft>
              <a:buNone/>
            </a:pPr>
            <a:r>
              <a:rPr lang="en-US" sz="2400" dirty="0">
                <a:solidFill>
                  <a:schemeClr val="dk1"/>
                </a:solidFill>
                <a:latin typeface="Calibri"/>
                <a:ea typeface="Calibri"/>
                <a:cs typeface="Calibri"/>
                <a:sym typeface="Calibri"/>
              </a:rPr>
              <a:t>1. Respectfully address the student</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2. Describe inappropriate behavior</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3. Describe expected behavior/rule</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4. Link to expectation on the classroom matrix</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5. End with encouragement</a:t>
            </a:r>
          </a:p>
          <a:p>
            <a:pPr marL="0" marR="0" lvl="0" indent="0" algn="l" rtl="0">
              <a:spcBef>
                <a:spcPts val="2400"/>
              </a:spcBef>
              <a:spcAft>
                <a:spcPts val="0"/>
              </a:spcAft>
              <a:buNone/>
            </a:pPr>
            <a:r>
              <a:rPr lang="en-US" sz="2400" b="1" dirty="0">
                <a:solidFill>
                  <a:schemeClr val="dk1"/>
                </a:solidFill>
                <a:latin typeface="Calibri"/>
                <a:ea typeface="Calibri"/>
                <a:cs typeface="Calibri"/>
                <a:sym typeface="Calibri"/>
              </a:rPr>
              <a:t>Example: </a:t>
            </a:r>
            <a:endParaRPr sz="2400" dirty="0">
              <a:solidFill>
                <a:schemeClr val="dk1"/>
              </a:solidFill>
              <a:latin typeface="Calibri"/>
              <a:ea typeface="Calibri"/>
              <a:cs typeface="Calibri"/>
              <a:sym typeface="Calibri"/>
            </a:endParaRPr>
          </a:p>
          <a:p>
            <a:pPr marL="457200" marR="0" lvl="0" indent="-3810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Hey Julie,</a:t>
            </a:r>
            <a:endParaRPr dirty="0"/>
          </a:p>
          <a:p>
            <a:pPr marL="457200" marR="0" lvl="0" indent="-3810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You haven’t started your work yet.</a:t>
            </a:r>
            <a:endParaRPr dirty="0"/>
          </a:p>
          <a:p>
            <a:pPr marL="457200" marR="0" lvl="0" indent="-3810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Starting your work will show responsibility.</a:t>
            </a:r>
            <a:endParaRPr dirty="0"/>
          </a:p>
          <a:p>
            <a:pPr marL="457200" marR="0" lvl="0" indent="-3810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Is there anything I can do to help you get started? (offer support)</a:t>
            </a:r>
            <a:endParaRPr dirty="0"/>
          </a:p>
          <a:p>
            <a:pPr marL="457200" marR="0" lvl="0" indent="-3810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Excellent Julie! You have started your work. Nice job being responsible.</a:t>
            </a:r>
            <a:endParaRPr dirty="0"/>
          </a:p>
        </p:txBody>
      </p:sp>
      <p:sp>
        <p:nvSpPr>
          <p:cNvPr id="357" name="Google Shape;357;p45">
            <a:extLst>
              <a:ext uri="{C183D7F6-B498-43B3-948B-1728B52AA6E4}">
                <adec:decorative xmlns:adec="http://schemas.microsoft.com/office/drawing/2017/decorative" val="1"/>
              </a:ext>
            </a:extLst>
          </p:cNvPr>
          <p:cNvSpPr/>
          <p:nvPr/>
        </p:nvSpPr>
        <p:spPr>
          <a:xfrm>
            <a:off x="58995" y="662939"/>
            <a:ext cx="6443405" cy="8427720"/>
          </a:xfrm>
          <a:prstGeom prst="rect">
            <a:avLst/>
          </a:prstGeom>
          <a:gradFill>
            <a:gsLst>
              <a:gs pos="0">
                <a:srgbClr val="4F81BD">
                  <a:alpha val="81960"/>
                </a:srgbClr>
              </a:gs>
              <a:gs pos="25000">
                <a:srgbClr val="4F81BD">
                  <a:alpha val="60000"/>
                </a:srgbClr>
              </a:gs>
              <a:gs pos="94000">
                <a:srgbClr val="C4BD97"/>
              </a:gs>
              <a:gs pos="100000">
                <a:srgbClr val="C4BD97"/>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58" name="Google Shape;358;p45">
            <a:extLst>
              <a:ext uri="{C183D7F6-B498-43B3-948B-1728B52AA6E4}">
                <adec:decorative xmlns:adec="http://schemas.microsoft.com/office/drawing/2017/decorative" val="1"/>
              </a:ext>
            </a:extLst>
          </p:cNvPr>
          <p:cNvPicPr preferRelativeResize="0"/>
          <p:nvPr/>
        </p:nvPicPr>
        <p:blipFill rotWithShape="1">
          <a:blip r:embed="rId3">
            <a:alphaModFix/>
          </a:blip>
          <a:srcRect r="55999"/>
          <a:stretch/>
        </p:blipFill>
        <p:spPr>
          <a:xfrm>
            <a:off x="-22256" y="602991"/>
            <a:ext cx="6605905" cy="8805526"/>
          </a:xfrm>
          <a:prstGeom prst="rect">
            <a:avLst/>
          </a:prstGeom>
          <a:noFill/>
          <a:ln>
            <a:noFill/>
          </a:ln>
        </p:spPr>
      </p:pic>
      <p:sp>
        <p:nvSpPr>
          <p:cNvPr id="359" name="Google Shape;359;p45">
            <a:extLst>
              <a:ext uri="{C183D7F6-B498-43B3-948B-1728B52AA6E4}">
                <adec:decorative xmlns:adec="http://schemas.microsoft.com/office/drawing/2017/decorative" val="1"/>
              </a:ext>
            </a:extLst>
          </p:cNvPr>
          <p:cNvSpPr/>
          <p:nvPr/>
        </p:nvSpPr>
        <p:spPr>
          <a:xfrm>
            <a:off x="58994" y="1687162"/>
            <a:ext cx="6144984" cy="6637184"/>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360" name="Google Shape;360;p45" descr="student looking up at teacher"/>
          <p:cNvPicPr preferRelativeResize="0"/>
          <p:nvPr/>
        </p:nvPicPr>
        <p:blipFill rotWithShape="1">
          <a:blip r:embed="rId4" cstate="email">
            <a:clrChange>
              <a:clrFrom>
                <a:srgbClr val="CCCCCC"/>
              </a:clrFrom>
              <a:clrTo>
                <a:srgbClr val="CCCCCC">
                  <a:alpha val="0"/>
                </a:srgbClr>
              </a:clrTo>
            </a:clrChange>
            <a:alphaModFix/>
            <a:extLst>
              <a:ext uri="{28A0092B-C50C-407E-A947-70E740481C1C}">
                <a14:useLocalDpi xmlns:a14="http://schemas.microsoft.com/office/drawing/2010/main"/>
              </a:ext>
            </a:extLst>
          </a:blip>
          <a:srcRect r="-2"/>
          <a:stretch/>
        </p:blipFill>
        <p:spPr>
          <a:xfrm>
            <a:off x="147505" y="1921720"/>
            <a:ext cx="6056473" cy="6222773"/>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p46">
            <a:extLst>
              <a:ext uri="{C183D7F6-B498-43B3-948B-1728B52AA6E4}">
                <adec:decorative xmlns:adec="http://schemas.microsoft.com/office/drawing/2017/decorative" val="1"/>
              </a:ext>
            </a:extLst>
          </p:cNvPr>
          <p:cNvSpPr/>
          <p:nvPr/>
        </p:nvSpPr>
        <p:spPr>
          <a:xfrm>
            <a:off x="0" y="-4727"/>
            <a:ext cx="13004800" cy="9758327"/>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8" name="Google Shape;368;p46">
            <a:extLst>
              <a:ext uri="{C183D7F6-B498-43B3-948B-1728B52AA6E4}">
                <adec:decorative xmlns:adec="http://schemas.microsoft.com/office/drawing/2017/decorative" val="1"/>
              </a:ext>
            </a:extLst>
          </p:cNvPr>
          <p:cNvSpPr/>
          <p:nvPr/>
        </p:nvSpPr>
        <p:spPr>
          <a:xfrm>
            <a:off x="848360" y="1395306"/>
            <a:ext cx="11308080" cy="6475305"/>
          </a:xfrm>
          <a:prstGeom prst="rect">
            <a:avLst/>
          </a:prstGeom>
          <a:solidFill>
            <a:schemeClr val="lt1"/>
          </a:solidFill>
          <a:ln w="127000" cap="sq" cmpd="thinThick">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69" name="Google Shape;369;p46">
            <a:extLst>
              <a:ext uri="{C183D7F6-B498-43B3-948B-1728B52AA6E4}">
                <adec:decorative xmlns:adec="http://schemas.microsoft.com/office/drawing/2017/decorative" val="1"/>
              </a:ext>
            </a:extLst>
          </p:cNvPr>
          <p:cNvCxnSpPr/>
          <p:nvPr/>
        </p:nvCxnSpPr>
        <p:spPr>
          <a:xfrm>
            <a:off x="3576320" y="5363720"/>
            <a:ext cx="5852160" cy="0"/>
          </a:xfrm>
          <a:prstGeom prst="straightConnector1">
            <a:avLst/>
          </a:prstGeom>
          <a:noFill/>
          <a:ln w="22225" cap="flat" cmpd="sng">
            <a:solidFill>
              <a:srgbClr val="7F7F7F"/>
            </a:solidFill>
            <a:prstDash val="solid"/>
            <a:round/>
            <a:headEnd type="none" w="sm" len="sm"/>
            <a:tailEnd type="none" w="sm" len="sm"/>
          </a:ln>
        </p:spPr>
      </p:cxnSp>
      <p:pic>
        <p:nvPicPr>
          <p:cNvPr id="371" name="Google Shape;371;p46" descr="school hallway with students and teachers walking"/>
          <p:cNvPicPr preferRelativeResize="0"/>
          <p:nvPr/>
        </p:nvPicPr>
        <p:blipFill rotWithShape="1">
          <a:blip r:embed="rId3">
            <a:alphaModFix/>
          </a:blip>
          <a:srcRect/>
          <a:stretch/>
        </p:blipFill>
        <p:spPr>
          <a:xfrm>
            <a:off x="3535680" y="2261956"/>
            <a:ext cx="5892800" cy="3002117"/>
          </a:xfrm>
          <a:prstGeom prst="rect">
            <a:avLst/>
          </a:prstGeom>
          <a:noFill/>
          <a:ln>
            <a:noFill/>
          </a:ln>
        </p:spPr>
      </p:pic>
      <p:sp>
        <p:nvSpPr>
          <p:cNvPr id="2" name="Title 1">
            <a:extLst>
              <a:ext uri="{FF2B5EF4-FFF2-40B4-BE49-F238E27FC236}">
                <a16:creationId xmlns:a16="http://schemas.microsoft.com/office/drawing/2014/main" id="{4B875B15-121D-4A0A-A3FA-021C38CCF7F7}"/>
              </a:ext>
            </a:extLst>
          </p:cNvPr>
          <p:cNvSpPr>
            <a:spLocks noGrp="1"/>
          </p:cNvSpPr>
          <p:nvPr>
            <p:ph type="title"/>
          </p:nvPr>
        </p:nvSpPr>
        <p:spPr>
          <a:xfrm>
            <a:off x="2387600" y="6045666"/>
            <a:ext cx="8229600" cy="1143000"/>
          </a:xfrm>
        </p:spPr>
        <p:txBody>
          <a:bodyPr>
            <a:normAutofit/>
          </a:bodyPr>
          <a:lstStyle/>
          <a:p>
            <a:pPr lvl="0"/>
            <a:r>
              <a:rPr lang="en-US" u="sng" dirty="0">
                <a:solidFill>
                  <a:srgbClr val="000000"/>
                </a:solidFill>
                <a:hlinkClick r:id="rId4">
                  <a:extLst>
                    <a:ext uri="{A12FA001-AC4F-418D-AE19-62706E023703}">
                      <ahyp:hlinkClr xmlns:ahyp="http://schemas.microsoft.com/office/drawing/2018/hyperlinkcolor" val="tx"/>
                    </a:ext>
                  </a:extLst>
                </a:hlinkClick>
              </a:rPr>
              <a:t>The Power of Relationship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75"/>
        <p:cNvGrpSpPr/>
        <p:nvPr/>
      </p:nvGrpSpPr>
      <p:grpSpPr>
        <a:xfrm>
          <a:off x="0" y="0"/>
          <a:ext cx="0" cy="0"/>
          <a:chOff x="0" y="0"/>
          <a:chExt cx="0" cy="0"/>
        </a:xfrm>
      </p:grpSpPr>
      <p:pic>
        <p:nvPicPr>
          <p:cNvPr id="376" name="Google Shape;376;p47" descr="classroom with students' hands raised"/>
          <p:cNvPicPr preferRelativeResize="0"/>
          <p:nvPr/>
        </p:nvPicPr>
        <p:blipFill rotWithShape="1">
          <a:blip r:embed="rId3">
            <a:alphaModFix/>
          </a:blip>
          <a:srcRect/>
          <a:stretch/>
        </p:blipFill>
        <p:spPr>
          <a:xfrm>
            <a:off x="0" y="0"/>
            <a:ext cx="13004800" cy="9753600"/>
          </a:xfrm>
          <a:prstGeom prst="rect">
            <a:avLst/>
          </a:prstGeom>
          <a:noFill/>
          <a:ln>
            <a:noFill/>
          </a:ln>
        </p:spPr>
      </p:pic>
      <p:pic>
        <p:nvPicPr>
          <p:cNvPr id="377" name="Google Shape;377;p4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3987800"/>
            <a:ext cx="13004800" cy="2095500"/>
          </a:xfrm>
          <a:prstGeom prst="rect">
            <a:avLst/>
          </a:prstGeom>
          <a:noFill/>
          <a:ln>
            <a:noFill/>
          </a:ln>
        </p:spPr>
      </p:pic>
      <p:sp>
        <p:nvSpPr>
          <p:cNvPr id="379" name="Google Shape;379;p47"/>
          <p:cNvSpPr txBox="1"/>
          <p:nvPr/>
        </p:nvSpPr>
        <p:spPr>
          <a:xfrm>
            <a:off x="0" y="9626600"/>
            <a:ext cx="13004800" cy="121920"/>
          </a:xfrm>
          <a:prstGeom prst="rect">
            <a:avLst/>
          </a:prstGeom>
          <a:noFill/>
          <a:ln>
            <a:noFill/>
          </a:ln>
        </p:spPr>
        <p:txBody>
          <a:bodyPr spcFirstLastPara="1" wrap="square" lIns="254000" tIns="0" rIns="254000" bIns="0" anchor="t" anchorCtr="0">
            <a:noAutofit/>
          </a:bodyPr>
          <a:lstStyle/>
          <a:p>
            <a:pPr marL="0" marR="0" lvl="0" indent="0" algn="l" rtl="0">
              <a:spcBef>
                <a:spcPts val="0"/>
              </a:spcBef>
              <a:spcAft>
                <a:spcPts val="0"/>
              </a:spcAft>
              <a:buNone/>
            </a:pPr>
            <a:r>
              <a:rPr lang="en-US" sz="800" b="1">
                <a:solidFill>
                  <a:srgbClr val="FFFFFF"/>
                </a:solidFill>
                <a:latin typeface="Calibri"/>
                <a:ea typeface="Calibri"/>
                <a:cs typeface="Calibri"/>
                <a:sym typeface="Calibri"/>
              </a:rPr>
              <a:t>cc: Ikhlasul Amal - https://www.flickr.com/photos/21372148@N00</a:t>
            </a:r>
            <a:endParaRPr/>
          </a:p>
        </p:txBody>
      </p:sp>
      <p:sp>
        <p:nvSpPr>
          <p:cNvPr id="2" name="Title 1">
            <a:extLst>
              <a:ext uri="{FF2B5EF4-FFF2-40B4-BE49-F238E27FC236}">
                <a16:creationId xmlns:a16="http://schemas.microsoft.com/office/drawing/2014/main" id="{2490676D-382A-4AC5-AF27-5B5D0CDB92EC}"/>
              </a:ext>
            </a:extLst>
          </p:cNvPr>
          <p:cNvSpPr>
            <a:spLocks noGrp="1"/>
          </p:cNvSpPr>
          <p:nvPr>
            <p:ph type="title"/>
          </p:nvPr>
        </p:nvSpPr>
        <p:spPr>
          <a:xfrm>
            <a:off x="2387600" y="4287966"/>
            <a:ext cx="8229600" cy="1495168"/>
          </a:xfrm>
        </p:spPr>
        <p:txBody>
          <a:bodyPr>
            <a:normAutofit fontScale="90000"/>
          </a:bodyPr>
          <a:lstStyle/>
          <a:p>
            <a:pPr lvl="0"/>
            <a:r>
              <a:rPr lang="en-US" sz="12500" b="1" dirty="0">
                <a:solidFill>
                  <a:srgbClr val="FFFFFF"/>
                </a:solidFill>
                <a:latin typeface="Raleway"/>
                <a:ea typeface="Raleway"/>
                <a:cs typeface="Raleway"/>
                <a:sym typeface="Raleway"/>
              </a:rPr>
              <a:t>Questions?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2" name="Title 1">
            <a:extLst>
              <a:ext uri="{FF2B5EF4-FFF2-40B4-BE49-F238E27FC236}">
                <a16:creationId xmlns:a16="http://schemas.microsoft.com/office/drawing/2014/main" id="{90831E16-3BDC-4EFB-A146-5C17D612E380}"/>
              </a:ext>
            </a:extLst>
          </p:cNvPr>
          <p:cNvSpPr>
            <a:spLocks noGrp="1"/>
          </p:cNvSpPr>
          <p:nvPr>
            <p:ph type="title"/>
          </p:nvPr>
        </p:nvSpPr>
        <p:spPr>
          <a:xfrm>
            <a:off x="2387191" y="-1707572"/>
            <a:ext cx="8229600" cy="1143000"/>
          </a:xfrm>
        </p:spPr>
        <p:txBody>
          <a:bodyPr>
            <a:normAutofit fontScale="90000"/>
          </a:bodyPr>
          <a:lstStyle/>
          <a:p>
            <a:r>
              <a:rPr lang="en-US" dirty="0"/>
              <a:t>Definition of Evidence-based Practice</a:t>
            </a:r>
          </a:p>
        </p:txBody>
      </p:sp>
      <p:sp>
        <p:nvSpPr>
          <p:cNvPr id="132" name="Google Shape;132;p19">
            <a:extLst>
              <a:ext uri="{C183D7F6-B498-43B3-948B-1728B52AA6E4}">
                <adec:decorative xmlns:adec="http://schemas.microsoft.com/office/drawing/2017/decorative" val="1"/>
              </a:ext>
            </a:extLst>
          </p:cNvPr>
          <p:cNvSpPr/>
          <p:nvPr/>
        </p:nvSpPr>
        <p:spPr>
          <a:xfrm>
            <a:off x="0" y="0"/>
            <a:ext cx="13004800" cy="9753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19">
            <a:extLst>
              <a:ext uri="{C183D7F6-B498-43B3-948B-1728B52AA6E4}">
                <adec:decorative xmlns:adec="http://schemas.microsoft.com/office/drawing/2017/decorative" val="1"/>
              </a:ext>
            </a:extLst>
          </p:cNvPr>
          <p:cNvSpPr/>
          <p:nvPr/>
        </p:nvSpPr>
        <p:spPr>
          <a:xfrm rot="-5400000" flipH="1">
            <a:off x="1625191" y="-1624582"/>
            <a:ext cx="9753600" cy="13003982"/>
          </a:xfrm>
          <a:prstGeom prst="rect">
            <a:avLst/>
          </a:prstGeom>
          <a:gradFill>
            <a:gsLst>
              <a:gs pos="0">
                <a:schemeClr val="accent1"/>
              </a:gs>
              <a:gs pos="8000">
                <a:schemeClr val="accent1"/>
              </a:gs>
              <a:gs pos="100000">
                <a:srgbClr val="244061"/>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19">
            <a:extLst>
              <a:ext uri="{C183D7F6-B498-43B3-948B-1728B52AA6E4}">
                <adec:decorative xmlns:adec="http://schemas.microsoft.com/office/drawing/2017/decorative" val="1"/>
              </a:ext>
            </a:extLst>
          </p:cNvPr>
          <p:cNvSpPr/>
          <p:nvPr/>
        </p:nvSpPr>
        <p:spPr>
          <a:xfrm rot="10800000" flipH="1">
            <a:off x="-2465" y="0"/>
            <a:ext cx="9675569" cy="9752991"/>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19">
            <a:extLst>
              <a:ext uri="{C183D7F6-B498-43B3-948B-1728B52AA6E4}">
                <adec:decorative xmlns:adec="http://schemas.microsoft.com/office/drawing/2017/decorative" val="1"/>
              </a:ext>
            </a:extLst>
          </p:cNvPr>
          <p:cNvSpPr/>
          <p:nvPr/>
        </p:nvSpPr>
        <p:spPr>
          <a:xfrm rot="-5400000" flipH="1">
            <a:off x="3022646" y="-229898"/>
            <a:ext cx="6961158" cy="13006449"/>
          </a:xfrm>
          <a:prstGeom prst="rect">
            <a:avLst/>
          </a:prstGeom>
          <a:gradFill>
            <a:gsLst>
              <a:gs pos="0">
                <a:srgbClr val="92CCDC">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6" name="Google Shape;136;p19" descr="A common definition of evidence-based practice includes clear definition of settings and population, identification, data, and specific outcomes expected."/>
          <p:cNvPicPr preferRelativeResize="0"/>
          <p:nvPr/>
        </p:nvPicPr>
        <p:blipFill rotWithShape="1">
          <a:blip r:embed="rId3">
            <a:alphaModFix/>
          </a:blip>
          <a:srcRect/>
          <a:stretch/>
        </p:blipFill>
        <p:spPr>
          <a:xfrm>
            <a:off x="487680" y="1403301"/>
            <a:ext cx="12029440" cy="69469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40"/>
        <p:cNvGrpSpPr/>
        <p:nvPr/>
      </p:nvGrpSpPr>
      <p:grpSpPr>
        <a:xfrm>
          <a:off x="0" y="0"/>
          <a:ext cx="0" cy="0"/>
          <a:chOff x="0" y="0"/>
          <a:chExt cx="0" cy="0"/>
        </a:xfrm>
      </p:grpSpPr>
      <p:pic>
        <p:nvPicPr>
          <p:cNvPr id="141" name="Google Shape;141;p20" descr="stack of books"/>
          <p:cNvPicPr preferRelativeResize="0"/>
          <p:nvPr/>
        </p:nvPicPr>
        <p:blipFill rotWithShape="1">
          <a:blip r:embed="rId3">
            <a:alphaModFix/>
          </a:blip>
          <a:srcRect/>
          <a:stretch/>
        </p:blipFill>
        <p:spPr>
          <a:xfrm>
            <a:off x="0" y="0"/>
            <a:ext cx="13004800" cy="9753600"/>
          </a:xfrm>
          <a:prstGeom prst="rect">
            <a:avLst/>
          </a:prstGeom>
          <a:noFill/>
          <a:ln>
            <a:noFill/>
          </a:ln>
        </p:spPr>
      </p:pic>
      <p:pic>
        <p:nvPicPr>
          <p:cNvPr id="142" name="Google Shape;142;p2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0"/>
            <a:ext cx="13004800" cy="4876800"/>
          </a:xfrm>
          <a:prstGeom prst="rect">
            <a:avLst/>
          </a:prstGeom>
          <a:noFill/>
          <a:ln>
            <a:noFill/>
          </a:ln>
        </p:spPr>
      </p:pic>
      <p:sp>
        <p:nvSpPr>
          <p:cNvPr id="2" name="Title 1">
            <a:extLst>
              <a:ext uri="{FF2B5EF4-FFF2-40B4-BE49-F238E27FC236}">
                <a16:creationId xmlns:a16="http://schemas.microsoft.com/office/drawing/2014/main" id="{F7B33BFB-E713-4E59-B6B1-7CBF20732357}"/>
              </a:ext>
            </a:extLst>
          </p:cNvPr>
          <p:cNvSpPr>
            <a:spLocks noGrp="1"/>
          </p:cNvSpPr>
          <p:nvPr>
            <p:ph type="title"/>
          </p:nvPr>
        </p:nvSpPr>
        <p:spPr>
          <a:xfrm>
            <a:off x="2387600" y="252867"/>
            <a:ext cx="8229600" cy="1143000"/>
          </a:xfrm>
        </p:spPr>
        <p:txBody>
          <a:bodyPr/>
          <a:lstStyle/>
          <a:p>
            <a:r>
              <a:rPr lang="en-US" sz="5200" dirty="0">
                <a:solidFill>
                  <a:srgbClr val="FFFFFF"/>
                </a:solidFill>
                <a:latin typeface="Raleway Light"/>
                <a:ea typeface="Raleway Light"/>
                <a:cs typeface="Raleway Light"/>
                <a:sym typeface="Raleway Light"/>
              </a:rPr>
              <a:t>DISCLAIMER</a:t>
            </a:r>
            <a:endParaRPr lang="en-US" dirty="0"/>
          </a:p>
        </p:txBody>
      </p:sp>
      <p:sp>
        <p:nvSpPr>
          <p:cNvPr id="143" name="Google Shape;143;p20"/>
          <p:cNvSpPr txBox="1"/>
          <p:nvPr/>
        </p:nvSpPr>
        <p:spPr>
          <a:xfrm>
            <a:off x="0" y="0"/>
            <a:ext cx="13004800" cy="4876800"/>
          </a:xfrm>
          <a:prstGeom prst="rect">
            <a:avLst/>
          </a:prstGeom>
          <a:noFill/>
          <a:ln>
            <a:noFill/>
          </a:ln>
        </p:spPr>
        <p:txBody>
          <a:bodyPr spcFirstLastPara="1" wrap="square" lIns="254000" tIns="254000" rIns="254000" bIns="254000" anchor="ctr" anchorCtr="0">
            <a:normAutofit/>
          </a:bodyPr>
          <a:lstStyle/>
          <a:p>
            <a:pPr marL="0" marR="0" lvl="0" indent="0" algn="ctr" rtl="0">
              <a:spcBef>
                <a:spcPts val="0"/>
              </a:spcBef>
              <a:spcAft>
                <a:spcPts val="0"/>
              </a:spcAft>
              <a:buNone/>
            </a:pPr>
            <a:r>
              <a:rPr lang="en-US" sz="5200" b="0" i="0" u="none" strike="noStrike" cap="none" dirty="0">
                <a:solidFill>
                  <a:srgbClr val="FFFFFF"/>
                </a:solidFill>
                <a:latin typeface="Raleway Light"/>
                <a:ea typeface="Raleway Light"/>
                <a:cs typeface="Raleway Light"/>
                <a:sym typeface="Raleway Light"/>
              </a:rPr>
              <a:t>These evidence-based practices will only yield celebrated outcomes when implemented with fidelity.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8"/>
        <p:cNvGrpSpPr/>
        <p:nvPr/>
      </p:nvGrpSpPr>
      <p:grpSpPr>
        <a:xfrm>
          <a:off x="0" y="0"/>
          <a:ext cx="0" cy="0"/>
          <a:chOff x="0" y="0"/>
          <a:chExt cx="0" cy="0"/>
        </a:xfrm>
      </p:grpSpPr>
      <p:sp>
        <p:nvSpPr>
          <p:cNvPr id="149" name="Google Shape;149;p21">
            <a:extLst>
              <a:ext uri="{C183D7F6-B498-43B3-948B-1728B52AA6E4}">
                <adec:decorative xmlns:adec="http://schemas.microsoft.com/office/drawing/2017/decorative" val="1"/>
              </a:ext>
            </a:extLst>
          </p:cNvPr>
          <p:cNvSpPr/>
          <p:nvPr/>
        </p:nvSpPr>
        <p:spPr>
          <a:xfrm>
            <a:off x="0" y="0"/>
            <a:ext cx="13004800" cy="9753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0" name="Google Shape;150;p21" descr="A teacher showing her students something on the tabl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 y="1823"/>
            <a:ext cx="13004780" cy="9751777"/>
          </a:xfrm>
          <a:prstGeom prst="rect">
            <a:avLst/>
          </a:prstGeom>
          <a:noFill/>
          <a:ln>
            <a:noFill/>
          </a:ln>
        </p:spPr>
      </p:pic>
      <p:sp>
        <p:nvSpPr>
          <p:cNvPr id="151" name="Google Shape;151;p21">
            <a:extLst>
              <a:ext uri="{C183D7F6-B498-43B3-948B-1728B52AA6E4}">
                <adec:decorative xmlns:adec="http://schemas.microsoft.com/office/drawing/2017/decorative" val="1"/>
              </a:ext>
            </a:extLst>
          </p:cNvPr>
          <p:cNvSpPr/>
          <p:nvPr/>
        </p:nvSpPr>
        <p:spPr>
          <a:xfrm rot="-5400000">
            <a:off x="3236728" y="-71201"/>
            <a:ext cx="6531300" cy="13004700"/>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3" name="Google Shape;153;p21">
            <a:extLst>
              <a:ext uri="{C183D7F6-B498-43B3-948B-1728B52AA6E4}">
                <adec:decorative xmlns:adec="http://schemas.microsoft.com/office/drawing/2017/decorative" val="1"/>
              </a:ext>
            </a:extLst>
          </p:cNvPr>
          <p:cNvGrpSpPr/>
          <p:nvPr/>
        </p:nvGrpSpPr>
        <p:grpSpPr>
          <a:xfrm>
            <a:off x="50" y="7538189"/>
            <a:ext cx="13014775" cy="1269808"/>
            <a:chOff x="50" y="4337789"/>
            <a:chExt cx="13014775" cy="1269808"/>
          </a:xfrm>
        </p:grpSpPr>
        <p:sp>
          <p:nvSpPr>
            <p:cNvPr id="154" name="Google Shape;154;p21"/>
            <p:cNvSpPr/>
            <p:nvPr/>
          </p:nvSpPr>
          <p:spPr>
            <a:xfrm>
              <a:off x="50" y="4448899"/>
              <a:ext cx="13004700" cy="1047600"/>
            </a:xfrm>
            <a:prstGeom prst="rect">
              <a:avLst/>
            </a:prstGeom>
            <a:solidFill>
              <a:schemeClr val="lt1">
                <a:alpha val="92940"/>
              </a:schemeClr>
            </a:solid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SzPts val="1100"/>
                <a:buNone/>
              </a:pPr>
              <a:endParaRPr sz="600">
                <a:solidFill>
                  <a:schemeClr val="lt1"/>
                </a:solidFill>
                <a:latin typeface="Calibri"/>
                <a:ea typeface="Calibri"/>
                <a:cs typeface="Calibri"/>
                <a:sym typeface="Calibri"/>
              </a:endParaRPr>
            </a:p>
          </p:txBody>
        </p:sp>
        <p:cxnSp>
          <p:nvCxnSpPr>
            <p:cNvPr id="155" name="Google Shape;155;p21"/>
            <p:cNvCxnSpPr/>
            <p:nvPr/>
          </p:nvCxnSpPr>
          <p:spPr>
            <a:xfrm>
              <a:off x="10125" y="4337789"/>
              <a:ext cx="13004700" cy="0"/>
            </a:xfrm>
            <a:prstGeom prst="straightConnector1">
              <a:avLst/>
            </a:prstGeom>
            <a:noFill/>
            <a:ln w="41275" cap="flat" cmpd="sng">
              <a:solidFill>
                <a:schemeClr val="lt1">
                  <a:alpha val="89800"/>
                </a:schemeClr>
              </a:solidFill>
              <a:prstDash val="solid"/>
              <a:round/>
              <a:headEnd type="none" w="sm" len="sm"/>
              <a:tailEnd type="none" w="sm" len="sm"/>
            </a:ln>
          </p:spPr>
        </p:cxnSp>
        <p:cxnSp>
          <p:nvCxnSpPr>
            <p:cNvPr id="156" name="Google Shape;156;p21"/>
            <p:cNvCxnSpPr/>
            <p:nvPr/>
          </p:nvCxnSpPr>
          <p:spPr>
            <a:xfrm>
              <a:off x="50" y="5607597"/>
              <a:ext cx="13004700" cy="0"/>
            </a:xfrm>
            <a:prstGeom prst="straightConnector1">
              <a:avLst/>
            </a:prstGeom>
            <a:noFill/>
            <a:ln w="41275" cap="flat" cmpd="sng">
              <a:solidFill>
                <a:schemeClr val="lt1">
                  <a:alpha val="89800"/>
                </a:schemeClr>
              </a:solidFill>
              <a:prstDash val="solid"/>
              <a:round/>
              <a:headEnd type="none" w="sm" len="sm"/>
              <a:tailEnd type="none" w="sm" len="sm"/>
            </a:ln>
          </p:spPr>
        </p:cxnSp>
      </p:grpSp>
      <p:sp>
        <p:nvSpPr>
          <p:cNvPr id="2" name="Title 1">
            <a:extLst>
              <a:ext uri="{FF2B5EF4-FFF2-40B4-BE49-F238E27FC236}">
                <a16:creationId xmlns:a16="http://schemas.microsoft.com/office/drawing/2014/main" id="{F9E3E027-B094-49C1-B10B-C67DA0A415D4}"/>
              </a:ext>
            </a:extLst>
          </p:cNvPr>
          <p:cNvSpPr>
            <a:spLocks noGrp="1"/>
          </p:cNvSpPr>
          <p:nvPr>
            <p:ph type="title"/>
          </p:nvPr>
        </p:nvSpPr>
        <p:spPr>
          <a:xfrm>
            <a:off x="10126" y="7664997"/>
            <a:ext cx="13004699" cy="1143000"/>
          </a:xfrm>
        </p:spPr>
        <p:txBody>
          <a:bodyPr>
            <a:normAutofit/>
          </a:bodyPr>
          <a:lstStyle/>
          <a:p>
            <a:pPr lvl="0">
              <a:lnSpc>
                <a:spcPct val="70000"/>
              </a:lnSpc>
              <a:spcBef>
                <a:spcPts val="600"/>
              </a:spcBef>
            </a:pPr>
            <a:r>
              <a:rPr lang="en-US" sz="3912" b="1" i="1" dirty="0">
                <a:solidFill>
                  <a:srgbClr val="000000"/>
                </a:solidFill>
                <a:latin typeface="Economica"/>
                <a:ea typeface="Economica"/>
                <a:cs typeface="Economica"/>
                <a:sym typeface="Economica"/>
              </a:rPr>
              <a:t>From Connection comes a Willingness to Cooperate, Collaborate &amp; Create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4" name="Google Shape;164;p22"/>
          <p:cNvSpPr txBox="1"/>
          <p:nvPr/>
        </p:nvSpPr>
        <p:spPr>
          <a:xfrm>
            <a:off x="628500" y="364925"/>
            <a:ext cx="4140900" cy="5235600"/>
          </a:xfrm>
          <a:prstGeom prst="rect">
            <a:avLst/>
          </a:prstGeom>
          <a:noFill/>
          <a:ln>
            <a:noFill/>
          </a:ln>
        </p:spPr>
        <p:txBody>
          <a:bodyPr spcFirstLastPara="1" wrap="square" lIns="68575" tIns="34275" rIns="68575" bIns="34275" anchor="t" anchorCtr="0">
            <a:normAutofit/>
          </a:bodyPr>
          <a:lstStyle/>
          <a:p>
            <a:pPr marL="228600" lvl="0" indent="0" algn="l" rtl="0">
              <a:lnSpc>
                <a:spcPct val="120000"/>
              </a:lnSpc>
              <a:spcBef>
                <a:spcPts val="0"/>
              </a:spcBef>
              <a:spcAft>
                <a:spcPts val="0"/>
              </a:spcAft>
              <a:buNone/>
            </a:pPr>
            <a:r>
              <a:rPr lang="en-US" sz="3000">
                <a:solidFill>
                  <a:srgbClr val="000000"/>
                </a:solidFill>
                <a:latin typeface="Twentieth Century"/>
                <a:ea typeface="Twentieth Century"/>
                <a:cs typeface="Twentieth Century"/>
                <a:sym typeface="Twentieth Century"/>
              </a:rPr>
              <a:t>The executive skills housed in the prefrontal lobes take on average 24 years to mature.</a:t>
            </a:r>
            <a:endParaRPr sz="2900">
              <a:solidFill>
                <a:srgbClr val="003865"/>
              </a:solidFill>
              <a:latin typeface="Twentieth Century"/>
              <a:ea typeface="Twentieth Century"/>
              <a:cs typeface="Twentieth Century"/>
              <a:sym typeface="Twentieth Century"/>
            </a:endParaRPr>
          </a:p>
        </p:txBody>
      </p:sp>
      <p:pic>
        <p:nvPicPr>
          <p:cNvPr id="165" name="Google Shape;165;p22" descr="brain with no prefontal lobe activity"/>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26025" y="3135734"/>
            <a:ext cx="3943500" cy="2553389"/>
          </a:xfrm>
          <a:prstGeom prst="rect">
            <a:avLst/>
          </a:prstGeom>
          <a:noFill/>
          <a:ln>
            <a:noFill/>
          </a:ln>
        </p:spPr>
      </p:pic>
      <p:pic>
        <p:nvPicPr>
          <p:cNvPr id="167" name="Google Shape;167;p22" descr="List of executive skills governed by the prefrontal lobes - attention, time management, organization, prioritization, working memory, impulse control, flexibility, empathy, metacognition, goal achievement, task initi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6201" y="341479"/>
            <a:ext cx="6549232" cy="4666326"/>
          </a:xfrm>
          <a:prstGeom prst="rect">
            <a:avLst/>
          </a:prstGeom>
          <a:noFill/>
          <a:ln>
            <a:noFill/>
          </a:ln>
        </p:spPr>
      </p:pic>
      <p:sp>
        <p:nvSpPr>
          <p:cNvPr id="166" name="Google Shape;166;p22"/>
          <p:cNvSpPr txBox="1"/>
          <p:nvPr/>
        </p:nvSpPr>
        <p:spPr>
          <a:xfrm>
            <a:off x="826025" y="6139125"/>
            <a:ext cx="39435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3000">
                <a:solidFill>
                  <a:srgbClr val="000000"/>
                </a:solidFill>
                <a:latin typeface="Twentieth Century"/>
                <a:ea typeface="Twentieth Century"/>
                <a:cs typeface="Twentieth Century"/>
                <a:sym typeface="Twentieth Century"/>
              </a:rPr>
              <a:t>Development Need: Problem solving in social situations.</a:t>
            </a:r>
            <a:endParaRPr sz="3000">
              <a:latin typeface="Twentieth Century"/>
              <a:ea typeface="Twentieth Century"/>
              <a:cs typeface="Twentieth Century"/>
              <a:sym typeface="Twentieth Century"/>
            </a:endParaRPr>
          </a:p>
        </p:txBody>
      </p:sp>
      <p:sp>
        <p:nvSpPr>
          <p:cNvPr id="168" name="Google Shape;168;p22"/>
          <p:cNvSpPr txBox="1"/>
          <p:nvPr/>
        </p:nvSpPr>
        <p:spPr>
          <a:xfrm>
            <a:off x="5810725" y="5938275"/>
            <a:ext cx="6549300" cy="272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3300">
                <a:solidFill>
                  <a:srgbClr val="000000"/>
                </a:solidFill>
                <a:latin typeface="Twentieth Century"/>
                <a:ea typeface="Twentieth Century"/>
                <a:cs typeface="Twentieth Century"/>
                <a:sym typeface="Twentieth Century"/>
              </a:rPr>
              <a:t>Executive Skills develop in the context of relationships, through environmental support, conscious scaffolding by caregivers and stimulation.  </a:t>
            </a:r>
            <a:endParaRPr sz="3300">
              <a:latin typeface="Twentieth Century"/>
              <a:ea typeface="Twentieth Century"/>
              <a:cs typeface="Twentieth Century"/>
              <a:sym typeface="Twentieth Century"/>
            </a:endParaRPr>
          </a:p>
        </p:txBody>
      </p:sp>
      <p:sp>
        <p:nvSpPr>
          <p:cNvPr id="163" name="Google Shape;163;p22">
            <a:extLst>
              <a:ext uri="{C183D7F6-B498-43B3-948B-1728B52AA6E4}">
                <adec:decorative xmlns:adec="http://schemas.microsoft.com/office/drawing/2017/decorative" val="1"/>
              </a:ext>
            </a:extLst>
          </p:cNvPr>
          <p:cNvSpPr/>
          <p:nvPr/>
        </p:nvSpPr>
        <p:spPr>
          <a:xfrm>
            <a:off x="0" y="5803635"/>
            <a:ext cx="13004700" cy="3950100"/>
          </a:xfrm>
          <a:prstGeom prst="rect">
            <a:avLst/>
          </a:prstGeom>
          <a:solidFill>
            <a:srgbClr val="82766A">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22">
            <a:extLst>
              <a:ext uri="{C183D7F6-B498-43B3-948B-1728B52AA6E4}">
                <adec:decorative xmlns:adec="http://schemas.microsoft.com/office/drawing/2017/decorative" val="1"/>
              </a:ext>
            </a:extLst>
          </p:cNvPr>
          <p:cNvSpPr txBox="1"/>
          <p:nvPr/>
        </p:nvSpPr>
        <p:spPr>
          <a:xfrm>
            <a:off x="0" y="8662575"/>
            <a:ext cx="13004700" cy="914400"/>
          </a:xfrm>
          <a:prstGeom prst="rect">
            <a:avLst/>
          </a:prstGeom>
          <a:solidFill>
            <a:schemeClr val="dk2"/>
          </a:solid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None/>
            </a:pPr>
            <a:endParaRPr sz="3000" b="1" dirty="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6E65FD36-6D96-439F-AD06-5798D38EE00E}"/>
              </a:ext>
            </a:extLst>
          </p:cNvPr>
          <p:cNvSpPr>
            <a:spLocks noGrp="1"/>
          </p:cNvSpPr>
          <p:nvPr>
            <p:ph type="title"/>
          </p:nvPr>
        </p:nvSpPr>
        <p:spPr>
          <a:xfrm>
            <a:off x="-1" y="8459932"/>
            <a:ext cx="13004699" cy="1304554"/>
          </a:xfrm>
        </p:spPr>
        <p:txBody>
          <a:bodyPr>
            <a:normAutofit/>
          </a:bodyPr>
          <a:lstStyle/>
          <a:p>
            <a:pPr lvl="0">
              <a:lnSpc>
                <a:spcPct val="90000"/>
              </a:lnSpc>
            </a:pPr>
            <a:r>
              <a:rPr lang="en-US" sz="3000" b="1" dirty="0">
                <a:solidFill>
                  <a:srgbClr val="FFFFFF"/>
                </a:solidFill>
              </a:rPr>
              <a:t>These Evidence-based Practices Promote SEB Brain Development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3" descr="scale showing that the better the teacher-student relationship, better the impact"/>
          <p:cNvPicPr preferRelativeResize="0"/>
          <p:nvPr/>
        </p:nvPicPr>
        <p:blipFill rotWithShape="1">
          <a:blip r:embed="rId3">
            <a:alphaModFix/>
          </a:blip>
          <a:srcRect/>
          <a:stretch/>
        </p:blipFill>
        <p:spPr>
          <a:xfrm>
            <a:off x="882650" y="3429000"/>
            <a:ext cx="11239500" cy="2836950"/>
          </a:xfrm>
          <a:prstGeom prst="rect">
            <a:avLst/>
          </a:prstGeom>
          <a:noFill/>
          <a:ln>
            <a:noFill/>
          </a:ln>
        </p:spPr>
      </p:pic>
      <p:sp>
        <p:nvSpPr>
          <p:cNvPr id="175" name="Google Shape;175;p23">
            <a:extLst>
              <a:ext uri="{C183D7F6-B498-43B3-948B-1728B52AA6E4}">
                <adec:decorative xmlns:adec="http://schemas.microsoft.com/office/drawing/2017/decorative" val="1"/>
              </a:ext>
            </a:extLst>
          </p:cNvPr>
          <p:cNvSpPr txBox="1"/>
          <p:nvPr/>
        </p:nvSpPr>
        <p:spPr>
          <a:xfrm>
            <a:off x="6384175" y="768475"/>
            <a:ext cx="10498500" cy="400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77" name="Google Shape;177;p23"/>
          <p:cNvSpPr txBox="1"/>
          <p:nvPr/>
        </p:nvSpPr>
        <p:spPr>
          <a:xfrm>
            <a:off x="8275775" y="8216675"/>
            <a:ext cx="10498500" cy="6465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3000"/>
              <a:buFont typeface="Calibri"/>
              <a:buNone/>
            </a:pPr>
            <a:r>
              <a:rPr lang="en-US" sz="3000" b="0" i="0" u="none" strike="noStrike" cap="none">
                <a:solidFill>
                  <a:schemeClr val="dk1"/>
                </a:solidFill>
                <a:latin typeface="Calibri"/>
                <a:ea typeface="Calibri"/>
                <a:cs typeface="Calibri"/>
                <a:sym typeface="Calibri"/>
              </a:rPr>
              <a:t>John Hattie, 2015</a:t>
            </a:r>
            <a:endParaRPr sz="300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7DD279FB-00B6-4ED1-BE1B-19E240096F03}"/>
              </a:ext>
            </a:extLst>
          </p:cNvPr>
          <p:cNvSpPr>
            <a:spLocks noGrp="1"/>
          </p:cNvSpPr>
          <p:nvPr>
            <p:ph type="title"/>
          </p:nvPr>
        </p:nvSpPr>
        <p:spPr>
          <a:xfrm>
            <a:off x="0" y="1310638"/>
            <a:ext cx="13004800" cy="1143000"/>
          </a:xfrm>
        </p:spPr>
        <p:txBody>
          <a:bodyPr>
            <a:normAutofit/>
          </a:bodyPr>
          <a:lstStyle/>
          <a:p>
            <a:pPr lvl="0"/>
            <a:r>
              <a:rPr lang="en-US" sz="5800" dirty="0">
                <a:solidFill>
                  <a:srgbClr val="000000"/>
                </a:solidFill>
              </a:rPr>
              <a:t>Teacher-Student Relationship Effect Size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pic>
        <p:nvPicPr>
          <p:cNvPr id="183" name="Google Shape;183;p24" descr="Two women excited about something"/>
          <p:cNvPicPr preferRelativeResize="0"/>
          <p:nvPr/>
        </p:nvPicPr>
        <p:blipFill rotWithShape="1">
          <a:blip r:embed="rId3" cstate="email">
            <a:alphaModFix/>
            <a:extLst>
              <a:ext uri="{28A0092B-C50C-407E-A947-70E740481C1C}">
                <a14:useLocalDpi xmlns:a14="http://schemas.microsoft.com/office/drawing/2010/main"/>
              </a:ext>
            </a:extLst>
          </a:blip>
          <a:srcRect b="-1"/>
          <a:stretch/>
        </p:blipFill>
        <p:spPr>
          <a:xfrm>
            <a:off x="-3250" y="10"/>
            <a:ext cx="10314284" cy="9753590"/>
          </a:xfrm>
          <a:prstGeom prst="rect">
            <a:avLst/>
          </a:prstGeom>
          <a:noFill/>
          <a:ln>
            <a:noFill/>
          </a:ln>
        </p:spPr>
      </p:pic>
      <p:sp>
        <p:nvSpPr>
          <p:cNvPr id="184" name="Google Shape;184;p24">
            <a:extLst>
              <a:ext uri="{C183D7F6-B498-43B3-948B-1728B52AA6E4}">
                <adec:decorative xmlns:adec="http://schemas.microsoft.com/office/drawing/2017/decorative" val="1"/>
              </a:ext>
            </a:extLst>
          </p:cNvPr>
          <p:cNvSpPr/>
          <p:nvPr/>
        </p:nvSpPr>
        <p:spPr>
          <a:xfrm flipH="1">
            <a:off x="5466686" y="0"/>
            <a:ext cx="7538110" cy="97536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34DC063B-D2AB-4CC9-A707-CFB499A87CAF}"/>
              </a:ext>
            </a:extLst>
          </p:cNvPr>
          <p:cNvSpPr>
            <a:spLocks noGrp="1"/>
          </p:cNvSpPr>
          <p:nvPr>
            <p:ph type="title"/>
          </p:nvPr>
        </p:nvSpPr>
        <p:spPr>
          <a:xfrm>
            <a:off x="7128254" y="1689781"/>
            <a:ext cx="4659086" cy="1143000"/>
          </a:xfrm>
        </p:spPr>
        <p:txBody>
          <a:bodyPr/>
          <a:lstStyle/>
          <a:p>
            <a:pPr lvl="0">
              <a:lnSpc>
                <a:spcPct val="90000"/>
              </a:lnSpc>
            </a:pPr>
            <a:r>
              <a:rPr lang="en-US" sz="2800" dirty="0">
                <a:solidFill>
                  <a:srgbClr val="000000"/>
                </a:solidFill>
              </a:rPr>
              <a:t>Why Relationship Matters</a:t>
            </a:r>
            <a:endParaRPr lang="en-US" dirty="0"/>
          </a:p>
        </p:txBody>
      </p:sp>
      <p:sp>
        <p:nvSpPr>
          <p:cNvPr id="185" name="Google Shape;185;p24"/>
          <p:cNvSpPr txBox="1"/>
          <p:nvPr/>
        </p:nvSpPr>
        <p:spPr>
          <a:xfrm>
            <a:off x="7569200" y="2525486"/>
            <a:ext cx="4991401" cy="4321554"/>
          </a:xfrm>
          <a:prstGeom prst="rect">
            <a:avLst/>
          </a:prstGeom>
          <a:noFill/>
          <a:ln>
            <a:noFill/>
          </a:ln>
        </p:spPr>
        <p:txBody>
          <a:bodyPr spcFirstLastPara="1" wrap="square" lIns="91425" tIns="45700" rIns="91425" bIns="45700" anchor="t" anchorCtr="0">
            <a:normAutofit fontScale="62500" lnSpcReduction="20000"/>
          </a:bodyPr>
          <a:lstStyle/>
          <a:p>
            <a:pPr marL="285750" marR="0" lvl="0" indent="-285750" algn="l" rtl="0">
              <a:spcBef>
                <a:spcPts val="600"/>
              </a:spcBef>
              <a:spcAft>
                <a:spcPts val="600"/>
              </a:spcAft>
              <a:buClr>
                <a:schemeClr val="dk1"/>
              </a:buClr>
              <a:buSzPct val="100000"/>
              <a:buFont typeface="Arial"/>
              <a:buChar char="•"/>
            </a:pPr>
            <a:r>
              <a:rPr lang="en-US" sz="4500" b="0" i="0" u="none" strike="noStrike" cap="none" dirty="0">
                <a:solidFill>
                  <a:schemeClr val="dk1"/>
                </a:solidFill>
                <a:latin typeface="Calibri"/>
                <a:ea typeface="Calibri"/>
                <a:cs typeface="Calibri"/>
                <a:sym typeface="Calibri"/>
              </a:rPr>
              <a:t>Shapes the way students think &amp; act in school</a:t>
            </a:r>
            <a:endParaRPr dirty="0"/>
          </a:p>
          <a:p>
            <a:pPr marL="285750" marR="0" lvl="0" indent="-285750" algn="l" rtl="0">
              <a:spcBef>
                <a:spcPts val="600"/>
              </a:spcBef>
              <a:spcAft>
                <a:spcPts val="600"/>
              </a:spcAft>
              <a:buClr>
                <a:schemeClr val="dk1"/>
              </a:buClr>
              <a:buSzPct val="100000"/>
              <a:buFont typeface="Arial"/>
              <a:buChar char="•"/>
            </a:pPr>
            <a:r>
              <a:rPr lang="en-US" sz="4500" b="0" i="0" u="none" strike="noStrike" cap="none" dirty="0">
                <a:solidFill>
                  <a:schemeClr val="dk1"/>
                </a:solidFill>
                <a:latin typeface="Calibri"/>
                <a:ea typeface="Calibri"/>
                <a:cs typeface="Calibri"/>
                <a:sym typeface="Calibri"/>
              </a:rPr>
              <a:t>Improves how well students do in school</a:t>
            </a:r>
            <a:endParaRPr dirty="0"/>
          </a:p>
          <a:p>
            <a:pPr marL="285750" marR="0" lvl="0" indent="-285750" algn="l" rtl="0">
              <a:spcBef>
                <a:spcPts val="600"/>
              </a:spcBef>
              <a:spcAft>
                <a:spcPts val="600"/>
              </a:spcAft>
              <a:buClr>
                <a:schemeClr val="dk1"/>
              </a:buClr>
              <a:buSzPct val="100000"/>
              <a:buFont typeface="Arial"/>
              <a:buChar char="•"/>
            </a:pPr>
            <a:r>
              <a:rPr lang="en-US" sz="4500" b="0" i="0" u="none" strike="noStrike" cap="none" dirty="0">
                <a:solidFill>
                  <a:schemeClr val="dk1"/>
                </a:solidFill>
                <a:latin typeface="Calibri"/>
                <a:ea typeface="Calibri"/>
                <a:cs typeface="Calibri"/>
                <a:sym typeface="Calibri"/>
              </a:rPr>
              <a:t>Encourage active participation in class &amp; self challenge</a:t>
            </a:r>
            <a:endParaRPr dirty="0"/>
          </a:p>
          <a:p>
            <a:pPr marL="285750" marR="0" lvl="0" indent="-285750" algn="l" rtl="0">
              <a:spcBef>
                <a:spcPts val="600"/>
              </a:spcBef>
              <a:spcAft>
                <a:spcPts val="600"/>
              </a:spcAft>
              <a:buClr>
                <a:schemeClr val="dk1"/>
              </a:buClr>
              <a:buSzPct val="100000"/>
              <a:buFont typeface="Arial"/>
              <a:buChar char="•"/>
            </a:pPr>
            <a:r>
              <a:rPr lang="en-US" sz="4500" b="0" i="0" u="none" strike="noStrike" cap="none" dirty="0">
                <a:solidFill>
                  <a:schemeClr val="dk1"/>
                </a:solidFill>
                <a:latin typeface="Calibri"/>
                <a:ea typeface="Calibri"/>
                <a:cs typeface="Calibri"/>
                <a:sym typeface="Calibri"/>
              </a:rPr>
              <a:t>Increase social and emotional intelligence</a:t>
            </a:r>
          </a:p>
          <a:p>
            <a:pPr marR="0" lvl="0" algn="r" rtl="0">
              <a:spcBef>
                <a:spcPts val="4800"/>
              </a:spcBef>
              <a:spcAft>
                <a:spcPts val="600"/>
              </a:spcAft>
              <a:buClr>
                <a:schemeClr val="dk1"/>
              </a:buClr>
              <a:buSzPct val="100000"/>
            </a:pPr>
            <a:r>
              <a:rPr lang="en-US" sz="2300" b="0" i="0" u="none" strike="noStrike" cap="none" dirty="0">
                <a:solidFill>
                  <a:schemeClr val="dk1"/>
                </a:solidFill>
                <a:latin typeface="Calibri"/>
                <a:ea typeface="Calibri"/>
                <a:cs typeface="Calibri"/>
                <a:sym typeface="Calibri"/>
              </a:rPr>
              <a:t>(Gonzalez, 2016)</a:t>
            </a:r>
            <a:endParaRPr sz="23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1085</Words>
  <Application>Microsoft Office PowerPoint</Application>
  <PresentationFormat>Custom</PresentationFormat>
  <Paragraphs>156</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Twentieth Century</vt:lpstr>
      <vt:lpstr>Calibri</vt:lpstr>
      <vt:lpstr>Economica</vt:lpstr>
      <vt:lpstr>Arial</vt:lpstr>
      <vt:lpstr>Raleway Light</vt:lpstr>
      <vt:lpstr>Didact Gothic</vt:lpstr>
      <vt:lpstr>Raleway</vt:lpstr>
      <vt:lpstr>Noto Sans Symbols</vt:lpstr>
      <vt:lpstr>Office Theme</vt:lpstr>
      <vt:lpstr>Evidence-based Practices  That Create Consistently Helpful Adult Actions</vt:lpstr>
      <vt:lpstr>Presenter Information</vt:lpstr>
      <vt:lpstr>Session agenda</vt:lpstr>
      <vt:lpstr>Definition of Evidence-based Practice</vt:lpstr>
      <vt:lpstr>DISCLAIMER</vt:lpstr>
      <vt:lpstr>From Connection comes a Willingness to Cooperate, Collaborate &amp; Create</vt:lpstr>
      <vt:lpstr>These Evidence-based Practices Promote SEB Brain Development </vt:lpstr>
      <vt:lpstr>Teacher-Student Relationship Effect Size</vt:lpstr>
      <vt:lpstr>Why Relationship Matters</vt:lpstr>
      <vt:lpstr>Why Relationship Matters </vt:lpstr>
      <vt:lpstr>Continued  Why Relationship Matters</vt:lpstr>
      <vt:lpstr>2 Key Components: Care &amp; Expectations</vt:lpstr>
      <vt:lpstr>3 Keys to CARING Teacher-Student Relationships</vt:lpstr>
      <vt:lpstr>“ARE YOU GOOD AT BUILDING RELATIONSHIPS WITH YOUR STUDENTS? “DO YOU HAVE STRONG RELATIONSHIPS WITH YOUR CURRENT STUDENTS?”</vt:lpstr>
      <vt:lpstr>Be Intentional About Relationship E.M.R. (Establish-Maintain-Restore)</vt:lpstr>
      <vt:lpstr>Practices to Establish, Maintain, and Restore</vt:lpstr>
      <vt:lpstr>Tool for Building Relationships with Students</vt:lpstr>
      <vt:lpstr>Positive Greetings At the Door</vt:lpstr>
      <vt:lpstr>2x10 Relationship Building</vt:lpstr>
      <vt:lpstr>5:1 Ratio</vt:lpstr>
      <vt:lpstr>Classroom Rituals for Connecting &amp; Creating a Sense of Belonging.</vt:lpstr>
      <vt:lpstr>Teach Expected Behaviors Within Routines</vt:lpstr>
      <vt:lpstr>Classroom Expectations</vt:lpstr>
      <vt:lpstr>M.A.P.     MODEL • ADD VISUALS • PRACTICE</vt:lpstr>
      <vt:lpstr>Provide Behavior Specific Praise</vt:lpstr>
      <vt:lpstr>Checklist</vt:lpstr>
      <vt:lpstr>Steps for BSP</vt:lpstr>
      <vt:lpstr>Provide Specific Error Correction</vt:lpstr>
      <vt:lpstr>SUPPORTIVE Example</vt:lpstr>
      <vt:lpstr>Supportive Error Correction Follows These Guidelines</vt:lpstr>
      <vt:lpstr>The Power of Relationship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Practices that Create Consistently Helpful Adult Actions</dc:title>
  <dc:creator>Cheryl Cook-Glad</dc:creator>
  <cp:lastModifiedBy>Petrie, Garrett (MDE)</cp:lastModifiedBy>
  <cp:revision>21</cp:revision>
  <dcterms:modified xsi:type="dcterms:W3CDTF">2022-06-15T10:58:42Z</dcterms:modified>
  <cp:category>PBIS Summer Institute 2022</cp:category>
</cp:coreProperties>
</file>