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Lora" panose="020B0604020202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PT Sans Narrow" panose="020B0604020202020204" charset="0"/>
      <p:regular r:id="rId37"/>
      <p:bold r:id="rId38"/>
    </p:embeddedFont>
    <p:embeddedFont>
      <p:font typeface="Quicksand"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33" autoAdjust="0"/>
  </p:normalViewPr>
  <p:slideViewPr>
    <p:cSldViewPr snapToGrid="0">
      <p:cViewPr varScale="1">
        <p:scale>
          <a:sx n="44" d="100"/>
          <a:sy n="44" d="100"/>
        </p:scale>
        <p:origin x="60" y="151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417a8334e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417a8334e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anything you want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417a8334e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417a8334e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17a8334e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17a8334e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17a8334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17a8334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6d365ccce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6d365ccce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anything you want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6d365ccce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6d365ccce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7c93ce99a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7c93ce99a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6d365cc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6d365cc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7c93ce99a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7c93ce99a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7c93ce99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7c93ce99a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7c93ce99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7c93ce99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two offenses by month and grade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417a8334e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417a8334e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7c93ce99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7c93ce99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7c93ce99a_1_1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27c93ce99a_1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6d365ccce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6d365ccce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7c93ce99a_1_1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7c93ce99a_1_1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7c93ce99a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7c93ce99a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7c93ce9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7c93ce9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ODR data and observational data from teachers all lead to defiance being an area of concern.  We used that as an opportunity to work together as staff.  We reviewed some articles around the topic, did some group processing, and then sharing out of conclusions.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7c93ce99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7c93ce99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417a8334e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417a8334e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417a8334e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417a8334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1b078d81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1b078d81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1b078d81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1b078d8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1b078d81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1b078d81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1b078d81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1b078d8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1b078d81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1b078d81e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mailto:mziebarth@c-ischool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311700" y="417443"/>
            <a:ext cx="8554004" cy="1759227"/>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Parker Elementary</a:t>
            </a:r>
            <a:endParaRPr dirty="0">
              <a:latin typeface="Quicksand"/>
              <a:ea typeface="Quicksand"/>
              <a:cs typeface="Quicksand"/>
              <a:sym typeface="Quicksand"/>
            </a:endParaRPr>
          </a:p>
          <a:p>
            <a:pPr marL="0" lvl="0" indent="0" algn="ctr" rtl="0">
              <a:spcBef>
                <a:spcPts val="0"/>
              </a:spcBef>
              <a:spcAft>
                <a:spcPts val="0"/>
              </a:spcAft>
              <a:buNone/>
            </a:pPr>
            <a:r>
              <a:rPr lang="en" dirty="0">
                <a:latin typeface="Quicksand"/>
                <a:ea typeface="Quicksand"/>
                <a:cs typeface="Quicksand"/>
                <a:sym typeface="Quicksand"/>
              </a:rPr>
              <a:t>ISD 728</a:t>
            </a:r>
            <a:endParaRPr dirty="0">
              <a:latin typeface="Quicksand"/>
              <a:ea typeface="Quicksand"/>
              <a:cs typeface="Quicksand"/>
              <a:sym typeface="Quicksand"/>
            </a:endParaRPr>
          </a:p>
          <a:p>
            <a:pPr marL="0" lvl="0" indent="0" algn="ctr" rtl="0">
              <a:spcBef>
                <a:spcPts val="0"/>
              </a:spcBef>
              <a:spcAft>
                <a:spcPts val="0"/>
              </a:spcAft>
              <a:buNone/>
            </a:pPr>
            <a:r>
              <a:rPr lang="en" dirty="0">
                <a:latin typeface="Quicksand"/>
                <a:ea typeface="Quicksand"/>
                <a:cs typeface="Quicksand"/>
                <a:sym typeface="Quicksand"/>
              </a:rPr>
              <a:t>(Elk River, Otsego, Rogers, Zimmerman)</a:t>
            </a:r>
            <a:endParaRPr dirty="0">
              <a:latin typeface="Quicksand"/>
              <a:ea typeface="Quicksand"/>
              <a:cs typeface="Quicksand"/>
              <a:sym typeface="Quicksand"/>
            </a:endParaRPr>
          </a:p>
        </p:txBody>
      </p:sp>
      <p:sp>
        <p:nvSpPr>
          <p:cNvPr id="113" name="Google Shape;113;p25"/>
          <p:cNvSpPr txBox="1"/>
          <p:nvPr/>
        </p:nvSpPr>
        <p:spPr>
          <a:xfrm>
            <a:off x="5930775" y="2755450"/>
            <a:ext cx="30966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lt1"/>
                </a:solidFill>
                <a:latin typeface="Quicksand"/>
                <a:ea typeface="Quicksand"/>
                <a:cs typeface="Quicksand"/>
                <a:sym typeface="Quicksand"/>
              </a:rPr>
              <a:t>Jess Becker </a:t>
            </a:r>
            <a:endParaRPr sz="1700" b="1">
              <a:solidFill>
                <a:schemeClr val="lt1"/>
              </a:solidFill>
              <a:latin typeface="Quicksand"/>
              <a:ea typeface="Quicksand"/>
              <a:cs typeface="Quicksand"/>
              <a:sym typeface="Quicksand"/>
            </a:endParaRPr>
          </a:p>
          <a:p>
            <a:pPr marL="0" lvl="0" indent="0" algn="l" rtl="0">
              <a:spcBef>
                <a:spcPts val="0"/>
              </a:spcBef>
              <a:spcAft>
                <a:spcPts val="0"/>
              </a:spcAft>
              <a:buNone/>
            </a:pPr>
            <a:r>
              <a:rPr lang="en" sz="1700" b="1">
                <a:solidFill>
                  <a:schemeClr val="lt1"/>
                </a:solidFill>
                <a:latin typeface="Quicksand"/>
                <a:ea typeface="Quicksand"/>
                <a:cs typeface="Quicksand"/>
                <a:sym typeface="Quicksand"/>
              </a:rPr>
              <a:t>Intervention Specialist </a:t>
            </a:r>
            <a:endParaRPr sz="1700" b="1">
              <a:solidFill>
                <a:schemeClr val="lt1"/>
              </a:solidFill>
              <a:latin typeface="Quicksand"/>
              <a:ea typeface="Quicksand"/>
              <a:cs typeface="Quicksand"/>
              <a:sym typeface="Quicksand"/>
            </a:endParaRPr>
          </a:p>
          <a:p>
            <a:pPr marL="0" lvl="0" indent="0" algn="l" rtl="0">
              <a:spcBef>
                <a:spcPts val="0"/>
              </a:spcBef>
              <a:spcAft>
                <a:spcPts val="0"/>
              </a:spcAft>
              <a:buNone/>
            </a:pPr>
            <a:r>
              <a:rPr lang="en" sz="1700" b="1">
                <a:solidFill>
                  <a:schemeClr val="lt1"/>
                </a:solidFill>
                <a:latin typeface="Quicksand"/>
                <a:ea typeface="Quicksand"/>
                <a:cs typeface="Quicksand"/>
                <a:sym typeface="Quicksand"/>
              </a:rPr>
              <a:t>PBIS Coach</a:t>
            </a:r>
            <a:endParaRPr sz="1700" b="1">
              <a:solidFill>
                <a:schemeClr val="lt1"/>
              </a:solidFill>
              <a:latin typeface="Quicksand"/>
              <a:ea typeface="Quicksand"/>
              <a:cs typeface="Quicksand"/>
              <a:sym typeface="Quicksand"/>
            </a:endParaRPr>
          </a:p>
        </p:txBody>
      </p:sp>
      <p:pic>
        <p:nvPicPr>
          <p:cNvPr id="114" name="Google Shape;114;p25" descr="Front view of Parker Elementary School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5325" y="2751425"/>
            <a:ext cx="5625979" cy="22608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785450" y="80775"/>
            <a:ext cx="75027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PBIS Team Collaboration</a:t>
            </a:r>
            <a:endParaRPr dirty="0">
              <a:latin typeface="Quicksand"/>
              <a:ea typeface="Quicksand"/>
              <a:cs typeface="Quicksand"/>
              <a:sym typeface="Quicksand"/>
            </a:endParaRPr>
          </a:p>
        </p:txBody>
      </p:sp>
      <p:sp>
        <p:nvSpPr>
          <p:cNvPr id="179" name="Google Shape;179;p34" descr="Decorative circle in center of graphic">
            <a:extLst>
              <a:ext uri="{C183D7F6-B498-43B3-948B-1728B52AA6E4}">
                <adec:decorative xmlns:adec="http://schemas.microsoft.com/office/drawing/2017/decorative" val="1"/>
              </a:ext>
            </a:extLst>
          </p:cNvPr>
          <p:cNvSpPr/>
          <p:nvPr/>
        </p:nvSpPr>
        <p:spPr>
          <a:xfrm rot="-3174069">
            <a:off x="3864954" y="2187329"/>
            <a:ext cx="1501512" cy="1531058"/>
          </a:xfrm>
          <a:prstGeom prst="ellipse">
            <a:avLst/>
          </a:prstGeom>
          <a:solidFill>
            <a:srgbClr val="83E3D9"/>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84" name="Google Shape;184;p34" descr="TFI Tiered Fidelity Inventory">
            <a:extLst>
              <a:ext uri="{C183D7F6-B498-43B3-948B-1728B52AA6E4}">
                <adec:decorative xmlns:adec="http://schemas.microsoft.com/office/drawing/2017/decorative" val="0"/>
              </a:ext>
            </a:extLst>
          </p:cNvPr>
          <p:cNvGrpSpPr/>
          <p:nvPr/>
        </p:nvGrpSpPr>
        <p:grpSpPr>
          <a:xfrm>
            <a:off x="2567303" y="26179"/>
            <a:ext cx="3897948" cy="3574536"/>
            <a:chOff x="2857731" y="-71332"/>
            <a:chExt cx="3293577" cy="3222916"/>
          </a:xfrm>
        </p:grpSpPr>
        <p:sp>
          <p:nvSpPr>
            <p:cNvPr id="185" name="Google Shape;185;p34"/>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86" name="Google Shape;186;p34"/>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1D7E7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87" name="Google Shape;187;p34"/>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Quicksand"/>
                  <a:ea typeface="Quicksand"/>
                  <a:cs typeface="Quicksand"/>
                  <a:sym typeface="Quicksand"/>
                </a:rPr>
                <a:t>TFI </a:t>
              </a:r>
              <a:endParaRPr sz="1800" b="1">
                <a:solidFill>
                  <a:srgbClr val="FFFFFF"/>
                </a:solidFill>
                <a:latin typeface="Quicksand"/>
                <a:ea typeface="Quicksand"/>
                <a:cs typeface="Quicksand"/>
                <a:sym typeface="Quicksand"/>
              </a:endParaRPr>
            </a:p>
            <a:p>
              <a:pPr marL="0" lvl="0" indent="0" algn="ctr" rtl="0">
                <a:spcBef>
                  <a:spcPts val="0"/>
                </a:spcBef>
                <a:spcAft>
                  <a:spcPts val="0"/>
                </a:spcAft>
                <a:buNone/>
              </a:pPr>
              <a:r>
                <a:rPr lang="en" sz="1800" b="1">
                  <a:solidFill>
                    <a:srgbClr val="FFFFFF"/>
                  </a:solidFill>
                  <a:latin typeface="Quicksand"/>
                  <a:ea typeface="Quicksand"/>
                  <a:cs typeface="Quicksand"/>
                  <a:sym typeface="Quicksand"/>
                </a:rPr>
                <a:t>(Tiered Fidelity Inventory)</a:t>
              </a:r>
              <a:endParaRPr sz="1800" b="1">
                <a:solidFill>
                  <a:srgbClr val="FFFFFF"/>
                </a:solidFill>
                <a:latin typeface="Quicksand"/>
                <a:ea typeface="Quicksand"/>
                <a:cs typeface="Quicksand"/>
                <a:sym typeface="Quicksand"/>
              </a:endParaRPr>
            </a:p>
          </p:txBody>
        </p:sp>
      </p:grpSp>
      <p:grpSp>
        <p:nvGrpSpPr>
          <p:cNvPr id="180" name="Google Shape;180;p34" descr="SAS Self Assessment Survey">
            <a:extLst>
              <a:ext uri="{C183D7F6-B498-43B3-948B-1728B52AA6E4}">
                <adec:decorative xmlns:adec="http://schemas.microsoft.com/office/drawing/2017/decorative" val="0"/>
              </a:ext>
            </a:extLst>
          </p:cNvPr>
          <p:cNvGrpSpPr/>
          <p:nvPr/>
        </p:nvGrpSpPr>
        <p:grpSpPr>
          <a:xfrm>
            <a:off x="4940737" y="1854685"/>
            <a:ext cx="1740953" cy="3531516"/>
            <a:chOff x="4863171" y="1577307"/>
            <a:chExt cx="1471022" cy="3184127"/>
          </a:xfrm>
        </p:grpSpPr>
        <p:sp>
          <p:nvSpPr>
            <p:cNvPr id="181" name="Google Shape;181;p34"/>
            <p:cNvSpPr/>
            <p:nvPr/>
          </p:nvSpPr>
          <p:spPr>
            <a:xfrm rot="18319912">
              <a:off x="4136326" y="2563568"/>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82" name="Google Shape;182;p34"/>
            <p:cNvSpPr/>
            <p:nvPr/>
          </p:nvSpPr>
          <p:spPr>
            <a:xfrm rot="18319912">
              <a:off x="4100925"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249C90"/>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83" name="Google Shape;183;p34"/>
            <p:cNvSpPr txBox="1"/>
            <p:nvPr/>
          </p:nvSpPr>
          <p:spPr>
            <a:xfrm rot="17820372">
              <a:off x="4375645" y="2924595"/>
              <a:ext cx="2230410"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Quicksand"/>
                  <a:ea typeface="Quicksand"/>
                  <a:cs typeface="Quicksand"/>
                  <a:sym typeface="Quicksand"/>
                </a:rPr>
                <a:t>SAS</a:t>
              </a:r>
              <a:endParaRPr sz="1800" b="1" dirty="0">
                <a:solidFill>
                  <a:srgbClr val="FFFFFF"/>
                </a:solidFill>
                <a:latin typeface="Quicksand"/>
                <a:ea typeface="Quicksand"/>
                <a:cs typeface="Quicksand"/>
                <a:sym typeface="Quicksand"/>
              </a:endParaRPr>
            </a:p>
            <a:p>
              <a:pPr marL="0" lvl="0" indent="0" algn="ctr" rtl="0">
                <a:spcBef>
                  <a:spcPts val="0"/>
                </a:spcBef>
                <a:spcAft>
                  <a:spcPts val="0"/>
                </a:spcAft>
                <a:buNone/>
              </a:pPr>
              <a:r>
                <a:rPr lang="en" sz="1800" b="1" dirty="0">
                  <a:solidFill>
                    <a:srgbClr val="FFFFFF"/>
                  </a:solidFill>
                  <a:latin typeface="Quicksand"/>
                  <a:ea typeface="Quicksand"/>
                  <a:cs typeface="Quicksand"/>
                  <a:sym typeface="Quicksand"/>
                </a:rPr>
                <a:t>(Self Assessment Survey)</a:t>
              </a:r>
              <a:endParaRPr sz="1800" b="1" dirty="0">
                <a:solidFill>
                  <a:srgbClr val="FFFFFF"/>
                </a:solidFill>
                <a:latin typeface="Quicksand"/>
                <a:ea typeface="Quicksand"/>
                <a:cs typeface="Quicksand"/>
                <a:sym typeface="Quicksand"/>
              </a:endParaRPr>
            </a:p>
          </p:txBody>
        </p:sp>
      </p:grpSp>
      <p:grpSp>
        <p:nvGrpSpPr>
          <p:cNvPr id="188" name="Google Shape;188;p34" descr="SWIS Data">
            <a:extLst>
              <a:ext uri="{C183D7F6-B498-43B3-948B-1728B52AA6E4}">
                <adec:decorative xmlns:adec="http://schemas.microsoft.com/office/drawing/2017/decorative" val="0"/>
              </a:ext>
            </a:extLst>
          </p:cNvPr>
          <p:cNvGrpSpPr/>
          <p:nvPr/>
        </p:nvGrpSpPr>
        <p:grpSpPr>
          <a:xfrm>
            <a:off x="1573206" y="1962548"/>
            <a:ext cx="4052817" cy="3462919"/>
            <a:chOff x="1959887" y="1684671"/>
            <a:chExt cx="3424433" cy="3122279"/>
          </a:xfrm>
        </p:grpSpPr>
        <p:sp>
          <p:nvSpPr>
            <p:cNvPr id="189" name="Google Shape;189;p34"/>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90" name="Google Shape;190;p34"/>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155B5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200" b="1">
                <a:latin typeface="Quicksand"/>
                <a:ea typeface="Quicksand"/>
                <a:cs typeface="Quicksand"/>
                <a:sym typeface="Quicksand"/>
              </a:endParaRPr>
            </a:p>
          </p:txBody>
        </p:sp>
        <p:sp>
          <p:nvSpPr>
            <p:cNvPr id="191" name="Google Shape;191;p34"/>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Quicksand"/>
                  <a:ea typeface="Quicksand"/>
                  <a:cs typeface="Quicksand"/>
                  <a:sym typeface="Quicksand"/>
                </a:rPr>
                <a:t>SWIS Data</a:t>
              </a:r>
              <a:endParaRPr sz="1800" b="1">
                <a:solidFill>
                  <a:srgbClr val="FFFFFF"/>
                </a:solidFill>
                <a:latin typeface="Quicksand"/>
                <a:ea typeface="Quicksand"/>
                <a:cs typeface="Quicksand"/>
                <a:sym typeface="Quicksan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233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Next Steps</a:t>
            </a:r>
            <a:endParaRPr dirty="0">
              <a:latin typeface="Quicksand"/>
              <a:ea typeface="Quicksand"/>
              <a:cs typeface="Quicksand"/>
              <a:sym typeface="Quicksand"/>
            </a:endParaRPr>
          </a:p>
        </p:txBody>
      </p:sp>
      <p:pic>
        <p:nvPicPr>
          <p:cNvPr id="197" name="Google Shape;197;p35" descr="Steps with each one having a symbol - light bulb, magnifying glass, gear, target, checkmark"/>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36175" y="2344700"/>
            <a:ext cx="2596125" cy="2596125"/>
          </a:xfrm>
          <a:prstGeom prst="rect">
            <a:avLst/>
          </a:prstGeom>
          <a:noFill/>
          <a:ln>
            <a:noFill/>
          </a:ln>
        </p:spPr>
      </p:pic>
      <p:sp>
        <p:nvSpPr>
          <p:cNvPr id="198" name="Google Shape;198;p35"/>
          <p:cNvSpPr txBox="1">
            <a:spLocks noGrp="1"/>
          </p:cNvSpPr>
          <p:nvPr>
            <p:ph type="body" idx="1"/>
          </p:nvPr>
        </p:nvSpPr>
        <p:spPr>
          <a:xfrm>
            <a:off x="311700" y="1183075"/>
            <a:ext cx="7123200" cy="33027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Action Planning Steps</a:t>
            </a:r>
            <a:endParaRPr sz="2000" dirty="0">
              <a:latin typeface="Quicksand"/>
              <a:ea typeface="Quicksand"/>
              <a:cs typeface="Quicksand"/>
              <a:sym typeface="Quicksand"/>
            </a:endParaRPr>
          </a:p>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Summer PBIS Meeting</a:t>
            </a:r>
            <a:endParaRPr sz="2000" dirty="0">
              <a:latin typeface="Quicksand"/>
              <a:ea typeface="Quicksand"/>
              <a:cs typeface="Quicksand"/>
              <a:sym typeface="Quicksand"/>
            </a:endParaRPr>
          </a:p>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Behavior Interventions with District Behavior Analyst </a:t>
            </a:r>
            <a:endParaRPr sz="2000" dirty="0">
              <a:latin typeface="Quicksand"/>
              <a:ea typeface="Quicksand"/>
              <a:cs typeface="Quicksand"/>
              <a:sym typeface="Quicksand"/>
            </a:endParaRPr>
          </a:p>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PBIS Summer Trainings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Contact Information</a:t>
            </a:r>
            <a:endParaRPr dirty="0">
              <a:latin typeface="Quicksand"/>
              <a:ea typeface="Quicksand"/>
              <a:cs typeface="Quicksand"/>
              <a:sym typeface="Quicksand"/>
            </a:endParaRPr>
          </a:p>
        </p:txBody>
      </p:sp>
      <p:sp>
        <p:nvSpPr>
          <p:cNvPr id="204" name="Google Shape;204;p36"/>
          <p:cNvSpPr txBox="1">
            <a:spLocks noGrp="1"/>
          </p:cNvSpPr>
          <p:nvPr>
            <p:ph type="body" idx="1"/>
          </p:nvPr>
        </p:nvSpPr>
        <p:spPr>
          <a:xfrm>
            <a:off x="704225" y="1516038"/>
            <a:ext cx="3396900" cy="2960700"/>
          </a:xfrm>
          <a:prstGeom prst="rect">
            <a:avLst/>
          </a:prstGeom>
          <a:ln w="38100" cap="flat" cmpd="sng">
            <a:solidFill>
              <a:schemeClr val="accent3"/>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sz="1900" b="1" dirty="0">
                <a:latin typeface="Quicksand"/>
                <a:ea typeface="Quicksand"/>
                <a:cs typeface="Quicksand"/>
                <a:sym typeface="Quicksand"/>
              </a:rPr>
              <a:t>Jess Becker</a:t>
            </a:r>
            <a:endParaRPr sz="1900" b="1" dirty="0">
              <a:latin typeface="Quicksand"/>
              <a:ea typeface="Quicksand"/>
              <a:cs typeface="Quicksand"/>
              <a:sym typeface="Quicksand"/>
            </a:endParaRPr>
          </a:p>
          <a:p>
            <a:pPr marL="0" lvl="0" indent="0" algn="ctr" rtl="0">
              <a:spcBef>
                <a:spcPts val="1200"/>
              </a:spcBef>
              <a:spcAft>
                <a:spcPts val="0"/>
              </a:spcAft>
              <a:buNone/>
            </a:pPr>
            <a:r>
              <a:rPr lang="en" dirty="0">
                <a:latin typeface="Quicksand"/>
                <a:ea typeface="Quicksand"/>
                <a:cs typeface="Quicksand"/>
                <a:sym typeface="Quicksand"/>
              </a:rPr>
              <a:t>Parker Elementary </a:t>
            </a:r>
            <a:endParaRPr dirty="0">
              <a:latin typeface="Quicksand"/>
              <a:ea typeface="Quicksand"/>
              <a:cs typeface="Quicksand"/>
              <a:sym typeface="Quicksand"/>
            </a:endParaRPr>
          </a:p>
          <a:p>
            <a:pPr marL="0" lvl="0" indent="0" algn="ctr" rtl="0">
              <a:spcBef>
                <a:spcPts val="1200"/>
              </a:spcBef>
              <a:spcAft>
                <a:spcPts val="0"/>
              </a:spcAft>
              <a:buNone/>
            </a:pPr>
            <a:r>
              <a:rPr lang="en" dirty="0">
                <a:latin typeface="Quicksand"/>
                <a:ea typeface="Quicksand"/>
                <a:cs typeface="Quicksand"/>
                <a:sym typeface="Quicksand"/>
              </a:rPr>
              <a:t>Intervention Specialist</a:t>
            </a:r>
            <a:endParaRPr dirty="0">
              <a:latin typeface="Quicksand"/>
              <a:ea typeface="Quicksand"/>
              <a:cs typeface="Quicksand"/>
              <a:sym typeface="Quicksand"/>
            </a:endParaRPr>
          </a:p>
          <a:p>
            <a:pPr marL="0" lvl="0" indent="0" algn="ctr" rtl="0">
              <a:spcBef>
                <a:spcPts val="1200"/>
              </a:spcBef>
              <a:spcAft>
                <a:spcPts val="0"/>
              </a:spcAft>
              <a:buNone/>
            </a:pPr>
            <a:r>
              <a:rPr lang="en" dirty="0">
                <a:latin typeface="Quicksand"/>
                <a:ea typeface="Quicksand"/>
                <a:cs typeface="Quicksand"/>
                <a:sym typeface="Quicksand"/>
              </a:rPr>
              <a:t>763-241-3400 ext 5244</a:t>
            </a:r>
            <a:endParaRPr dirty="0">
              <a:latin typeface="Quicksand"/>
              <a:ea typeface="Quicksand"/>
              <a:cs typeface="Quicksand"/>
              <a:sym typeface="Quicksand"/>
            </a:endParaRPr>
          </a:p>
          <a:p>
            <a:pPr marL="0" lvl="0" indent="0" algn="ctr" rtl="0">
              <a:spcBef>
                <a:spcPts val="1200"/>
              </a:spcBef>
              <a:spcAft>
                <a:spcPts val="1200"/>
              </a:spcAft>
              <a:buNone/>
            </a:pPr>
            <a:r>
              <a:rPr lang="en" dirty="0">
                <a:latin typeface="Quicksand"/>
                <a:ea typeface="Quicksand"/>
                <a:cs typeface="Quicksand"/>
                <a:sym typeface="Quicksand"/>
              </a:rPr>
              <a:t>jessica.becker@isd728.org</a:t>
            </a:r>
            <a:endParaRPr dirty="0">
              <a:latin typeface="Quicksand"/>
              <a:ea typeface="Quicksand"/>
              <a:cs typeface="Quicksand"/>
              <a:sym typeface="Quicksand"/>
            </a:endParaRPr>
          </a:p>
        </p:txBody>
      </p:sp>
      <p:pic>
        <p:nvPicPr>
          <p:cNvPr id="205" name="Google Shape;205;p36" descr="Jess Becke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24200" y="1516000"/>
            <a:ext cx="2368048" cy="29607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Isanti Intermediate School &amp; School For All Seasons</a:t>
            </a:r>
            <a:endParaRPr/>
          </a:p>
          <a:p>
            <a:pPr marL="0" lvl="0" indent="0" algn="ctr" rtl="0">
              <a:spcBef>
                <a:spcPts val="0"/>
              </a:spcBef>
              <a:spcAft>
                <a:spcPts val="0"/>
              </a:spcAft>
              <a:buNone/>
            </a:pPr>
            <a:r>
              <a:rPr lang="en"/>
              <a:t>Cambridge-Isanti School District</a:t>
            </a:r>
            <a:endParaRPr/>
          </a:p>
        </p:txBody>
      </p:sp>
      <p:sp>
        <p:nvSpPr>
          <p:cNvPr id="173" name="Google Shape;173;p26"/>
          <p:cNvSpPr txBox="1"/>
          <p:nvPr/>
        </p:nvSpPr>
        <p:spPr>
          <a:xfrm>
            <a:off x="5930775" y="2755450"/>
            <a:ext cx="3096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a:ea typeface="Open Sans"/>
                <a:cs typeface="Open Sans"/>
                <a:sym typeface="Open Sans"/>
              </a:rPr>
              <a:t>Mark Ziebarth</a:t>
            </a:r>
            <a:endParaRPr sz="1800">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Principal</a:t>
            </a:r>
            <a:endParaRPr>
              <a:latin typeface="Open Sans"/>
              <a:ea typeface="Open Sans"/>
              <a:cs typeface="Open Sans"/>
              <a:sym typeface="Open Sans"/>
            </a:endParaRPr>
          </a:p>
        </p:txBody>
      </p:sp>
      <p:pic>
        <p:nvPicPr>
          <p:cNvPr id="174" name="Google Shape;174;p26" descr="school building with double rainbox"/>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6800" y="2707275"/>
            <a:ext cx="5625979" cy="23295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our School</a:t>
            </a:r>
            <a:endParaRPr/>
          </a:p>
        </p:txBody>
      </p:sp>
      <p:sp>
        <p:nvSpPr>
          <p:cNvPr id="180" name="Google Shape;180;p27"/>
          <p:cNvSpPr txBox="1">
            <a:spLocks noGrp="1"/>
          </p:cNvSpPr>
          <p:nvPr>
            <p:ph type="body" idx="1"/>
          </p:nvPr>
        </p:nvSpPr>
        <p:spPr>
          <a:xfrm>
            <a:off x="311700" y="1266325"/>
            <a:ext cx="4260300" cy="186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Isanti Intermediate (grades 3-5)</a:t>
            </a:r>
            <a:endParaRPr/>
          </a:p>
          <a:p>
            <a:pPr marL="457200" lvl="0" indent="-342900" algn="l" rtl="0">
              <a:spcBef>
                <a:spcPts val="1200"/>
              </a:spcBef>
              <a:spcAft>
                <a:spcPts val="0"/>
              </a:spcAft>
              <a:buSzPts val="1800"/>
              <a:buChar char="●"/>
            </a:pPr>
            <a:r>
              <a:rPr lang="en"/>
              <a:t>Roughly 400 students</a:t>
            </a:r>
            <a:endParaRPr/>
          </a:p>
          <a:p>
            <a:pPr marL="457200" lvl="0" indent="-342900" algn="l" rtl="0">
              <a:spcBef>
                <a:spcPts val="0"/>
              </a:spcBef>
              <a:spcAft>
                <a:spcPts val="0"/>
              </a:spcAft>
              <a:buSzPts val="1800"/>
              <a:buChar char="●"/>
            </a:pPr>
            <a:r>
              <a:rPr lang="en"/>
              <a:t>15 class sections</a:t>
            </a:r>
            <a:endParaRPr/>
          </a:p>
        </p:txBody>
      </p:sp>
      <p:sp>
        <p:nvSpPr>
          <p:cNvPr id="181" name="Google Shape;181;p27"/>
          <p:cNvSpPr txBox="1">
            <a:spLocks noGrp="1"/>
          </p:cNvSpPr>
          <p:nvPr>
            <p:ph type="body" idx="1"/>
          </p:nvPr>
        </p:nvSpPr>
        <p:spPr>
          <a:xfrm>
            <a:off x="4719850" y="1266325"/>
            <a:ext cx="4260300" cy="197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School For All Seasons (grades K-5)</a:t>
            </a:r>
            <a:endParaRPr/>
          </a:p>
          <a:p>
            <a:pPr marL="457200" lvl="0" indent="-342900" algn="l" rtl="0">
              <a:spcBef>
                <a:spcPts val="1200"/>
              </a:spcBef>
              <a:spcAft>
                <a:spcPts val="0"/>
              </a:spcAft>
              <a:buSzPts val="1800"/>
              <a:buChar char="●"/>
            </a:pPr>
            <a:r>
              <a:rPr lang="en"/>
              <a:t>STEAM focused optional program</a:t>
            </a:r>
            <a:endParaRPr/>
          </a:p>
          <a:p>
            <a:pPr marL="457200" lvl="0" indent="-342900" algn="l" rtl="0">
              <a:spcBef>
                <a:spcPts val="0"/>
              </a:spcBef>
              <a:spcAft>
                <a:spcPts val="0"/>
              </a:spcAft>
              <a:buSzPts val="1800"/>
              <a:buChar char="●"/>
            </a:pPr>
            <a:r>
              <a:rPr lang="en"/>
              <a:t>Housed at IIS site</a:t>
            </a:r>
            <a:endParaRPr/>
          </a:p>
          <a:p>
            <a:pPr marL="457200" lvl="0" indent="-342900" algn="l" rtl="0">
              <a:spcBef>
                <a:spcPts val="0"/>
              </a:spcBef>
              <a:spcAft>
                <a:spcPts val="0"/>
              </a:spcAft>
              <a:buSzPts val="1800"/>
              <a:buChar char="●"/>
            </a:pPr>
            <a:r>
              <a:rPr lang="en"/>
              <a:t>Roughly 150 students</a:t>
            </a:r>
            <a:endParaRPr/>
          </a:p>
          <a:p>
            <a:pPr marL="457200" lvl="0" indent="-342900" algn="l" rtl="0">
              <a:spcBef>
                <a:spcPts val="0"/>
              </a:spcBef>
              <a:spcAft>
                <a:spcPts val="0"/>
              </a:spcAft>
              <a:buSzPts val="1800"/>
              <a:buChar char="●"/>
            </a:pPr>
            <a:r>
              <a:rPr lang="en"/>
              <a:t>6 class sections</a:t>
            </a:r>
            <a:endParaRPr/>
          </a:p>
        </p:txBody>
      </p:sp>
      <p:sp>
        <p:nvSpPr>
          <p:cNvPr id="183" name="Google Shape;183;p27"/>
          <p:cNvSpPr txBox="1"/>
          <p:nvPr/>
        </p:nvSpPr>
        <p:spPr>
          <a:xfrm>
            <a:off x="311700" y="3695550"/>
            <a:ext cx="8668500" cy="7803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1200"/>
              </a:spcAft>
              <a:buNone/>
            </a:pPr>
            <a:r>
              <a:rPr lang="en" sz="1800">
                <a:solidFill>
                  <a:schemeClr val="dk2"/>
                </a:solidFill>
                <a:latin typeface="Open Sans"/>
                <a:ea typeface="Open Sans"/>
                <a:cs typeface="Open Sans"/>
                <a:sym typeface="Open Sans"/>
              </a:rPr>
              <a:t>Both schools share common spaces, support staff </a:t>
            </a:r>
            <a:r>
              <a:rPr lang="en" sz="1300">
                <a:solidFill>
                  <a:schemeClr val="dk2"/>
                </a:solidFill>
                <a:latin typeface="Open Sans"/>
                <a:ea typeface="Open Sans"/>
                <a:cs typeface="Open Sans"/>
                <a:sym typeface="Open Sans"/>
              </a:rPr>
              <a:t>(principal, counselor, specialists, etc.)</a:t>
            </a:r>
            <a:r>
              <a:rPr lang="en" sz="1800">
                <a:solidFill>
                  <a:schemeClr val="dk2"/>
                </a:solidFill>
                <a:latin typeface="Open Sans"/>
                <a:ea typeface="Open Sans"/>
                <a:cs typeface="Open Sans"/>
                <a:sym typeface="Open Sans"/>
              </a:rPr>
              <a:t>, and the PBIS team! </a:t>
            </a:r>
            <a:endParaRPr sz="1800">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Variety of Data Sources</a:t>
            </a:r>
            <a:endParaRPr/>
          </a:p>
        </p:txBody>
      </p:sp>
      <p:sp>
        <p:nvSpPr>
          <p:cNvPr id="189" name="Google Shape;189;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marR="0" lvl="0" indent="-381000" algn="l" rtl="0">
              <a:lnSpc>
                <a:spcPct val="150000"/>
              </a:lnSpc>
              <a:spcBef>
                <a:spcPts val="0"/>
              </a:spcBef>
              <a:spcAft>
                <a:spcPts val="0"/>
              </a:spcAft>
              <a:buSzPts val="2400"/>
              <a:buChar char="●"/>
            </a:pPr>
            <a:r>
              <a:rPr lang="en" sz="2400"/>
              <a:t>Skyward Data</a:t>
            </a:r>
            <a:endParaRPr sz="2400"/>
          </a:p>
          <a:p>
            <a:pPr marL="914400" marR="0" lvl="1" indent="-323850" algn="l" rtl="0">
              <a:lnSpc>
                <a:spcPct val="150000"/>
              </a:lnSpc>
              <a:spcBef>
                <a:spcPts val="0"/>
              </a:spcBef>
              <a:spcAft>
                <a:spcPts val="0"/>
              </a:spcAft>
              <a:buSzPts val="1500"/>
              <a:buChar char="○"/>
            </a:pPr>
            <a:r>
              <a:rPr lang="en" sz="1900"/>
              <a:t>Attendance</a:t>
            </a:r>
            <a:endParaRPr sz="1900"/>
          </a:p>
          <a:p>
            <a:pPr marL="914400" marR="0" lvl="1" indent="-323850" algn="l" rtl="0">
              <a:lnSpc>
                <a:spcPct val="150000"/>
              </a:lnSpc>
              <a:spcBef>
                <a:spcPts val="0"/>
              </a:spcBef>
              <a:spcAft>
                <a:spcPts val="0"/>
              </a:spcAft>
              <a:buSzPts val="1500"/>
              <a:buChar char="○"/>
            </a:pPr>
            <a:r>
              <a:rPr lang="en" sz="1900"/>
              <a:t>Behavior</a:t>
            </a:r>
            <a:endParaRPr sz="1900"/>
          </a:p>
          <a:p>
            <a:pPr marL="914400" marR="0" lvl="1" indent="-323850" algn="l" rtl="0">
              <a:lnSpc>
                <a:spcPct val="150000"/>
              </a:lnSpc>
              <a:spcBef>
                <a:spcPts val="0"/>
              </a:spcBef>
              <a:spcAft>
                <a:spcPts val="0"/>
              </a:spcAft>
              <a:buSzPts val="1500"/>
              <a:buChar char="○"/>
            </a:pPr>
            <a:r>
              <a:rPr lang="en" sz="1900"/>
              <a:t>Academics (</a:t>
            </a:r>
            <a:r>
              <a:rPr lang="en" sz="1900" i="1"/>
              <a:t>only report card grades K-5</a:t>
            </a:r>
            <a:r>
              <a:rPr lang="en" sz="1900"/>
              <a:t>)</a:t>
            </a:r>
            <a:endParaRPr sz="2416"/>
          </a:p>
          <a:p>
            <a:pPr marL="457200" marR="0" lvl="0" indent="-382029" algn="l" rtl="0">
              <a:lnSpc>
                <a:spcPct val="150000"/>
              </a:lnSpc>
              <a:spcBef>
                <a:spcPts val="0"/>
              </a:spcBef>
              <a:spcAft>
                <a:spcPts val="0"/>
              </a:spcAft>
              <a:buSzPts val="2416"/>
              <a:buChar char="●"/>
            </a:pPr>
            <a:r>
              <a:rPr lang="en" sz="2416"/>
              <a:t>SAEBRS - behavior screener</a:t>
            </a:r>
            <a:endParaRPr sz="2416"/>
          </a:p>
          <a:p>
            <a:pPr marL="457200" marR="0" lvl="0" indent="-382029" algn="l" rtl="0">
              <a:lnSpc>
                <a:spcPct val="150000"/>
              </a:lnSpc>
              <a:spcBef>
                <a:spcPts val="0"/>
              </a:spcBef>
              <a:spcAft>
                <a:spcPts val="0"/>
              </a:spcAft>
              <a:buSzPts val="2416"/>
              <a:buChar char="●"/>
            </a:pPr>
            <a:r>
              <a:rPr lang="en" sz="2416"/>
              <a:t>Observational Data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Skyward &amp; Data Studio - Our Data Collection System</a:t>
            </a:r>
            <a:endParaRPr/>
          </a:p>
        </p:txBody>
      </p:sp>
      <p:sp>
        <p:nvSpPr>
          <p:cNvPr id="195" name="Google Shape;195;p29"/>
          <p:cNvSpPr txBox="1">
            <a:spLocks noGrp="1"/>
          </p:cNvSpPr>
          <p:nvPr>
            <p:ph type="body" idx="1"/>
          </p:nvPr>
        </p:nvSpPr>
        <p:spPr>
          <a:xfrm>
            <a:off x="311700" y="1266325"/>
            <a:ext cx="32664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 of our office discipline referrals are entered into Skyward.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Graphs are accessible is Skyward, but we found them difficult to use for digging deeper into the data.</a:t>
            </a:r>
            <a:endParaRPr/>
          </a:p>
        </p:txBody>
      </p:sp>
      <p:pic>
        <p:nvPicPr>
          <p:cNvPr id="196" name="Google Shape;196;p29" descr="Picture of our Skyward data of referrals showing referrals by month, incident, location, and hour of the day." title="Skyward Data"/>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30124" y="1087924"/>
            <a:ext cx="4727951" cy="3481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descr="offense location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9450" y="2979975"/>
            <a:ext cx="2792000" cy="1990000"/>
          </a:xfrm>
          <a:prstGeom prst="rect">
            <a:avLst/>
          </a:prstGeom>
          <a:noFill/>
          <a:ln w="28575" cap="flat" cmpd="sng">
            <a:solidFill>
              <a:schemeClr val="dk2"/>
            </a:solidFill>
            <a:prstDash val="solid"/>
            <a:round/>
            <a:headEnd type="none" w="sm" len="sm"/>
            <a:tailEnd type="none" w="sm" len="sm"/>
          </a:ln>
        </p:spPr>
      </p:pic>
      <p:pic>
        <p:nvPicPr>
          <p:cNvPr id="202" name="Google Shape;202;p30" descr="offense day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24247" y="2979975"/>
            <a:ext cx="2919202" cy="1990000"/>
          </a:xfrm>
          <a:prstGeom prst="rect">
            <a:avLst/>
          </a:prstGeom>
          <a:noFill/>
          <a:ln w="28575" cap="flat" cmpd="sng">
            <a:solidFill>
              <a:schemeClr val="dk2"/>
            </a:solidFill>
            <a:prstDash val="solid"/>
            <a:round/>
            <a:headEnd type="none" w="sm" len="sm"/>
            <a:tailEnd type="none" w="sm" len="sm"/>
          </a:ln>
        </p:spPr>
      </p:pic>
      <p:pic>
        <p:nvPicPr>
          <p:cNvPr id="203" name="Google Shape;203;p30" descr="offense typ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70075" y="1703475"/>
            <a:ext cx="2537200" cy="3320725"/>
          </a:xfrm>
          <a:prstGeom prst="rect">
            <a:avLst/>
          </a:prstGeom>
          <a:noFill/>
          <a:ln w="28575" cap="flat" cmpd="sng">
            <a:solidFill>
              <a:schemeClr val="dk2"/>
            </a:solidFill>
            <a:prstDash val="solid"/>
            <a:round/>
            <a:headEnd type="none" w="sm" len="sm"/>
            <a:tailEnd type="none" w="sm" len="sm"/>
          </a:ln>
        </p:spPr>
      </p:pic>
      <p:sp>
        <p:nvSpPr>
          <p:cNvPr id="204" name="Google Shape;204;p30"/>
          <p:cNvSpPr txBox="1">
            <a:spLocks noGrp="1"/>
          </p:cNvSpPr>
          <p:nvPr>
            <p:ph type="title" idx="4294967295"/>
          </p:nvPr>
        </p:nvSpPr>
        <p:spPr>
          <a:xfrm>
            <a:off x="311700" y="2372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Skyward &amp; Data Studio - Our Data Collection System </a:t>
            </a:r>
            <a:r>
              <a:rPr lang="en" sz="1300" dirty="0"/>
              <a:t>2</a:t>
            </a:r>
            <a:endParaRPr dirty="0"/>
          </a:p>
        </p:txBody>
      </p:sp>
      <p:sp>
        <p:nvSpPr>
          <p:cNvPr id="205" name="Google Shape;205;p30"/>
          <p:cNvSpPr txBox="1">
            <a:spLocks noGrp="1"/>
          </p:cNvSpPr>
          <p:nvPr>
            <p:ph type="body" idx="4294967295"/>
          </p:nvPr>
        </p:nvSpPr>
        <p:spPr>
          <a:xfrm>
            <a:off x="311700" y="1058500"/>
            <a:ext cx="5886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Skyward information is pulled nightly and feeds into Google Data Studio.  In Studio, we are better able to drill down into our data. </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1" descr="offense types by time and loca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8728271" cy="4838700"/>
          </a:xfrm>
          <a:prstGeom prst="rect">
            <a:avLst/>
          </a:prstGeom>
          <a:noFill/>
          <a:ln>
            <a:noFill/>
          </a:ln>
        </p:spPr>
      </p:pic>
      <p:sp>
        <p:nvSpPr>
          <p:cNvPr id="2" name="Title 1">
            <a:extLst>
              <a:ext uri="{FF2B5EF4-FFF2-40B4-BE49-F238E27FC236}">
                <a16:creationId xmlns:a16="http://schemas.microsoft.com/office/drawing/2014/main" id="{1A129D74-9C59-496C-A649-C5CD5931EAB5}"/>
              </a:ext>
            </a:extLst>
          </p:cNvPr>
          <p:cNvSpPr>
            <a:spLocks noGrp="1"/>
          </p:cNvSpPr>
          <p:nvPr>
            <p:ph type="title"/>
          </p:nvPr>
        </p:nvSpPr>
        <p:spPr>
          <a:xfrm>
            <a:off x="0" y="-2221975"/>
            <a:ext cx="8520600" cy="707400"/>
          </a:xfrm>
        </p:spPr>
        <p:txBody>
          <a:bodyPr>
            <a:normAutofit fontScale="90000"/>
          </a:bodyPr>
          <a:lstStyle/>
          <a:p>
            <a:r>
              <a:rPr lang="en-US" dirty="0"/>
              <a:t>Offense types by time and location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6" name="Google Shape;216;p32" descr="physical contact and definance"/>
          <p:cNvPicPr preferRelativeResize="0"/>
          <p:nvPr/>
        </p:nvPicPr>
        <p:blipFill>
          <a:blip r:embed="rId3">
            <a:alphaModFix/>
          </a:blip>
          <a:stretch>
            <a:fillRect/>
          </a:stretch>
        </p:blipFill>
        <p:spPr>
          <a:xfrm>
            <a:off x="95250" y="166675"/>
            <a:ext cx="8953500" cy="4810125"/>
          </a:xfrm>
          <a:prstGeom prst="rect">
            <a:avLst/>
          </a:prstGeom>
          <a:noFill/>
          <a:ln>
            <a:noFill/>
          </a:ln>
        </p:spPr>
      </p:pic>
      <p:sp>
        <p:nvSpPr>
          <p:cNvPr id="3" name="Title 2">
            <a:extLst>
              <a:ext uri="{FF2B5EF4-FFF2-40B4-BE49-F238E27FC236}">
                <a16:creationId xmlns:a16="http://schemas.microsoft.com/office/drawing/2014/main" id="{5AD3713A-8C3A-434C-A0E6-290651697C32}"/>
              </a:ext>
            </a:extLst>
          </p:cNvPr>
          <p:cNvSpPr>
            <a:spLocks noGrp="1"/>
          </p:cNvSpPr>
          <p:nvPr>
            <p:ph type="title"/>
          </p:nvPr>
        </p:nvSpPr>
        <p:spPr>
          <a:xfrm>
            <a:off x="95250" y="-2202925"/>
            <a:ext cx="8520600" cy="707400"/>
          </a:xfrm>
        </p:spPr>
        <p:txBody>
          <a:bodyPr>
            <a:normAutofit fontScale="90000"/>
          </a:bodyPr>
          <a:lstStyle/>
          <a:p>
            <a:r>
              <a:rPr lang="en-US" dirty="0"/>
              <a:t>Physical contact and defiance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311700" y="250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Parker Elementary</a:t>
            </a:r>
            <a:endParaRPr dirty="0">
              <a:latin typeface="Quicksand"/>
              <a:ea typeface="Quicksand"/>
              <a:cs typeface="Quicksand"/>
              <a:sym typeface="Quicksand"/>
            </a:endParaRPr>
          </a:p>
        </p:txBody>
      </p:sp>
      <p:sp>
        <p:nvSpPr>
          <p:cNvPr id="120" name="Google Shape;120;p26"/>
          <p:cNvSpPr txBox="1">
            <a:spLocks noGrp="1"/>
          </p:cNvSpPr>
          <p:nvPr>
            <p:ph type="body" idx="1"/>
          </p:nvPr>
        </p:nvSpPr>
        <p:spPr>
          <a:xfrm>
            <a:off x="311700" y="1266325"/>
            <a:ext cx="8520600" cy="2658900"/>
          </a:xfrm>
          <a:prstGeom prst="rect">
            <a:avLst/>
          </a:prstGeom>
        </p:spPr>
        <p:txBody>
          <a:bodyPr spcFirstLastPara="1" wrap="square" lIns="91425" tIns="91425" rIns="91425" bIns="91425" anchor="t" anchorCtr="0">
            <a:normAutofit lnSpcReduction="10000"/>
          </a:bodyPr>
          <a:lstStyle/>
          <a:p>
            <a:pPr marL="0" lvl="0" indent="0" algn="l" rtl="0">
              <a:lnSpc>
                <a:spcPct val="200000"/>
              </a:lnSpc>
              <a:spcBef>
                <a:spcPts val="0"/>
              </a:spcBef>
              <a:spcAft>
                <a:spcPts val="0"/>
              </a:spcAft>
              <a:buNone/>
            </a:pPr>
            <a:r>
              <a:rPr lang="en" sz="2000" dirty="0">
                <a:latin typeface="Quicksand"/>
                <a:ea typeface="Quicksand"/>
                <a:cs typeface="Quicksand"/>
                <a:sym typeface="Quicksand"/>
              </a:rPr>
              <a:t>Parker Elementary School (K-5)</a:t>
            </a:r>
            <a:endParaRPr sz="2000" dirty="0">
              <a:latin typeface="Quicksand"/>
              <a:ea typeface="Quicksand"/>
              <a:cs typeface="Quicksand"/>
              <a:sym typeface="Quicksand"/>
            </a:endParaRPr>
          </a:p>
          <a:p>
            <a:pPr marL="457200" lvl="0" indent="-355600" algn="l" rtl="0">
              <a:lnSpc>
                <a:spcPct val="200000"/>
              </a:lnSpc>
              <a:spcBef>
                <a:spcPts val="1200"/>
              </a:spcBef>
              <a:spcAft>
                <a:spcPts val="0"/>
              </a:spcAft>
              <a:buSzPts val="2000"/>
              <a:buFont typeface="Quicksand"/>
              <a:buChar char="●"/>
            </a:pPr>
            <a:r>
              <a:rPr lang="en" sz="2000" dirty="0">
                <a:latin typeface="Quicksand"/>
                <a:ea typeface="Quicksand"/>
                <a:cs typeface="Quicksand"/>
                <a:sym typeface="Quicksand"/>
              </a:rPr>
              <a:t>Roughly 500 students</a:t>
            </a:r>
            <a:endParaRPr sz="2000" dirty="0">
              <a:latin typeface="Quicksand"/>
              <a:ea typeface="Quicksand"/>
              <a:cs typeface="Quicksand"/>
              <a:sym typeface="Quicksand"/>
            </a:endParaRPr>
          </a:p>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1 of 10 elementary schools in ISD 728</a:t>
            </a:r>
            <a:endParaRPr sz="2000" dirty="0">
              <a:latin typeface="Quicksand"/>
              <a:ea typeface="Quicksand"/>
              <a:cs typeface="Quicksand"/>
              <a:sym typeface="Quicksand"/>
            </a:endParaRPr>
          </a:p>
          <a:p>
            <a:pPr marL="457200" lvl="0" indent="-355600" algn="l" rtl="0">
              <a:lnSpc>
                <a:spcPct val="200000"/>
              </a:lnSpc>
              <a:spcBef>
                <a:spcPts val="0"/>
              </a:spcBef>
              <a:spcAft>
                <a:spcPts val="0"/>
              </a:spcAft>
              <a:buSzPts val="2000"/>
              <a:buFont typeface="Quicksand"/>
              <a:buChar char="●"/>
            </a:pPr>
            <a:r>
              <a:rPr lang="en" sz="2000" dirty="0">
                <a:latin typeface="Quicksand"/>
                <a:ea typeface="Quicksand"/>
                <a:cs typeface="Quicksand"/>
                <a:sym typeface="Quicksand"/>
              </a:rPr>
              <a:t>2016 Blue Ribbon School</a:t>
            </a:r>
            <a:endParaRPr sz="2000" dirty="0">
              <a:latin typeface="Quicksand"/>
              <a:ea typeface="Quicksand"/>
              <a:cs typeface="Quicksand"/>
              <a:sym typeface="Quicksand"/>
            </a:endParaRPr>
          </a:p>
        </p:txBody>
      </p:sp>
      <p:pic>
        <p:nvPicPr>
          <p:cNvPr id="122" name="Google Shape;122;p26" descr="Cartoon panther with Parker Puma on ches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42825" y="1463750"/>
            <a:ext cx="1874075" cy="3486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311700" y="271075"/>
            <a:ext cx="8520600" cy="23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300"/>
              <a:t>So, your team has all of this data…</a:t>
            </a:r>
            <a:endParaRPr sz="5300"/>
          </a:p>
          <a:p>
            <a:pPr marL="0" lvl="0" indent="0" algn="ctr" rtl="0">
              <a:spcBef>
                <a:spcPts val="0"/>
              </a:spcBef>
              <a:spcAft>
                <a:spcPts val="0"/>
              </a:spcAft>
              <a:buNone/>
            </a:pPr>
            <a:endParaRPr sz="6500"/>
          </a:p>
        </p:txBody>
      </p:sp>
      <p:pic>
        <p:nvPicPr>
          <p:cNvPr id="222" name="Google Shape;222;p33" descr="Cartoon graphic of three people with different sources of information">
            <a:extLst>
              <a:ext uri="{C183D7F6-B498-43B3-948B-1728B52AA6E4}">
                <adec:decorative xmlns:adec="http://schemas.microsoft.com/office/drawing/2017/decorative" val="1"/>
              </a:ext>
            </a:extLst>
          </p:cNvPr>
          <p:cNvPicPr preferRelativeResize="0"/>
          <p:nvPr/>
        </p:nvPicPr>
        <p:blipFill>
          <a:blip r:embed="rId3" cstate="screen">
            <a:alphaModFix amt="76000"/>
            <a:extLst>
              <a:ext uri="{28A0092B-C50C-407E-A947-70E740481C1C}">
                <a14:useLocalDpi xmlns:a14="http://schemas.microsoft.com/office/drawing/2010/main"/>
              </a:ext>
            </a:extLst>
          </a:blip>
          <a:stretch>
            <a:fillRect/>
          </a:stretch>
        </p:blipFill>
        <p:spPr>
          <a:xfrm>
            <a:off x="311700" y="1761974"/>
            <a:ext cx="3931674" cy="3012275"/>
          </a:xfrm>
          <a:prstGeom prst="rect">
            <a:avLst/>
          </a:prstGeom>
          <a:noFill/>
          <a:ln>
            <a:noFill/>
          </a:ln>
        </p:spPr>
      </p:pic>
      <p:sp>
        <p:nvSpPr>
          <p:cNvPr id="224" name="Google Shape;224;p33"/>
          <p:cNvSpPr txBox="1"/>
          <p:nvPr/>
        </p:nvSpPr>
        <p:spPr>
          <a:xfrm>
            <a:off x="3690950" y="2258900"/>
            <a:ext cx="51414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b="1">
                <a:solidFill>
                  <a:schemeClr val="accent3"/>
                </a:solidFill>
                <a:latin typeface="PT Sans Narrow"/>
                <a:ea typeface="PT Sans Narrow"/>
                <a:cs typeface="PT Sans Narrow"/>
                <a:sym typeface="PT Sans Narrow"/>
              </a:rPr>
              <a:t>Now what??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ctrTitle"/>
          </p:nvPr>
        </p:nvSpPr>
        <p:spPr>
          <a:xfrm>
            <a:off x="451775" y="90375"/>
            <a:ext cx="8303700" cy="3659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900"/>
              <a:t>“ Identify your problems but give your power and energy to solutions.”</a:t>
            </a:r>
            <a:endParaRPr sz="4900"/>
          </a:p>
          <a:p>
            <a:pPr marL="0" lvl="0" indent="0" algn="ctr" rtl="0">
              <a:spcBef>
                <a:spcPts val="0"/>
              </a:spcBef>
              <a:spcAft>
                <a:spcPts val="0"/>
              </a:spcAft>
              <a:buNone/>
            </a:pPr>
            <a:r>
              <a:rPr lang="en"/>
              <a:t> </a:t>
            </a:r>
            <a:endParaRPr/>
          </a:p>
        </p:txBody>
      </p:sp>
      <p:sp>
        <p:nvSpPr>
          <p:cNvPr id="230" name="Google Shape;230;p34"/>
          <p:cNvSpPr txBox="1">
            <a:spLocks noGrp="1"/>
          </p:cNvSpPr>
          <p:nvPr>
            <p:ph type="subTitle" idx="1"/>
          </p:nvPr>
        </p:nvSpPr>
        <p:spPr>
          <a:xfrm>
            <a:off x="2136750" y="2957164"/>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i="1"/>
              <a:t>- Anonymous</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311700" y="2281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the Data</a:t>
            </a:r>
            <a:endParaRPr/>
          </a:p>
        </p:txBody>
      </p:sp>
      <p:sp>
        <p:nvSpPr>
          <p:cNvPr id="236" name="Google Shape;236;p35"/>
          <p:cNvSpPr txBox="1">
            <a:spLocks noGrp="1"/>
          </p:cNvSpPr>
          <p:nvPr>
            <p:ph type="body" idx="1"/>
          </p:nvPr>
        </p:nvSpPr>
        <p:spPr>
          <a:xfrm>
            <a:off x="311700" y="83005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PBIS team starts most meetings with a data review that begins with these questions: </a:t>
            </a:r>
            <a:endParaRPr/>
          </a:p>
          <a:p>
            <a:pPr marL="628650" marR="0" lvl="0" indent="-342900" algn="l" rtl="0">
              <a:lnSpc>
                <a:spcPct val="115000"/>
              </a:lnSpc>
              <a:spcBef>
                <a:spcPts val="1200"/>
              </a:spcBef>
              <a:spcAft>
                <a:spcPts val="0"/>
              </a:spcAft>
              <a:buSzPts val="1800"/>
              <a:buChar char="●"/>
            </a:pPr>
            <a:r>
              <a:rPr lang="en" sz="1800"/>
              <a:t>What do we notice?  </a:t>
            </a:r>
            <a:endParaRPr sz="1800"/>
          </a:p>
          <a:p>
            <a:pPr marL="628650" marR="0" lvl="0" indent="-342900" algn="l" rtl="0">
              <a:lnSpc>
                <a:spcPct val="115000"/>
              </a:lnSpc>
              <a:spcBef>
                <a:spcPts val="0"/>
              </a:spcBef>
              <a:spcAft>
                <a:spcPts val="0"/>
              </a:spcAft>
              <a:buSzPts val="1800"/>
              <a:buChar char="●"/>
            </a:pPr>
            <a:r>
              <a:rPr lang="en" sz="1800"/>
              <a:t>What do we wonder?</a:t>
            </a:r>
            <a:endParaRPr sz="1800"/>
          </a:p>
          <a:p>
            <a:pPr marL="628650" marR="0" lvl="0" indent="-342900" algn="l" rtl="0">
              <a:lnSpc>
                <a:spcPct val="115000"/>
              </a:lnSpc>
              <a:spcBef>
                <a:spcPts val="0"/>
              </a:spcBef>
              <a:spcAft>
                <a:spcPts val="0"/>
              </a:spcAft>
              <a:buSzPts val="1800"/>
              <a:buChar char="●"/>
            </a:pPr>
            <a:r>
              <a:rPr lang="en"/>
              <a:t>What information do we need?</a:t>
            </a:r>
            <a:r>
              <a:rPr lang="en" sz="1800"/>
              <a:t> </a:t>
            </a:r>
            <a:endParaRPr sz="1800"/>
          </a:p>
          <a:p>
            <a:pPr marL="628650" marR="0" lvl="0" indent="-342900" algn="l" rtl="0">
              <a:lnSpc>
                <a:spcPct val="115000"/>
              </a:lnSpc>
              <a:spcBef>
                <a:spcPts val="0"/>
              </a:spcBef>
              <a:spcAft>
                <a:spcPts val="0"/>
              </a:spcAft>
              <a:buSzPts val="1800"/>
              <a:buChar char="●"/>
            </a:pPr>
            <a:r>
              <a:rPr lang="en" sz="1800"/>
              <a:t>What could be our next steps? </a:t>
            </a:r>
            <a:endParaRPr/>
          </a:p>
        </p:txBody>
      </p:sp>
      <p:pic>
        <p:nvPicPr>
          <p:cNvPr id="237" name="Google Shape;237;p35" descr="data review"/>
          <p:cNvPicPr preferRelativeResize="0"/>
          <p:nvPr/>
        </p:nvPicPr>
        <p:blipFill>
          <a:blip r:embed="rId3">
            <a:alphaModFix/>
          </a:blip>
          <a:stretch>
            <a:fillRect/>
          </a:stretch>
        </p:blipFill>
        <p:spPr>
          <a:xfrm>
            <a:off x="2975450" y="3146650"/>
            <a:ext cx="5933626" cy="1812800"/>
          </a:xfrm>
          <a:prstGeom prst="rect">
            <a:avLst/>
          </a:prstGeom>
          <a:noFill/>
          <a:ln w="9525" cap="flat" cmpd="sng">
            <a:solidFill>
              <a:schemeClr val="dk2"/>
            </a:solidFill>
            <a:prstDash val="dash"/>
            <a:round/>
            <a:headEnd type="none" w="sm" len="sm"/>
            <a:tailEnd type="none" w="sm" len="sm"/>
          </a:ln>
        </p:spPr>
      </p:pic>
      <p:sp>
        <p:nvSpPr>
          <p:cNvPr id="238" name="Google Shape;238;p35"/>
          <p:cNvSpPr/>
          <p:nvPr/>
        </p:nvSpPr>
        <p:spPr>
          <a:xfrm>
            <a:off x="343350" y="3261850"/>
            <a:ext cx="2511900" cy="1599300"/>
          </a:xfrm>
          <a:prstGeom prst="rightArrow">
            <a:avLst>
              <a:gd name="adj1" fmla="val 50000"/>
              <a:gd name="adj2" fmla="val 50000"/>
            </a:avLst>
          </a:prstGeom>
          <a:solidFill>
            <a:schemeClr val="dk1"/>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2"/>
                </a:solidFill>
              </a:rPr>
              <a:t>Example from our PBIS team notes:</a:t>
            </a:r>
            <a:endParaRPr dirty="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Solutions Focused</a:t>
            </a:r>
            <a:endParaRPr/>
          </a:p>
        </p:txBody>
      </p:sp>
      <p:sp>
        <p:nvSpPr>
          <p:cNvPr id="244" name="Google Shape;244;p36"/>
          <p:cNvSpPr txBox="1">
            <a:spLocks noGrp="1"/>
          </p:cNvSpPr>
          <p:nvPr>
            <p:ph type="body" idx="1"/>
          </p:nvPr>
        </p:nvSpPr>
        <p:spPr>
          <a:xfrm>
            <a:off x="311700" y="1266325"/>
            <a:ext cx="31398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Increased ODRs </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dirty="0"/>
              <a:t>Anxiety amongst students</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dirty="0"/>
              <a:t>Issues at bus dismissal</a:t>
            </a: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Bus referrals</a:t>
            </a:r>
            <a:endParaRPr dirty="0"/>
          </a:p>
        </p:txBody>
      </p:sp>
      <p:sp>
        <p:nvSpPr>
          <p:cNvPr id="245" name="Google Shape;245;p36" descr="yellow arrow">
            <a:extLst>
              <a:ext uri="{C183D7F6-B498-43B3-948B-1728B52AA6E4}">
                <adec:decorative xmlns:adec="http://schemas.microsoft.com/office/drawing/2017/decorative" val="1"/>
              </a:ext>
            </a:extLst>
          </p:cNvPr>
          <p:cNvSpPr/>
          <p:nvPr/>
        </p:nvSpPr>
        <p:spPr>
          <a:xfrm>
            <a:off x="2249850" y="1364375"/>
            <a:ext cx="2773800" cy="271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descr="yellow arrow">
            <a:extLst>
              <a:ext uri="{C183D7F6-B498-43B3-948B-1728B52AA6E4}">
                <adec:decorative xmlns:adec="http://schemas.microsoft.com/office/drawing/2017/decorative" val="1"/>
              </a:ext>
            </a:extLst>
          </p:cNvPr>
          <p:cNvSpPr/>
          <p:nvPr/>
        </p:nvSpPr>
        <p:spPr>
          <a:xfrm>
            <a:off x="3314850" y="2300550"/>
            <a:ext cx="1708800" cy="271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descr="yellow arrow">
            <a:extLst>
              <a:ext uri="{C183D7F6-B498-43B3-948B-1728B52AA6E4}">
                <adec:decorative xmlns:adec="http://schemas.microsoft.com/office/drawing/2017/decorative" val="1"/>
              </a:ext>
            </a:extLst>
          </p:cNvPr>
          <p:cNvSpPr/>
          <p:nvPr/>
        </p:nvSpPr>
        <p:spPr>
          <a:xfrm>
            <a:off x="2935950" y="3236725"/>
            <a:ext cx="2087700" cy="271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descr="yellow arrow">
            <a:extLst>
              <a:ext uri="{C183D7F6-B498-43B3-948B-1728B52AA6E4}">
                <adec:decorative xmlns:adec="http://schemas.microsoft.com/office/drawing/2017/decorative" val="1"/>
              </a:ext>
            </a:extLst>
          </p:cNvPr>
          <p:cNvSpPr/>
          <p:nvPr/>
        </p:nvSpPr>
        <p:spPr>
          <a:xfrm>
            <a:off x="1902900" y="4172900"/>
            <a:ext cx="3120600" cy="271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txBox="1"/>
          <p:nvPr/>
        </p:nvSpPr>
        <p:spPr>
          <a:xfrm>
            <a:off x="5276750" y="1048625"/>
            <a:ext cx="3632400" cy="10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Dig into the data for more specifics.</a:t>
            </a:r>
            <a:endParaRPr>
              <a:solidFill>
                <a:srgbClr val="666666"/>
              </a:solidFill>
              <a:latin typeface="Open Sans"/>
              <a:ea typeface="Open Sans"/>
              <a:cs typeface="Open Sans"/>
              <a:sym typeface="Open Sans"/>
            </a:endParaRPr>
          </a:p>
          <a:p>
            <a:pPr marL="457200" marR="0" lvl="0" indent="-317500" algn="l" rtl="0">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Who, what, where, when, and why</a:t>
            </a:r>
            <a:endParaRPr>
              <a:solidFill>
                <a:srgbClr val="666666"/>
              </a:solidFill>
              <a:latin typeface="Open Sans"/>
              <a:ea typeface="Open Sans"/>
              <a:cs typeface="Open Sans"/>
              <a:sym typeface="Open Sans"/>
            </a:endParaRPr>
          </a:p>
          <a:p>
            <a:pPr marL="457200" marR="0" lvl="0" indent="0" algn="l" rtl="0">
              <a:lnSpc>
                <a:spcPct val="115000"/>
              </a:lnSpc>
              <a:spcBef>
                <a:spcPts val="0"/>
              </a:spcBef>
              <a:spcAft>
                <a:spcPts val="0"/>
              </a:spcAft>
              <a:buNone/>
            </a:pPr>
            <a:endParaRPr sz="800">
              <a:solidFill>
                <a:srgbClr val="666666"/>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What guidance lesson could support this?</a:t>
            </a:r>
            <a:endParaRPr>
              <a:solidFill>
                <a:srgbClr val="666666"/>
              </a:solidFill>
              <a:latin typeface="Open Sans"/>
              <a:ea typeface="Open Sans"/>
              <a:cs typeface="Open Sans"/>
              <a:sym typeface="Open Sans"/>
            </a:endParaRPr>
          </a:p>
        </p:txBody>
      </p:sp>
      <p:sp>
        <p:nvSpPr>
          <p:cNvPr id="250" name="Google Shape;250;p36"/>
          <p:cNvSpPr txBox="1"/>
          <p:nvPr/>
        </p:nvSpPr>
        <p:spPr>
          <a:xfrm>
            <a:off x="5276750" y="2086025"/>
            <a:ext cx="36324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chemeClr val="accent5"/>
                </a:solidFill>
                <a:latin typeface="Open Sans"/>
                <a:ea typeface="Open Sans"/>
                <a:cs typeface="Open Sans"/>
                <a:sym typeface="Open Sans"/>
              </a:rPr>
              <a:t>Wrote a grant to create a Calming Room and then expanded that into having Calming materials in each classroom</a:t>
            </a:r>
            <a:endParaRPr>
              <a:solidFill>
                <a:schemeClr val="accent5"/>
              </a:solidFill>
            </a:endParaRPr>
          </a:p>
        </p:txBody>
      </p:sp>
      <p:sp>
        <p:nvSpPr>
          <p:cNvPr id="251" name="Google Shape;251;p36"/>
          <p:cNvSpPr txBox="1"/>
          <p:nvPr/>
        </p:nvSpPr>
        <p:spPr>
          <a:xfrm>
            <a:off x="5276750" y="3048325"/>
            <a:ext cx="3632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a:solidFill>
                  <a:schemeClr val="accent1"/>
                </a:solidFill>
                <a:latin typeface="Open Sans"/>
                <a:ea typeface="Open Sans"/>
                <a:cs typeface="Open Sans"/>
                <a:sym typeface="Open Sans"/>
              </a:rPr>
              <a:t>Change to having all teachers walk their classes out at the end of the day</a:t>
            </a:r>
            <a:endParaRPr>
              <a:solidFill>
                <a:schemeClr val="accent1"/>
              </a:solidFill>
              <a:latin typeface="Open Sans"/>
              <a:ea typeface="Open Sans"/>
              <a:cs typeface="Open Sans"/>
              <a:sym typeface="Open Sans"/>
            </a:endParaRPr>
          </a:p>
        </p:txBody>
      </p:sp>
      <p:sp>
        <p:nvSpPr>
          <p:cNvPr id="252" name="Google Shape;252;p36"/>
          <p:cNvSpPr txBox="1"/>
          <p:nvPr/>
        </p:nvSpPr>
        <p:spPr>
          <a:xfrm>
            <a:off x="5276750" y="3762825"/>
            <a:ext cx="36324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2"/>
                </a:solidFill>
                <a:latin typeface="Open Sans"/>
                <a:ea typeface="Open Sans"/>
                <a:cs typeface="Open Sans"/>
                <a:sym typeface="Open Sans"/>
              </a:rPr>
              <a:t>Reviewing Bus Safety expectations with all students.</a:t>
            </a:r>
            <a:endParaRPr>
              <a:solidFill>
                <a:schemeClr val="lt2"/>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chemeClr val="lt2"/>
                </a:solidFill>
                <a:latin typeface="Open Sans"/>
                <a:ea typeface="Open Sans"/>
                <a:cs typeface="Open Sans"/>
                <a:sym typeface="Open Sans"/>
              </a:rPr>
              <a:t>District made changes to busing - moved to a tiered system</a:t>
            </a:r>
            <a:endParaRPr>
              <a:solidFill>
                <a:schemeClr val="lt2"/>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Sharing Data with Staff</a:t>
            </a:r>
            <a:endParaRPr/>
          </a:p>
        </p:txBody>
      </p:sp>
      <p:sp>
        <p:nvSpPr>
          <p:cNvPr id="258" name="Google Shape;258;p37"/>
          <p:cNvSpPr txBox="1">
            <a:spLocks noGrp="1"/>
          </p:cNvSpPr>
          <p:nvPr>
            <p:ph type="body" idx="1"/>
          </p:nvPr>
        </p:nvSpPr>
        <p:spPr>
          <a:xfrm>
            <a:off x="311700" y="1266325"/>
            <a:ext cx="33747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is shared with staff in a variety of ways:</a:t>
            </a:r>
            <a:endParaRPr/>
          </a:p>
          <a:p>
            <a:pPr marL="457200" lvl="0" indent="-342900" algn="l" rtl="0">
              <a:spcBef>
                <a:spcPts val="1200"/>
              </a:spcBef>
              <a:spcAft>
                <a:spcPts val="0"/>
              </a:spcAft>
              <a:buSzPts val="1800"/>
              <a:buChar char="●"/>
            </a:pPr>
            <a:r>
              <a:rPr lang="en"/>
              <a:t>Emails</a:t>
            </a:r>
            <a:endParaRPr/>
          </a:p>
          <a:p>
            <a:pPr marL="457200" lvl="0" indent="-342900" algn="l" rtl="0">
              <a:spcBef>
                <a:spcPts val="0"/>
              </a:spcBef>
              <a:spcAft>
                <a:spcPts val="0"/>
              </a:spcAft>
              <a:buSzPts val="1800"/>
              <a:buChar char="●"/>
            </a:pPr>
            <a:r>
              <a:rPr lang="en"/>
              <a:t>Faculty Meetings</a:t>
            </a:r>
            <a:endParaRPr/>
          </a:p>
          <a:p>
            <a:pPr marL="457200" lvl="0" indent="-342900" algn="l" rtl="0">
              <a:spcBef>
                <a:spcPts val="0"/>
              </a:spcBef>
              <a:spcAft>
                <a:spcPts val="0"/>
              </a:spcAft>
              <a:buSzPts val="1800"/>
              <a:buChar char="●"/>
            </a:pPr>
            <a:r>
              <a:rPr lang="en"/>
              <a:t>Professional Development days</a:t>
            </a:r>
            <a:endParaRPr/>
          </a:p>
          <a:p>
            <a:pPr marL="0" lvl="0" indent="0" algn="l" rtl="0">
              <a:spcBef>
                <a:spcPts val="1200"/>
              </a:spcBef>
              <a:spcAft>
                <a:spcPts val="1200"/>
              </a:spcAft>
              <a:buNone/>
            </a:pPr>
            <a:endParaRPr/>
          </a:p>
        </p:txBody>
      </p:sp>
      <p:sp>
        <p:nvSpPr>
          <p:cNvPr id="259" name="Google Shape;259;p37"/>
          <p:cNvSpPr/>
          <p:nvPr/>
        </p:nvSpPr>
        <p:spPr>
          <a:xfrm>
            <a:off x="3487725" y="1266325"/>
            <a:ext cx="5344596" cy="3302748"/>
          </a:xfrm>
          <a:prstGeom prst="cloud">
            <a:avLst/>
          </a:prstGeom>
          <a:solidFill>
            <a:srgbClr val="EFEFE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endParaRPr sz="1600" dirty="0">
              <a:solidFill>
                <a:schemeClr val="bg2">
                  <a:lumMod val="50000"/>
                </a:schemeClr>
              </a:solidFill>
              <a:latin typeface="Lora"/>
              <a:ea typeface="Lora"/>
              <a:cs typeface="Lora"/>
              <a:sym typeface="Lora"/>
            </a:endParaRPr>
          </a:p>
          <a:p>
            <a:pPr marL="457200" lvl="0" indent="-323850" algn="l" rtl="0">
              <a:spcBef>
                <a:spcPts val="1000"/>
              </a:spcBef>
              <a:spcAft>
                <a:spcPts val="0"/>
              </a:spcAft>
              <a:buClr>
                <a:schemeClr val="accent1"/>
              </a:buClr>
              <a:buSzPts val="1500"/>
              <a:buFont typeface="Lora"/>
              <a:buChar char="●"/>
            </a:pPr>
            <a:r>
              <a:rPr lang="en" sz="1500" dirty="0">
                <a:solidFill>
                  <a:schemeClr val="bg2">
                    <a:lumMod val="50000"/>
                  </a:schemeClr>
                </a:solidFill>
                <a:latin typeface="Lora"/>
                <a:ea typeface="Lora"/>
                <a:cs typeface="Lora"/>
                <a:sym typeface="Lora"/>
              </a:rPr>
              <a:t>What did our data tell us about students’ behavior at IIS/SFAS? </a:t>
            </a:r>
            <a:endParaRPr sz="1500" dirty="0">
              <a:solidFill>
                <a:schemeClr val="bg2">
                  <a:lumMod val="50000"/>
                </a:schemeClr>
              </a:solidFill>
              <a:latin typeface="Lora"/>
              <a:ea typeface="Lora"/>
              <a:cs typeface="Lora"/>
              <a:sym typeface="Lora"/>
            </a:endParaRPr>
          </a:p>
          <a:p>
            <a:pPr marL="457200" lvl="0" indent="-323850" algn="l" rtl="0">
              <a:spcBef>
                <a:spcPts val="1000"/>
              </a:spcBef>
              <a:spcAft>
                <a:spcPts val="0"/>
              </a:spcAft>
              <a:buClr>
                <a:schemeClr val="accent1"/>
              </a:buClr>
              <a:buSzPts val="1500"/>
              <a:buFont typeface="Lora"/>
              <a:buChar char="●"/>
            </a:pPr>
            <a:r>
              <a:rPr lang="en" sz="1500" dirty="0">
                <a:solidFill>
                  <a:schemeClr val="bg2">
                    <a:lumMod val="50000"/>
                  </a:schemeClr>
                </a:solidFill>
                <a:latin typeface="Lora"/>
                <a:ea typeface="Lora"/>
                <a:cs typeface="Lora"/>
                <a:sym typeface="Lora"/>
              </a:rPr>
              <a:t>What are areas that we can positively impact?</a:t>
            </a:r>
            <a:endParaRPr sz="1500" dirty="0">
              <a:solidFill>
                <a:schemeClr val="bg2">
                  <a:lumMod val="50000"/>
                </a:schemeClr>
              </a:solidFill>
              <a:latin typeface="Lora"/>
              <a:ea typeface="Lora"/>
              <a:cs typeface="Lora"/>
              <a:sym typeface="Lora"/>
            </a:endParaRPr>
          </a:p>
          <a:p>
            <a:pPr marL="914400" lvl="1" indent="-311150" algn="l" rtl="0">
              <a:spcBef>
                <a:spcPts val="1000"/>
              </a:spcBef>
              <a:spcAft>
                <a:spcPts val="0"/>
              </a:spcAft>
              <a:buClr>
                <a:schemeClr val="accent1"/>
              </a:buClr>
              <a:buSzPts val="1300"/>
              <a:buFont typeface="Lora"/>
              <a:buChar char="○"/>
            </a:pPr>
            <a:r>
              <a:rPr lang="en" sz="1300" dirty="0">
                <a:solidFill>
                  <a:schemeClr val="bg2">
                    <a:lumMod val="50000"/>
                  </a:schemeClr>
                </a:solidFill>
                <a:latin typeface="Lora"/>
                <a:ea typeface="Lora"/>
                <a:cs typeface="Lora"/>
                <a:sym typeface="Lora"/>
              </a:rPr>
              <a:t>What are things we can do in the classroom? </a:t>
            </a:r>
            <a:endParaRPr sz="1300" dirty="0">
              <a:solidFill>
                <a:schemeClr val="bg2">
                  <a:lumMod val="50000"/>
                </a:schemeClr>
              </a:solidFill>
              <a:latin typeface="Lora"/>
              <a:ea typeface="Lora"/>
              <a:cs typeface="Lora"/>
              <a:sym typeface="Lora"/>
            </a:endParaRPr>
          </a:p>
          <a:p>
            <a:pPr marL="914400" lvl="1" indent="-311150" algn="l" rtl="0">
              <a:spcBef>
                <a:spcPts val="1000"/>
              </a:spcBef>
              <a:spcAft>
                <a:spcPts val="1000"/>
              </a:spcAft>
              <a:buClr>
                <a:schemeClr val="accent1"/>
              </a:buClr>
              <a:buSzPts val="1300"/>
              <a:buFont typeface="Lora"/>
              <a:buChar char="○"/>
            </a:pPr>
            <a:r>
              <a:rPr lang="en" sz="1300" dirty="0">
                <a:solidFill>
                  <a:schemeClr val="bg2">
                    <a:lumMod val="50000"/>
                  </a:schemeClr>
                </a:solidFill>
                <a:latin typeface="Lora"/>
                <a:ea typeface="Lora"/>
                <a:cs typeface="Lora"/>
                <a:sym typeface="Lora"/>
              </a:rPr>
              <a:t>What are things we can do as a building?  </a:t>
            </a:r>
            <a:endParaRPr sz="1000" dirty="0">
              <a:solidFill>
                <a:schemeClr val="bg2">
                  <a:lumMod val="50000"/>
                </a:schemeClr>
              </a:solidFill>
              <a:latin typeface="Lora"/>
              <a:ea typeface="Lora"/>
              <a:cs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Addressing an Identified Issue and Learning Together</a:t>
            </a:r>
            <a:endParaRPr/>
          </a:p>
        </p:txBody>
      </p:sp>
      <p:pic>
        <p:nvPicPr>
          <p:cNvPr id="265" name="Google Shape;265;p38" descr="Picture of Isanti Intermediate School teachers discussing articles read.  Learning together. " title="Addressing an Issue and Learning Togethe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4053" y="1112050"/>
            <a:ext cx="4549500" cy="2601650"/>
          </a:xfrm>
          <a:prstGeom prst="rect">
            <a:avLst/>
          </a:prstGeom>
          <a:noFill/>
          <a:ln>
            <a:noFill/>
          </a:ln>
        </p:spPr>
      </p:pic>
      <p:pic>
        <p:nvPicPr>
          <p:cNvPr id="266" name="Google Shape;266;p38" descr="picture of teacher input from articles read.  Teachers learning together." title="Addressing an Issue and Learning Togeth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87125" y="2364526"/>
            <a:ext cx="5426852" cy="2467427"/>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Contact Information </a:t>
            </a:r>
            <a:r>
              <a:rPr lang="en" sz="900" dirty="0"/>
              <a:t>2</a:t>
            </a:r>
            <a:endParaRPr dirty="0"/>
          </a:p>
        </p:txBody>
      </p:sp>
      <p:sp>
        <p:nvSpPr>
          <p:cNvPr id="272" name="Google Shape;272;p3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t>Mark Ziebarth</a:t>
            </a:r>
            <a:endParaRPr sz="2400" b="1"/>
          </a:p>
          <a:p>
            <a:pPr marL="0" lvl="0" indent="0" algn="l" rtl="0">
              <a:spcBef>
                <a:spcPts val="1200"/>
              </a:spcBef>
              <a:spcAft>
                <a:spcPts val="0"/>
              </a:spcAft>
              <a:buNone/>
            </a:pP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 sz="2400" u="sng">
                <a:solidFill>
                  <a:schemeClr val="hlink"/>
                </a:solidFill>
                <a:hlinkClick r:id="rId3"/>
              </a:rPr>
              <a:t>mziebarth@c-ischools.org</a:t>
            </a:r>
            <a:endParaRPr sz="2400"/>
          </a:p>
          <a:p>
            <a:pPr marL="0" lvl="0" indent="0" algn="l" rtl="0">
              <a:spcBef>
                <a:spcPts val="1200"/>
              </a:spcBef>
              <a:spcAft>
                <a:spcPts val="1200"/>
              </a:spcAft>
              <a:buNone/>
            </a:pPr>
            <a:r>
              <a:rPr lang="en" sz="2400"/>
              <a:t>Twitter: @IISSFAS</a:t>
            </a:r>
            <a:endParaRPr sz="2400"/>
          </a:p>
        </p:txBody>
      </p:sp>
      <p:pic>
        <p:nvPicPr>
          <p:cNvPr id="273" name="Google Shape;273;p39" descr="Mike Ziebarth"/>
          <p:cNvPicPr preferRelativeResize="0"/>
          <p:nvPr/>
        </p:nvPicPr>
        <p:blipFill>
          <a:blip r:embed="rId4">
            <a:alphaModFix/>
          </a:blip>
          <a:stretch>
            <a:fillRect/>
          </a:stretch>
        </p:blipFill>
        <p:spPr>
          <a:xfrm>
            <a:off x="5801088" y="1354975"/>
            <a:ext cx="2276475" cy="304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11700" y="24190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Data Sources</a:t>
            </a:r>
            <a:endParaRPr dirty="0">
              <a:latin typeface="Quicksand"/>
              <a:ea typeface="Quicksand"/>
              <a:cs typeface="Quicksand"/>
              <a:sym typeface="Quicksand"/>
            </a:endParaRPr>
          </a:p>
        </p:txBody>
      </p:sp>
      <p:sp>
        <p:nvSpPr>
          <p:cNvPr id="128" name="Google Shape;128;p27"/>
          <p:cNvSpPr txBox="1">
            <a:spLocks noGrp="1"/>
          </p:cNvSpPr>
          <p:nvPr>
            <p:ph type="body" idx="1"/>
          </p:nvPr>
        </p:nvSpPr>
        <p:spPr>
          <a:xfrm>
            <a:off x="311700" y="1266325"/>
            <a:ext cx="8520600" cy="3498300"/>
          </a:xfrm>
          <a:prstGeom prst="rect">
            <a:avLst/>
          </a:prstGeom>
        </p:spPr>
        <p:txBody>
          <a:bodyPr spcFirstLastPara="1" wrap="square" lIns="91425" tIns="91425" rIns="91425" bIns="91425" anchor="t" anchorCtr="0">
            <a:normAutofit fontScale="92500" lnSpcReduction="20000"/>
          </a:bodyPr>
          <a:lstStyle/>
          <a:p>
            <a:pPr marL="457200" marR="0" lvl="0" indent="-358140" algn="l" rtl="0">
              <a:lnSpc>
                <a:spcPct val="150000"/>
              </a:lnSpc>
              <a:spcBef>
                <a:spcPts val="0"/>
              </a:spcBef>
              <a:spcAft>
                <a:spcPts val="0"/>
              </a:spcAft>
              <a:buSzPct val="100000"/>
              <a:buFont typeface="Quicksand"/>
              <a:buChar char="●"/>
            </a:pPr>
            <a:r>
              <a:rPr lang="en" sz="2400" dirty="0">
                <a:latin typeface="Quicksand"/>
                <a:ea typeface="Quicksand"/>
                <a:cs typeface="Quicksand"/>
                <a:sym typeface="Quicksand"/>
              </a:rPr>
              <a:t>SWIS</a:t>
            </a:r>
            <a:endParaRPr sz="1900" dirty="0">
              <a:latin typeface="Quicksand"/>
              <a:ea typeface="Quicksand"/>
              <a:cs typeface="Quicksand"/>
              <a:sym typeface="Quicksand"/>
            </a:endParaRPr>
          </a:p>
          <a:p>
            <a:pPr marL="914400" marR="0" lvl="1" indent="-309562" algn="l" rtl="0">
              <a:lnSpc>
                <a:spcPct val="150000"/>
              </a:lnSpc>
              <a:spcBef>
                <a:spcPts val="0"/>
              </a:spcBef>
              <a:spcAft>
                <a:spcPts val="0"/>
              </a:spcAft>
              <a:buSzPct val="78947"/>
              <a:buFont typeface="Quicksand"/>
              <a:buChar char="○"/>
            </a:pPr>
            <a:r>
              <a:rPr lang="en" sz="1900" dirty="0">
                <a:latin typeface="Quicksand"/>
                <a:ea typeface="Quicksand"/>
                <a:cs typeface="Quicksand"/>
                <a:sym typeface="Quicksand"/>
              </a:rPr>
              <a:t>Behavior Data</a:t>
            </a:r>
            <a:endParaRPr sz="2416" dirty="0">
              <a:latin typeface="Quicksand"/>
              <a:ea typeface="Quicksand"/>
              <a:cs typeface="Quicksand"/>
              <a:sym typeface="Quicksand"/>
            </a:endParaRPr>
          </a:p>
          <a:p>
            <a:pPr marL="457200" marR="0" lvl="0" indent="-359015" algn="l" rtl="0">
              <a:lnSpc>
                <a:spcPct val="150000"/>
              </a:lnSpc>
              <a:spcBef>
                <a:spcPts val="0"/>
              </a:spcBef>
              <a:spcAft>
                <a:spcPts val="0"/>
              </a:spcAft>
              <a:buSzPct val="100000"/>
              <a:buFont typeface="Quicksand"/>
              <a:buChar char="●"/>
            </a:pPr>
            <a:r>
              <a:rPr lang="en" sz="2416" dirty="0">
                <a:latin typeface="Quicksand"/>
                <a:ea typeface="Quicksand"/>
                <a:cs typeface="Quicksand"/>
                <a:sym typeface="Quicksand"/>
              </a:rPr>
              <a:t>Campus</a:t>
            </a:r>
            <a:endParaRPr sz="2416" dirty="0">
              <a:latin typeface="Quicksand"/>
              <a:ea typeface="Quicksand"/>
              <a:cs typeface="Quicksand"/>
              <a:sym typeface="Quicksand"/>
            </a:endParaRPr>
          </a:p>
          <a:p>
            <a:pPr marL="914400" marR="0" lvl="1" indent="-329664" algn="l" rtl="0">
              <a:lnSpc>
                <a:spcPct val="150000"/>
              </a:lnSpc>
              <a:spcBef>
                <a:spcPts val="0"/>
              </a:spcBef>
              <a:spcAft>
                <a:spcPts val="0"/>
              </a:spcAft>
              <a:buSzPct val="100000"/>
              <a:buFont typeface="Quicksand"/>
              <a:buChar char="○"/>
            </a:pPr>
            <a:r>
              <a:rPr lang="en" sz="1872" dirty="0">
                <a:latin typeface="Quicksand"/>
                <a:ea typeface="Quicksand"/>
                <a:cs typeface="Quicksand"/>
                <a:sym typeface="Quicksand"/>
              </a:rPr>
              <a:t>Academic Data</a:t>
            </a:r>
            <a:endParaRPr sz="1872" dirty="0">
              <a:latin typeface="Quicksand"/>
              <a:ea typeface="Quicksand"/>
              <a:cs typeface="Quicksand"/>
              <a:sym typeface="Quicksand"/>
            </a:endParaRPr>
          </a:p>
          <a:p>
            <a:pPr marL="914400" marR="0" lvl="1" indent="-329664" algn="l" rtl="0">
              <a:lnSpc>
                <a:spcPct val="150000"/>
              </a:lnSpc>
              <a:spcBef>
                <a:spcPts val="0"/>
              </a:spcBef>
              <a:spcAft>
                <a:spcPts val="0"/>
              </a:spcAft>
              <a:buSzPct val="100000"/>
              <a:buFont typeface="Quicksand"/>
              <a:buChar char="○"/>
            </a:pPr>
            <a:r>
              <a:rPr lang="en" sz="1872" dirty="0">
                <a:latin typeface="Quicksand"/>
                <a:ea typeface="Quicksand"/>
                <a:cs typeface="Quicksand"/>
                <a:sym typeface="Quicksand"/>
              </a:rPr>
              <a:t>Attendance Data</a:t>
            </a:r>
            <a:endParaRPr sz="1872" dirty="0">
              <a:latin typeface="Quicksand"/>
              <a:ea typeface="Quicksand"/>
              <a:cs typeface="Quicksand"/>
              <a:sym typeface="Quicksand"/>
            </a:endParaRPr>
          </a:p>
          <a:p>
            <a:pPr marL="457200" marR="0" lvl="0" indent="-359015" algn="l" rtl="0">
              <a:lnSpc>
                <a:spcPct val="150000"/>
              </a:lnSpc>
              <a:spcBef>
                <a:spcPts val="0"/>
              </a:spcBef>
              <a:spcAft>
                <a:spcPts val="0"/>
              </a:spcAft>
              <a:buSzPct val="100000"/>
              <a:buFont typeface="Quicksand"/>
              <a:buChar char="●"/>
            </a:pPr>
            <a:r>
              <a:rPr lang="en" sz="2416" dirty="0">
                <a:latin typeface="Quicksand"/>
                <a:ea typeface="Quicksand"/>
                <a:cs typeface="Quicksand"/>
                <a:sym typeface="Quicksand"/>
              </a:rPr>
              <a:t>EduClimber (New to our district this year)</a:t>
            </a:r>
            <a:endParaRPr sz="2416" dirty="0">
              <a:latin typeface="Quicksand"/>
              <a:ea typeface="Quicksand"/>
              <a:cs typeface="Quicksand"/>
              <a:sym typeface="Quicksand"/>
            </a:endParaRPr>
          </a:p>
          <a:p>
            <a:pPr marL="914400" marR="0" lvl="1" indent="-323446" algn="l" rtl="0">
              <a:lnSpc>
                <a:spcPct val="150000"/>
              </a:lnSpc>
              <a:spcBef>
                <a:spcPts val="0"/>
              </a:spcBef>
              <a:spcAft>
                <a:spcPts val="0"/>
              </a:spcAft>
              <a:buSzPct val="100000"/>
              <a:buFont typeface="Quicksand"/>
              <a:buChar char="○"/>
            </a:pPr>
            <a:r>
              <a:rPr lang="en" sz="1757" dirty="0">
                <a:latin typeface="Quicksand"/>
                <a:ea typeface="Quicksand"/>
                <a:cs typeface="Quicksand"/>
                <a:sym typeface="Quicksand"/>
              </a:rPr>
              <a:t>Academic Data- imported from multiple sources</a:t>
            </a:r>
            <a:endParaRPr sz="1757" dirty="0">
              <a:latin typeface="Quicksand"/>
              <a:ea typeface="Quicksand"/>
              <a:cs typeface="Quicksand"/>
              <a:sym typeface="Quicksand"/>
            </a:endParaRPr>
          </a:p>
          <a:p>
            <a:pPr marL="914400" marR="0" lvl="1" indent="-323446" algn="l" rtl="0">
              <a:lnSpc>
                <a:spcPct val="150000"/>
              </a:lnSpc>
              <a:spcBef>
                <a:spcPts val="0"/>
              </a:spcBef>
              <a:spcAft>
                <a:spcPts val="0"/>
              </a:spcAft>
              <a:buSzPct val="100000"/>
              <a:buFont typeface="Quicksand"/>
              <a:buChar char="○"/>
            </a:pPr>
            <a:r>
              <a:rPr lang="en" sz="1757" dirty="0">
                <a:latin typeface="Quicksand"/>
                <a:ea typeface="Quicksand"/>
                <a:cs typeface="Quicksand"/>
                <a:sym typeface="Quicksand"/>
              </a:rPr>
              <a:t>Attendance Data- imported from Campus</a:t>
            </a:r>
            <a:endParaRPr sz="1757" dirty="0">
              <a:latin typeface="Quicksand"/>
              <a:ea typeface="Quicksand"/>
              <a:cs typeface="Quicksand"/>
              <a:sym typeface="Quicksand"/>
            </a:endParaRPr>
          </a:p>
          <a:p>
            <a:pPr marL="914400" marR="0" lvl="1" indent="-323446" algn="l" rtl="0">
              <a:lnSpc>
                <a:spcPct val="150000"/>
              </a:lnSpc>
              <a:spcBef>
                <a:spcPts val="0"/>
              </a:spcBef>
              <a:spcAft>
                <a:spcPts val="0"/>
              </a:spcAft>
              <a:buSzPct val="100000"/>
              <a:buFont typeface="Quicksand"/>
              <a:buChar char="○"/>
            </a:pPr>
            <a:r>
              <a:rPr lang="en" sz="1757" dirty="0">
                <a:latin typeface="Quicksand"/>
                <a:ea typeface="Quicksand"/>
                <a:cs typeface="Quicksand"/>
                <a:sym typeface="Quicksand"/>
              </a:rPr>
              <a:t>Behavior Data- imported from SWIS</a:t>
            </a:r>
            <a:endParaRPr sz="1757" dirty="0">
              <a:latin typeface="Quicksand"/>
              <a:ea typeface="Quicksand"/>
              <a:cs typeface="Quicksand"/>
              <a:sym typeface="Quicksand"/>
            </a:endParaRPr>
          </a:p>
        </p:txBody>
      </p:sp>
      <p:pic>
        <p:nvPicPr>
          <p:cNvPr id="129" name="Google Shape;129;p27" descr="SWIS logo"/>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95436" y="1477600"/>
            <a:ext cx="1138866" cy="448175"/>
          </a:xfrm>
          <a:prstGeom prst="rect">
            <a:avLst/>
          </a:prstGeom>
          <a:noFill/>
          <a:ln>
            <a:noFill/>
          </a:ln>
        </p:spPr>
      </p:pic>
      <p:pic>
        <p:nvPicPr>
          <p:cNvPr id="130" name="Google Shape;130;p27" descr="Infinite Campus logo"/>
          <p:cNvPicPr preferRelativeResize="0"/>
          <p:nvPr/>
        </p:nvPicPr>
        <p:blipFill>
          <a:blip r:embed="rId4">
            <a:alphaModFix/>
          </a:blip>
          <a:stretch>
            <a:fillRect/>
          </a:stretch>
        </p:blipFill>
        <p:spPr>
          <a:xfrm>
            <a:off x="7036213" y="2529050"/>
            <a:ext cx="1257300" cy="609600"/>
          </a:xfrm>
          <a:prstGeom prst="rect">
            <a:avLst/>
          </a:prstGeom>
          <a:noFill/>
          <a:ln>
            <a:noFill/>
          </a:ln>
        </p:spPr>
      </p:pic>
      <p:pic>
        <p:nvPicPr>
          <p:cNvPr id="131" name="Google Shape;131;p27" descr="eduClimber log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88061" y="3660675"/>
            <a:ext cx="2153601" cy="55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10,000 Foot View </a:t>
            </a:r>
            <a:endParaRPr dirty="0">
              <a:latin typeface="Quicksand"/>
              <a:ea typeface="Quicksand"/>
              <a:cs typeface="Quicksand"/>
              <a:sym typeface="Quicksand"/>
            </a:endParaRPr>
          </a:p>
        </p:txBody>
      </p:sp>
      <p:pic>
        <p:nvPicPr>
          <p:cNvPr id="137" name="Google Shape;137;p28" descr="Graph showing triangle data report for school years 2021-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4224" y="843100"/>
            <a:ext cx="5395550" cy="2860466"/>
          </a:xfrm>
          <a:prstGeom prst="rect">
            <a:avLst/>
          </a:prstGeom>
          <a:noFill/>
          <a:ln w="38100" cap="flat" cmpd="sng">
            <a:solidFill>
              <a:schemeClr val="accent3"/>
            </a:solidFill>
            <a:prstDash val="solid"/>
            <a:round/>
            <a:headEnd type="none" w="sm" len="sm"/>
            <a:tailEnd type="none" w="sm" len="sm"/>
          </a:ln>
        </p:spPr>
      </p:pic>
      <p:pic>
        <p:nvPicPr>
          <p:cNvPr id="138" name="Google Shape;138;p28" descr="Data table for school year 2021-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22123" y="3957375"/>
            <a:ext cx="6899751" cy="988925"/>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29"/>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5,000 Foot View </a:t>
            </a:r>
            <a:endParaRPr dirty="0">
              <a:latin typeface="Quicksand"/>
              <a:ea typeface="Quicksand"/>
              <a:cs typeface="Quicksand"/>
              <a:sym typeface="Quicksand"/>
            </a:endParaRPr>
          </a:p>
        </p:txBody>
      </p:sp>
      <p:pic>
        <p:nvPicPr>
          <p:cNvPr id="143" name="Google Shape;143;p29" descr="Triangle data report for school years 2017-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61969" y="759850"/>
            <a:ext cx="5020057" cy="2484025"/>
          </a:xfrm>
          <a:prstGeom prst="rect">
            <a:avLst/>
          </a:prstGeom>
          <a:noFill/>
          <a:ln w="38100" cap="flat" cmpd="sng">
            <a:solidFill>
              <a:schemeClr val="accent3"/>
            </a:solidFill>
            <a:prstDash val="solid"/>
            <a:round/>
            <a:headEnd type="none" w="sm" len="sm"/>
            <a:tailEnd type="none" w="sm" len="sm"/>
          </a:ln>
        </p:spPr>
      </p:pic>
      <p:pic>
        <p:nvPicPr>
          <p:cNvPr id="144" name="Google Shape;144;p29" descr="Data table for school years 2017-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95375" y="3370050"/>
            <a:ext cx="6353250" cy="1674675"/>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30"/>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Glow &amp; Grow</a:t>
            </a:r>
            <a:endParaRPr dirty="0">
              <a:latin typeface="Quicksand"/>
              <a:ea typeface="Quicksand"/>
              <a:cs typeface="Quicksand"/>
              <a:sym typeface="Quicksand"/>
            </a:endParaRPr>
          </a:p>
        </p:txBody>
      </p:sp>
      <p:pic>
        <p:nvPicPr>
          <p:cNvPr id="150" name="Google Shape;150;p30" descr="Graph showing referrals by location from 2018-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42088" y="777375"/>
            <a:ext cx="5259826" cy="2498776"/>
          </a:xfrm>
          <a:prstGeom prst="rect">
            <a:avLst/>
          </a:prstGeom>
          <a:noFill/>
          <a:ln w="38100" cap="flat" cmpd="sng">
            <a:solidFill>
              <a:schemeClr val="accent3"/>
            </a:solidFill>
            <a:prstDash val="solid"/>
            <a:round/>
            <a:headEnd type="none" w="sm" len="sm"/>
            <a:tailEnd type="none" w="sm" len="sm"/>
          </a:ln>
        </p:spPr>
      </p:pic>
      <p:pic>
        <p:nvPicPr>
          <p:cNvPr id="151" name="Google Shape;151;p30" descr="data table by location from 2018-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42088" y="3331050"/>
            <a:ext cx="5259829" cy="1812449"/>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0" name="Google Shape;160;p31"/>
          <p:cNvSpPr txBox="1">
            <a:spLocks noGrp="1"/>
          </p:cNvSpPr>
          <p:nvPr>
            <p:ph type="title"/>
          </p:nvPr>
        </p:nvSpPr>
        <p:spPr>
          <a:xfrm>
            <a:off x="464100" y="1402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Bird’s Eye View</a:t>
            </a:r>
            <a:endParaRPr dirty="0">
              <a:latin typeface="Quicksand"/>
              <a:ea typeface="Quicksand"/>
              <a:cs typeface="Quicksand"/>
              <a:sym typeface="Quicksand"/>
            </a:endParaRPr>
          </a:p>
        </p:txBody>
      </p:sp>
      <p:pic>
        <p:nvPicPr>
          <p:cNvPr id="157" name="Google Shape;157;p31" descr="bar graph by location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 y="1000026"/>
            <a:ext cx="4332023" cy="2045475"/>
          </a:xfrm>
          <a:prstGeom prst="rect">
            <a:avLst/>
          </a:prstGeom>
          <a:noFill/>
          <a:ln w="38100" cap="flat" cmpd="sng">
            <a:solidFill>
              <a:schemeClr val="accent3"/>
            </a:solidFill>
            <a:prstDash val="solid"/>
            <a:round/>
            <a:headEnd type="none" w="sm" len="sm"/>
            <a:tailEnd type="none" w="sm" len="sm"/>
          </a:ln>
        </p:spPr>
      </p:pic>
      <p:pic>
        <p:nvPicPr>
          <p:cNvPr id="158" name="Google Shape;158;p31" descr="bar graph by time of da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30938" y="1000013"/>
            <a:ext cx="4069074" cy="2045475"/>
          </a:xfrm>
          <a:prstGeom prst="rect">
            <a:avLst/>
          </a:prstGeom>
          <a:noFill/>
          <a:ln w="38100" cap="flat" cmpd="sng">
            <a:solidFill>
              <a:schemeClr val="accent3"/>
            </a:solidFill>
            <a:prstDash val="solid"/>
            <a:round/>
            <a:headEnd type="none" w="sm" len="sm"/>
            <a:tailEnd type="none" w="sm" len="sm"/>
          </a:ln>
        </p:spPr>
      </p:pic>
      <p:pic>
        <p:nvPicPr>
          <p:cNvPr id="159" name="Google Shape;159;p31" descr="bar graph by grad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20223" y="3228250"/>
            <a:ext cx="2503540" cy="1915250"/>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2" descr="bar graph by student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5150" y="1231725"/>
            <a:ext cx="7625551" cy="3212050"/>
          </a:xfrm>
          <a:prstGeom prst="rect">
            <a:avLst/>
          </a:prstGeom>
          <a:noFill/>
          <a:ln w="38100" cap="flat" cmpd="sng">
            <a:solidFill>
              <a:schemeClr val="accent3"/>
            </a:solidFill>
            <a:prstDash val="solid"/>
            <a:round/>
            <a:headEnd type="none" w="sm" len="sm"/>
            <a:tailEnd type="none" w="sm" len="sm"/>
          </a:ln>
        </p:spPr>
      </p:pic>
      <p:sp>
        <p:nvSpPr>
          <p:cNvPr id="166" name="Google Shape;166;p32"/>
          <p:cNvSpPr txBox="1">
            <a:spLocks noGrp="1"/>
          </p:cNvSpPr>
          <p:nvPr>
            <p:ph type="title"/>
          </p:nvPr>
        </p:nvSpPr>
        <p:spPr>
          <a:xfrm>
            <a:off x="477625" y="2755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Ground Level View</a:t>
            </a:r>
            <a:endParaRPr dirty="0">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311700" y="190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Quicksand"/>
                <a:ea typeface="Quicksand"/>
                <a:cs typeface="Quicksand"/>
                <a:sym typeface="Quicksand"/>
              </a:rPr>
              <a:t>PLC Collaboration</a:t>
            </a:r>
            <a:endParaRPr dirty="0">
              <a:latin typeface="Quicksand"/>
              <a:ea typeface="Quicksand"/>
              <a:cs typeface="Quicksand"/>
              <a:sym typeface="Quicksand"/>
            </a:endParaRPr>
          </a:p>
        </p:txBody>
      </p:sp>
      <p:pic>
        <p:nvPicPr>
          <p:cNvPr id="172" name="Google Shape;172;p33" descr="bar graph by loca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03050" y="833950"/>
            <a:ext cx="4581144" cy="2257399"/>
          </a:xfrm>
          <a:prstGeom prst="rect">
            <a:avLst/>
          </a:prstGeom>
          <a:noFill/>
          <a:ln w="38100" cap="flat" cmpd="sng">
            <a:solidFill>
              <a:schemeClr val="accent3"/>
            </a:solidFill>
            <a:prstDash val="solid"/>
            <a:round/>
            <a:headEnd type="none" w="sm" len="sm"/>
            <a:tailEnd type="none" w="sm" len="sm"/>
          </a:ln>
        </p:spPr>
      </p:pic>
      <p:pic>
        <p:nvPicPr>
          <p:cNvPr id="173" name="Google Shape;173;p33" descr="bar graph by studen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83425" y="3102600"/>
            <a:ext cx="4620375" cy="1964700"/>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651</Words>
  <Application>Microsoft Office PowerPoint</Application>
  <PresentationFormat>On-screen Show (16:9)</PresentationFormat>
  <Paragraphs>122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Quicksand</vt:lpstr>
      <vt:lpstr>Arial</vt:lpstr>
      <vt:lpstr>Open Sans</vt:lpstr>
      <vt:lpstr>Lora</vt:lpstr>
      <vt:lpstr>PT Sans Narrow</vt:lpstr>
      <vt:lpstr>Tropic</vt:lpstr>
      <vt:lpstr>Parker Elementary ISD 728 (Elk River, Otsego, Rogers, Zimmerman)</vt:lpstr>
      <vt:lpstr>Parker Elementary</vt:lpstr>
      <vt:lpstr>Data Sources</vt:lpstr>
      <vt:lpstr>10,000 Foot View </vt:lpstr>
      <vt:lpstr>5,000 Foot View </vt:lpstr>
      <vt:lpstr>Glow &amp; Grow</vt:lpstr>
      <vt:lpstr>Bird’s Eye View</vt:lpstr>
      <vt:lpstr>Ground Level View</vt:lpstr>
      <vt:lpstr>PLC Collaboration</vt:lpstr>
      <vt:lpstr>PBIS Team Collaboration</vt:lpstr>
      <vt:lpstr>Next Steps</vt:lpstr>
      <vt:lpstr>Contact Information</vt:lpstr>
      <vt:lpstr>Isanti Intermediate School &amp; School For All Seasons Cambridge-Isanti School District</vt:lpstr>
      <vt:lpstr>About our School</vt:lpstr>
      <vt:lpstr>Variety of Data Sources</vt:lpstr>
      <vt:lpstr>Skyward &amp; Data Studio - Our Data Collection System</vt:lpstr>
      <vt:lpstr>Skyward &amp; Data Studio - Our Data Collection System 2</vt:lpstr>
      <vt:lpstr>Offense types by time and location</vt:lpstr>
      <vt:lpstr>Physical contact and defiance</vt:lpstr>
      <vt:lpstr>So, your team has all of this data… </vt:lpstr>
      <vt:lpstr>“ Identify your problems but give your power and energy to solutions.”  </vt:lpstr>
      <vt:lpstr>Using the Data</vt:lpstr>
      <vt:lpstr>Solutions Focused</vt:lpstr>
      <vt:lpstr>Sharing Data with Staff</vt:lpstr>
      <vt:lpstr>Addressing an Identified Issue and Learning Together</vt:lpstr>
      <vt:lpstr>Contact Information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Parker Elementary ISD 728 (Elk River, Otsego, Rogers, Zimmerman)</dc:title>
  <dc:creator>Jess Becker</dc:creator>
  <cp:lastModifiedBy>Petrie, Garrett (MDE)</cp:lastModifiedBy>
  <cp:revision>12</cp:revision>
  <dcterms:modified xsi:type="dcterms:W3CDTF">2022-06-21T18:08:10Z</dcterms:modified>
  <cp:category>PBIS Summer Institute 2022</cp:category>
</cp:coreProperties>
</file>