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80" r:id="rId2"/>
  </p:sldMasterIdLst>
  <p:notesMasterIdLst>
    <p:notesMasterId r:id="rId55"/>
  </p:notesMasterIdLst>
  <p:sldIdLst>
    <p:sldId id="256" r:id="rId3"/>
    <p:sldId id="1877" r:id="rId4"/>
    <p:sldId id="269" r:id="rId5"/>
    <p:sldId id="2057" r:id="rId6"/>
    <p:sldId id="456" r:id="rId7"/>
    <p:sldId id="425" r:id="rId8"/>
    <p:sldId id="264" r:id="rId9"/>
    <p:sldId id="265" r:id="rId10"/>
    <p:sldId id="426" r:id="rId11"/>
    <p:sldId id="327" r:id="rId12"/>
    <p:sldId id="2052" r:id="rId13"/>
    <p:sldId id="2053" r:id="rId14"/>
    <p:sldId id="444" r:id="rId15"/>
    <p:sldId id="390" r:id="rId16"/>
    <p:sldId id="2109" r:id="rId17"/>
    <p:sldId id="293" r:id="rId18"/>
    <p:sldId id="389" r:id="rId19"/>
    <p:sldId id="2099" r:id="rId20"/>
    <p:sldId id="294" r:id="rId21"/>
    <p:sldId id="295" r:id="rId22"/>
    <p:sldId id="439" r:id="rId23"/>
    <p:sldId id="440" r:id="rId24"/>
    <p:sldId id="441" r:id="rId25"/>
    <p:sldId id="443" r:id="rId26"/>
    <p:sldId id="2107" r:id="rId27"/>
    <p:sldId id="437" r:id="rId28"/>
    <p:sldId id="290" r:id="rId29"/>
    <p:sldId id="438" r:id="rId30"/>
    <p:sldId id="428" r:id="rId31"/>
    <p:sldId id="429" r:id="rId32"/>
    <p:sldId id="408" r:id="rId33"/>
    <p:sldId id="434" r:id="rId34"/>
    <p:sldId id="2108" r:id="rId35"/>
    <p:sldId id="259" r:id="rId36"/>
    <p:sldId id="270" r:id="rId37"/>
    <p:sldId id="314" r:id="rId38"/>
    <p:sldId id="315" r:id="rId39"/>
    <p:sldId id="393" r:id="rId40"/>
    <p:sldId id="2056" r:id="rId41"/>
    <p:sldId id="279" r:id="rId42"/>
    <p:sldId id="280" r:id="rId43"/>
    <p:sldId id="413" r:id="rId44"/>
    <p:sldId id="414" r:id="rId45"/>
    <p:sldId id="415" r:id="rId46"/>
    <p:sldId id="416" r:id="rId47"/>
    <p:sldId id="417" r:id="rId48"/>
    <p:sldId id="418" r:id="rId49"/>
    <p:sldId id="421" r:id="rId50"/>
    <p:sldId id="284" r:id="rId51"/>
    <p:sldId id="268" r:id="rId52"/>
    <p:sldId id="2105" r:id="rId53"/>
    <p:sldId id="2106"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93D"/>
    <a:srgbClr val="6A24CA"/>
    <a:srgbClr val="1AB39F"/>
    <a:srgbClr val="FFFFFF"/>
    <a:srgbClr val="40BA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1" autoAdjust="0"/>
    <p:restoredTop sz="94004" autoAdjust="0"/>
  </p:normalViewPr>
  <p:slideViewPr>
    <p:cSldViewPr snapToGrid="0" snapToObjects="1">
      <p:cViewPr varScale="1">
        <p:scale>
          <a:sx n="43" d="100"/>
          <a:sy n="43" d="100"/>
        </p:scale>
        <p:origin x="78" y="1494"/>
      </p:cViewPr>
      <p:guideLst/>
    </p:cSldViewPr>
  </p:slideViewPr>
  <p:outlineViewPr>
    <p:cViewPr>
      <p:scale>
        <a:sx n="33" d="100"/>
        <a:sy n="33" d="100"/>
      </p:scale>
      <p:origin x="0" y="-333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_rels/data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7.gif"/></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9AD065-1695-E44B-B805-18B28CF94A0F}" type="doc">
      <dgm:prSet loTypeId="urn:microsoft.com/office/officeart/2008/layout/CircularPictureCallout" loCatId="" qsTypeId="urn:microsoft.com/office/officeart/2005/8/quickstyle/simple1" qsCatId="simple" csTypeId="urn:microsoft.com/office/officeart/2005/8/colors/colorful5" csCatId="colorful" phldr="1"/>
      <dgm:spPr/>
    </dgm:pt>
    <dgm:pt modelId="{6EB372D9-5D70-AE45-951B-1191A85EB39B}">
      <dgm:prSet phldrT="[Text]"/>
      <dgm:spPr/>
      <dgm:t>
        <a:bodyPr/>
        <a:lstStyle/>
        <a:p>
          <a:r>
            <a:rPr lang="en-US" dirty="0"/>
            <a:t>Influences</a:t>
          </a:r>
        </a:p>
      </dgm:t>
    </dgm:pt>
    <dgm:pt modelId="{5D2F4EB4-5ACC-444E-839F-171CAF17C9EA}" type="parTrans" cxnId="{30AD884C-2199-884E-BCCD-C2450E70F71C}">
      <dgm:prSet/>
      <dgm:spPr/>
      <dgm:t>
        <a:bodyPr/>
        <a:lstStyle/>
        <a:p>
          <a:endParaRPr lang="en-US"/>
        </a:p>
      </dgm:t>
    </dgm:pt>
    <dgm:pt modelId="{8592FFE4-B99E-434C-B091-6A2AB95D836A}" type="sibTrans" cxnId="{30AD884C-2199-884E-BCCD-C2450E70F71C}">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US"/>
        </a:p>
      </dgm:t>
    </dgm:pt>
    <dgm:pt modelId="{EB086CF3-A6F4-4545-995C-9984DAE8B9E2}">
      <dgm:prSet phldrT="[Text]"/>
      <dgm:spPr/>
      <dgm:t>
        <a:bodyPr/>
        <a:lstStyle/>
        <a:p>
          <a:r>
            <a:rPr lang="en-US" dirty="0"/>
            <a:t>Experiences</a:t>
          </a:r>
        </a:p>
      </dgm:t>
    </dgm:pt>
    <dgm:pt modelId="{553FE005-97C0-714E-89AF-3D327F91970E}" type="parTrans" cxnId="{8C709631-8656-DF4B-8F96-96009FD73F10}">
      <dgm:prSet/>
      <dgm:spPr/>
      <dgm:t>
        <a:bodyPr/>
        <a:lstStyle/>
        <a:p>
          <a:endParaRPr lang="en-US"/>
        </a:p>
      </dgm:t>
    </dgm:pt>
    <dgm:pt modelId="{88EB8547-3987-BC4D-983B-B1C2A1010437}" type="sibTrans" cxnId="{8C709631-8656-DF4B-8F96-96009FD73F10}">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US"/>
        </a:p>
      </dgm:t>
    </dgm:pt>
    <dgm:pt modelId="{735AAC25-5232-264A-8D51-5D470125F4F6}">
      <dgm:prSet phldrT="[Text]"/>
      <dgm:spPr/>
      <dgm:t>
        <a:bodyPr/>
        <a:lstStyle/>
        <a:p>
          <a:endParaRPr lang="en-US" dirty="0"/>
        </a:p>
      </dgm:t>
    </dgm:pt>
    <dgm:pt modelId="{F8D50E8E-9CA4-2B4D-A686-7E4A19BB0672}" type="sibTrans" cxnId="{5D01509E-135F-A949-B8B2-E78F96844C3B}">
      <dgm:prSet/>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pt>
    <dgm:pt modelId="{776E8D27-064D-DC42-ACC7-23F350842149}" type="parTrans" cxnId="{5D01509E-135F-A949-B8B2-E78F96844C3B}">
      <dgm:prSet/>
      <dgm:spPr/>
      <dgm:t>
        <a:bodyPr/>
        <a:lstStyle/>
        <a:p>
          <a:endParaRPr lang="en-US"/>
        </a:p>
      </dgm:t>
    </dgm:pt>
    <dgm:pt modelId="{BA4CD350-D287-ED4E-8DE1-610354C27383}" type="pres">
      <dgm:prSet presAssocID="{E59AD065-1695-E44B-B805-18B28CF94A0F}" presName="Name0" presStyleCnt="0">
        <dgm:presLayoutVars>
          <dgm:chMax val="7"/>
          <dgm:chPref val="7"/>
          <dgm:dir/>
        </dgm:presLayoutVars>
      </dgm:prSet>
      <dgm:spPr/>
    </dgm:pt>
    <dgm:pt modelId="{AAEA7758-A766-6247-BD7F-63A14F987B18}" type="pres">
      <dgm:prSet presAssocID="{E59AD065-1695-E44B-B805-18B28CF94A0F}" presName="Name1" presStyleCnt="0"/>
      <dgm:spPr/>
    </dgm:pt>
    <dgm:pt modelId="{CF1B1778-EC4A-2C46-9383-383538D09BD2}" type="pres">
      <dgm:prSet presAssocID="{F8D50E8E-9CA4-2B4D-A686-7E4A19BB0672}" presName="picture_1" presStyleCnt="0"/>
      <dgm:spPr/>
    </dgm:pt>
    <dgm:pt modelId="{2AD5EF0D-8DC5-DB49-B171-9D8A37A61B2F}" type="pres">
      <dgm:prSet presAssocID="{F8D50E8E-9CA4-2B4D-A686-7E4A19BB0672}" presName="pictureRepeatNode" presStyleLbl="alignImgPlace1" presStyleIdx="0" presStyleCnt="3"/>
      <dgm:spPr/>
    </dgm:pt>
    <dgm:pt modelId="{54CD0219-D044-8045-91F1-8187FF731420}" type="pres">
      <dgm:prSet presAssocID="{735AAC25-5232-264A-8D51-5D470125F4F6}" presName="text_1" presStyleLbl="node1" presStyleIdx="0" presStyleCnt="0" custFlipVert="1" custScaleX="7297" custScaleY="25265" custLinFactX="100000" custLinFactY="-100000" custLinFactNeighborX="114469" custLinFactNeighborY="-170306">
        <dgm:presLayoutVars>
          <dgm:bulletEnabled val="1"/>
        </dgm:presLayoutVars>
      </dgm:prSet>
      <dgm:spPr/>
    </dgm:pt>
    <dgm:pt modelId="{C51DDD76-6812-444F-BCC8-211492EB2395}" type="pres">
      <dgm:prSet presAssocID="{8592FFE4-B99E-434C-B091-6A2AB95D836A}" presName="picture_2" presStyleCnt="0"/>
      <dgm:spPr/>
    </dgm:pt>
    <dgm:pt modelId="{FC4FE8BF-8A30-5E43-8E24-1ADD4412334F}" type="pres">
      <dgm:prSet presAssocID="{8592FFE4-B99E-434C-B091-6A2AB95D836A}" presName="pictureRepeatNode" presStyleLbl="alignImgPlace1" presStyleIdx="1" presStyleCnt="3"/>
      <dgm:spPr/>
    </dgm:pt>
    <dgm:pt modelId="{3E5AE9F6-63F2-704D-A049-7C61EF106017}" type="pres">
      <dgm:prSet presAssocID="{6EB372D9-5D70-AE45-951B-1191A85EB39B}" presName="line_2" presStyleLbl="parChTrans1D1" presStyleIdx="0" presStyleCnt="2"/>
      <dgm:spPr/>
    </dgm:pt>
    <dgm:pt modelId="{D957291F-F4A4-064A-8F3F-92E962C6A837}" type="pres">
      <dgm:prSet presAssocID="{6EB372D9-5D70-AE45-951B-1191A85EB39B}" presName="textparent_2" presStyleLbl="node1" presStyleIdx="0" presStyleCnt="0"/>
      <dgm:spPr/>
    </dgm:pt>
    <dgm:pt modelId="{0C5DC85B-00B0-4F4C-A983-79648263947A}" type="pres">
      <dgm:prSet presAssocID="{6EB372D9-5D70-AE45-951B-1191A85EB39B}" presName="text_2" presStyleLbl="revTx" presStyleIdx="0" presStyleCnt="2">
        <dgm:presLayoutVars>
          <dgm:bulletEnabled val="1"/>
        </dgm:presLayoutVars>
      </dgm:prSet>
      <dgm:spPr/>
    </dgm:pt>
    <dgm:pt modelId="{9D21708F-8FC5-794F-AABD-EE0712336341}" type="pres">
      <dgm:prSet presAssocID="{88EB8547-3987-BC4D-983B-B1C2A1010437}" presName="picture_3" presStyleCnt="0"/>
      <dgm:spPr/>
    </dgm:pt>
    <dgm:pt modelId="{5A8DFEA7-9549-D346-901B-CB0141C006CE}" type="pres">
      <dgm:prSet presAssocID="{88EB8547-3987-BC4D-983B-B1C2A1010437}" presName="pictureRepeatNode" presStyleLbl="alignImgPlace1" presStyleIdx="2" presStyleCnt="3"/>
      <dgm:spPr/>
    </dgm:pt>
    <dgm:pt modelId="{DF0C83A7-7AEE-3A43-A3E3-CD7B68BC3C8F}" type="pres">
      <dgm:prSet presAssocID="{EB086CF3-A6F4-4545-995C-9984DAE8B9E2}" presName="line_3" presStyleLbl="parChTrans1D1" presStyleIdx="1" presStyleCnt="2"/>
      <dgm:spPr/>
    </dgm:pt>
    <dgm:pt modelId="{CD415607-7F9A-3045-B125-DF31515A65CA}" type="pres">
      <dgm:prSet presAssocID="{EB086CF3-A6F4-4545-995C-9984DAE8B9E2}" presName="textparent_3" presStyleLbl="node1" presStyleIdx="0" presStyleCnt="0"/>
      <dgm:spPr/>
    </dgm:pt>
    <dgm:pt modelId="{6D6A2036-6EA5-C249-AE86-C29891C49C92}" type="pres">
      <dgm:prSet presAssocID="{EB086CF3-A6F4-4545-995C-9984DAE8B9E2}" presName="text_3" presStyleLbl="revTx" presStyleIdx="1" presStyleCnt="2">
        <dgm:presLayoutVars>
          <dgm:bulletEnabled val="1"/>
        </dgm:presLayoutVars>
      </dgm:prSet>
      <dgm:spPr/>
    </dgm:pt>
  </dgm:ptLst>
  <dgm:cxnLst>
    <dgm:cxn modelId="{904B7901-EA2D-9349-9BF5-90A1970B72B8}" type="presOf" srcId="{6EB372D9-5D70-AE45-951B-1191A85EB39B}" destId="{0C5DC85B-00B0-4F4C-A983-79648263947A}" srcOrd="0" destOrd="0" presId="urn:microsoft.com/office/officeart/2008/layout/CircularPictureCallout"/>
    <dgm:cxn modelId="{8C709631-8656-DF4B-8F96-96009FD73F10}" srcId="{E59AD065-1695-E44B-B805-18B28CF94A0F}" destId="{EB086CF3-A6F4-4545-995C-9984DAE8B9E2}" srcOrd="2" destOrd="0" parTransId="{553FE005-97C0-714E-89AF-3D327F91970E}" sibTransId="{88EB8547-3987-BC4D-983B-B1C2A1010437}"/>
    <dgm:cxn modelId="{FC670B37-0E65-EF4C-B195-DC97A5AB7C63}" type="presOf" srcId="{735AAC25-5232-264A-8D51-5D470125F4F6}" destId="{54CD0219-D044-8045-91F1-8187FF731420}" srcOrd="0" destOrd="0" presId="urn:microsoft.com/office/officeart/2008/layout/CircularPictureCallout"/>
    <dgm:cxn modelId="{FCA80F5D-1146-D346-9200-A09D5FC54588}" type="presOf" srcId="{8592FFE4-B99E-434C-B091-6A2AB95D836A}" destId="{FC4FE8BF-8A30-5E43-8E24-1ADD4412334F}" srcOrd="0" destOrd="0" presId="urn:microsoft.com/office/officeart/2008/layout/CircularPictureCallout"/>
    <dgm:cxn modelId="{FB5E1462-C130-BB4B-B3D5-F0D6586E850B}" type="presOf" srcId="{F8D50E8E-9CA4-2B4D-A686-7E4A19BB0672}" destId="{2AD5EF0D-8DC5-DB49-B171-9D8A37A61B2F}" srcOrd="0" destOrd="0" presId="urn:microsoft.com/office/officeart/2008/layout/CircularPictureCallout"/>
    <dgm:cxn modelId="{30AD884C-2199-884E-BCCD-C2450E70F71C}" srcId="{E59AD065-1695-E44B-B805-18B28CF94A0F}" destId="{6EB372D9-5D70-AE45-951B-1191A85EB39B}" srcOrd="1" destOrd="0" parTransId="{5D2F4EB4-5ACC-444E-839F-171CAF17C9EA}" sibTransId="{8592FFE4-B99E-434C-B091-6A2AB95D836A}"/>
    <dgm:cxn modelId="{5D01509E-135F-A949-B8B2-E78F96844C3B}" srcId="{E59AD065-1695-E44B-B805-18B28CF94A0F}" destId="{735AAC25-5232-264A-8D51-5D470125F4F6}" srcOrd="0" destOrd="0" parTransId="{776E8D27-064D-DC42-ACC7-23F350842149}" sibTransId="{F8D50E8E-9CA4-2B4D-A686-7E4A19BB0672}"/>
    <dgm:cxn modelId="{BEEBA4AD-179A-5A48-A175-58B0AA89F0D8}" type="presOf" srcId="{88EB8547-3987-BC4D-983B-B1C2A1010437}" destId="{5A8DFEA7-9549-D346-901B-CB0141C006CE}" srcOrd="0" destOrd="0" presId="urn:microsoft.com/office/officeart/2008/layout/CircularPictureCallout"/>
    <dgm:cxn modelId="{96ADD9DF-B9BD-4E4F-9815-A756AEA365D1}" type="presOf" srcId="{E59AD065-1695-E44B-B805-18B28CF94A0F}" destId="{BA4CD350-D287-ED4E-8DE1-610354C27383}" srcOrd="0" destOrd="0" presId="urn:microsoft.com/office/officeart/2008/layout/CircularPictureCallout"/>
    <dgm:cxn modelId="{0F1B09E4-17AA-044E-86C7-32D3C2058E34}" type="presOf" srcId="{EB086CF3-A6F4-4545-995C-9984DAE8B9E2}" destId="{6D6A2036-6EA5-C249-AE86-C29891C49C92}" srcOrd="0" destOrd="0" presId="urn:microsoft.com/office/officeart/2008/layout/CircularPictureCallout"/>
    <dgm:cxn modelId="{5763449E-26ED-FF46-84A9-71754BDD5750}" type="presParOf" srcId="{BA4CD350-D287-ED4E-8DE1-610354C27383}" destId="{AAEA7758-A766-6247-BD7F-63A14F987B18}" srcOrd="0" destOrd="0" presId="urn:microsoft.com/office/officeart/2008/layout/CircularPictureCallout"/>
    <dgm:cxn modelId="{E53DF868-C708-4245-982C-6B210DDDD993}" type="presParOf" srcId="{AAEA7758-A766-6247-BD7F-63A14F987B18}" destId="{CF1B1778-EC4A-2C46-9383-383538D09BD2}" srcOrd="0" destOrd="0" presId="urn:microsoft.com/office/officeart/2008/layout/CircularPictureCallout"/>
    <dgm:cxn modelId="{5CDBC908-152F-6D46-948E-5DCD2032A222}" type="presParOf" srcId="{CF1B1778-EC4A-2C46-9383-383538D09BD2}" destId="{2AD5EF0D-8DC5-DB49-B171-9D8A37A61B2F}" srcOrd="0" destOrd="0" presId="urn:microsoft.com/office/officeart/2008/layout/CircularPictureCallout"/>
    <dgm:cxn modelId="{19ACAEFA-0B76-4B48-AD9B-5C4593F8964F}" type="presParOf" srcId="{AAEA7758-A766-6247-BD7F-63A14F987B18}" destId="{54CD0219-D044-8045-91F1-8187FF731420}" srcOrd="1" destOrd="0" presId="urn:microsoft.com/office/officeart/2008/layout/CircularPictureCallout"/>
    <dgm:cxn modelId="{9751C3DC-21EE-E047-A558-BF7D39723C77}" type="presParOf" srcId="{AAEA7758-A766-6247-BD7F-63A14F987B18}" destId="{C51DDD76-6812-444F-BCC8-211492EB2395}" srcOrd="2" destOrd="0" presId="urn:microsoft.com/office/officeart/2008/layout/CircularPictureCallout"/>
    <dgm:cxn modelId="{CEEFDE29-9B64-A84B-A54B-2DA12D1ACD88}" type="presParOf" srcId="{C51DDD76-6812-444F-BCC8-211492EB2395}" destId="{FC4FE8BF-8A30-5E43-8E24-1ADD4412334F}" srcOrd="0" destOrd="0" presId="urn:microsoft.com/office/officeart/2008/layout/CircularPictureCallout"/>
    <dgm:cxn modelId="{47B9BCBC-EABC-7E4B-BE7A-C3A73E20FD5F}" type="presParOf" srcId="{AAEA7758-A766-6247-BD7F-63A14F987B18}" destId="{3E5AE9F6-63F2-704D-A049-7C61EF106017}" srcOrd="3" destOrd="0" presId="urn:microsoft.com/office/officeart/2008/layout/CircularPictureCallout"/>
    <dgm:cxn modelId="{96895EE0-7BB4-6744-903E-EDAC8B4DA87C}" type="presParOf" srcId="{AAEA7758-A766-6247-BD7F-63A14F987B18}" destId="{D957291F-F4A4-064A-8F3F-92E962C6A837}" srcOrd="4" destOrd="0" presId="urn:microsoft.com/office/officeart/2008/layout/CircularPictureCallout"/>
    <dgm:cxn modelId="{02EB3B12-706C-434C-B990-5C0A77496B2E}" type="presParOf" srcId="{D957291F-F4A4-064A-8F3F-92E962C6A837}" destId="{0C5DC85B-00B0-4F4C-A983-79648263947A}" srcOrd="0" destOrd="0" presId="urn:microsoft.com/office/officeart/2008/layout/CircularPictureCallout"/>
    <dgm:cxn modelId="{42E6AB54-CEAE-A145-8C12-EF3A6AD23C0E}" type="presParOf" srcId="{AAEA7758-A766-6247-BD7F-63A14F987B18}" destId="{9D21708F-8FC5-794F-AABD-EE0712336341}" srcOrd="5" destOrd="0" presId="urn:microsoft.com/office/officeart/2008/layout/CircularPictureCallout"/>
    <dgm:cxn modelId="{51017FEB-B82E-E44E-8129-B74981B64017}" type="presParOf" srcId="{9D21708F-8FC5-794F-AABD-EE0712336341}" destId="{5A8DFEA7-9549-D346-901B-CB0141C006CE}" srcOrd="0" destOrd="0" presId="urn:microsoft.com/office/officeart/2008/layout/CircularPictureCallout"/>
    <dgm:cxn modelId="{BC798459-F9A9-D049-AE09-AE2A1BC598AD}" type="presParOf" srcId="{AAEA7758-A766-6247-BD7F-63A14F987B18}" destId="{DF0C83A7-7AEE-3A43-A3E3-CD7B68BC3C8F}" srcOrd="6" destOrd="0" presId="urn:microsoft.com/office/officeart/2008/layout/CircularPictureCallout"/>
    <dgm:cxn modelId="{643BB2BF-3735-D645-85F6-C343BD896DF2}" type="presParOf" srcId="{AAEA7758-A766-6247-BD7F-63A14F987B18}" destId="{CD415607-7F9A-3045-B125-DF31515A65CA}" srcOrd="7" destOrd="0" presId="urn:microsoft.com/office/officeart/2008/layout/CircularPictureCallout"/>
    <dgm:cxn modelId="{F61D5C38-3A4C-8342-92D5-0C80963A99A9}" type="presParOf" srcId="{CD415607-7F9A-3045-B125-DF31515A65CA}" destId="{6D6A2036-6EA5-C249-AE86-C29891C49C92}"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7CC20E-4CE9-4042-A77B-9E63154EF624}" type="doc">
      <dgm:prSet loTypeId="urn:microsoft.com/office/officeart/2005/8/layout/process4" loCatId="process" qsTypeId="urn:microsoft.com/office/officeart/2005/8/quickstyle/simple1" qsCatId="simple" csTypeId="urn:microsoft.com/office/officeart/2005/8/colors/accent6_2" csCatId="accent6" phldr="1"/>
      <dgm:spPr/>
      <dgm:t>
        <a:bodyPr/>
        <a:lstStyle/>
        <a:p>
          <a:endParaRPr lang="en-US"/>
        </a:p>
      </dgm:t>
    </dgm:pt>
    <dgm:pt modelId="{258124F8-2F88-46E2-87F4-933DB808B811}">
      <dgm:prSet/>
      <dgm:spPr/>
      <dgm:t>
        <a:bodyPr/>
        <a:lstStyle/>
        <a:p>
          <a:r>
            <a:rPr lang="en-US" dirty="0"/>
            <a:t>WE HAVE LOST THE FOLLOWING…</a:t>
          </a:r>
        </a:p>
      </dgm:t>
    </dgm:pt>
    <dgm:pt modelId="{D478A19E-CB9C-4181-BF0C-51E6398B95F2}" type="parTrans" cxnId="{D4E37E48-412C-435F-BC58-20D502C3FBCF}">
      <dgm:prSet/>
      <dgm:spPr/>
      <dgm:t>
        <a:bodyPr/>
        <a:lstStyle/>
        <a:p>
          <a:endParaRPr lang="en-US"/>
        </a:p>
      </dgm:t>
    </dgm:pt>
    <dgm:pt modelId="{4BCA1241-E459-4BF5-9690-B0800C15BB42}" type="sibTrans" cxnId="{D4E37E48-412C-435F-BC58-20D502C3FBCF}">
      <dgm:prSet/>
      <dgm:spPr/>
      <dgm:t>
        <a:bodyPr/>
        <a:lstStyle/>
        <a:p>
          <a:endParaRPr lang="en-US"/>
        </a:p>
      </dgm:t>
    </dgm:pt>
    <dgm:pt modelId="{A76A7908-4699-48E7-957E-4DB72D3A18ED}">
      <dgm:prSet/>
      <dgm:spPr/>
      <dgm:t>
        <a:bodyPr/>
        <a:lstStyle/>
        <a:p>
          <a:r>
            <a:rPr lang="en-US" dirty="0"/>
            <a:t>Access </a:t>
          </a:r>
        </a:p>
      </dgm:t>
    </dgm:pt>
    <dgm:pt modelId="{15002C66-42B9-4298-AD57-009515E563DE}" type="parTrans" cxnId="{247B6770-6F17-44A1-BABA-A1C5475E6384}">
      <dgm:prSet/>
      <dgm:spPr/>
      <dgm:t>
        <a:bodyPr/>
        <a:lstStyle/>
        <a:p>
          <a:endParaRPr lang="en-US"/>
        </a:p>
      </dgm:t>
    </dgm:pt>
    <dgm:pt modelId="{75ED002F-6DD5-4DDB-A07A-1228BA3CDDCE}" type="sibTrans" cxnId="{247B6770-6F17-44A1-BABA-A1C5475E6384}">
      <dgm:prSet/>
      <dgm:spPr/>
      <dgm:t>
        <a:bodyPr/>
        <a:lstStyle/>
        <a:p>
          <a:endParaRPr lang="en-US"/>
        </a:p>
      </dgm:t>
    </dgm:pt>
    <dgm:pt modelId="{29CC6BCA-0E84-4431-B222-D2218499832B}">
      <dgm:prSet/>
      <dgm:spPr/>
      <dgm:t>
        <a:bodyPr/>
        <a:lstStyle/>
        <a:p>
          <a:r>
            <a:rPr lang="en-US" dirty="0"/>
            <a:t>Our “Normal” Routine</a:t>
          </a:r>
        </a:p>
      </dgm:t>
    </dgm:pt>
    <dgm:pt modelId="{F370363A-0936-4959-B75B-4B0BD6357856}" type="parTrans" cxnId="{C719B4E7-BC15-4FFE-A31A-7FA790DC9906}">
      <dgm:prSet/>
      <dgm:spPr/>
      <dgm:t>
        <a:bodyPr/>
        <a:lstStyle/>
        <a:p>
          <a:endParaRPr lang="en-US"/>
        </a:p>
      </dgm:t>
    </dgm:pt>
    <dgm:pt modelId="{128CF8CA-FC3D-4D8B-A170-2F038CFA1F5C}" type="sibTrans" cxnId="{C719B4E7-BC15-4FFE-A31A-7FA790DC9906}">
      <dgm:prSet/>
      <dgm:spPr/>
      <dgm:t>
        <a:bodyPr/>
        <a:lstStyle/>
        <a:p>
          <a:endParaRPr lang="en-US"/>
        </a:p>
      </dgm:t>
    </dgm:pt>
    <dgm:pt modelId="{B55A95B4-62A8-4249-9E08-7D94813C3021}">
      <dgm:prSet/>
      <dgm:spPr/>
      <dgm:t>
        <a:bodyPr/>
        <a:lstStyle/>
        <a:p>
          <a:r>
            <a:rPr lang="en-US" dirty="0"/>
            <a:t>The Ability Of Choice</a:t>
          </a:r>
        </a:p>
      </dgm:t>
    </dgm:pt>
    <dgm:pt modelId="{23F54BB7-E500-4CBF-8978-02323B626A5B}" type="parTrans" cxnId="{F102062F-2C0B-48B8-95C7-40FDC50EEF67}">
      <dgm:prSet/>
      <dgm:spPr/>
      <dgm:t>
        <a:bodyPr/>
        <a:lstStyle/>
        <a:p>
          <a:endParaRPr lang="en-US"/>
        </a:p>
      </dgm:t>
    </dgm:pt>
    <dgm:pt modelId="{00C54F5B-0FB2-47E4-96A9-D24605CC26C1}" type="sibTrans" cxnId="{F102062F-2C0B-48B8-95C7-40FDC50EEF67}">
      <dgm:prSet/>
      <dgm:spPr/>
      <dgm:t>
        <a:bodyPr/>
        <a:lstStyle/>
        <a:p>
          <a:endParaRPr lang="en-US"/>
        </a:p>
      </dgm:t>
    </dgm:pt>
    <dgm:pt modelId="{9B5FC67C-C293-4BCA-84C5-AACF24622122}">
      <dgm:prSet/>
      <dgm:spPr/>
      <dgm:t>
        <a:bodyPr/>
        <a:lstStyle/>
        <a:p>
          <a:r>
            <a:rPr lang="en-US" dirty="0"/>
            <a:t>Connection</a:t>
          </a:r>
        </a:p>
      </dgm:t>
    </dgm:pt>
    <dgm:pt modelId="{8CCC645D-A5D7-48C1-A195-9A471DF48F81}" type="parTrans" cxnId="{8339575B-1633-4604-B241-D0210677E79D}">
      <dgm:prSet/>
      <dgm:spPr/>
      <dgm:t>
        <a:bodyPr/>
        <a:lstStyle/>
        <a:p>
          <a:endParaRPr lang="en-US"/>
        </a:p>
      </dgm:t>
    </dgm:pt>
    <dgm:pt modelId="{EC94E0D0-A81C-4E6B-84C4-3157D6E4DC99}" type="sibTrans" cxnId="{8339575B-1633-4604-B241-D0210677E79D}">
      <dgm:prSet/>
      <dgm:spPr/>
      <dgm:t>
        <a:bodyPr/>
        <a:lstStyle/>
        <a:p>
          <a:endParaRPr lang="en-US"/>
        </a:p>
      </dgm:t>
    </dgm:pt>
    <dgm:pt modelId="{902EF26B-C14D-4066-A03E-90EE799C8450}">
      <dgm:prSet/>
      <dgm:spPr/>
      <dgm:t>
        <a:bodyPr/>
        <a:lstStyle/>
        <a:p>
          <a:r>
            <a:rPr lang="en-US" dirty="0"/>
            <a:t>Opportunities</a:t>
          </a:r>
        </a:p>
      </dgm:t>
    </dgm:pt>
    <dgm:pt modelId="{4CE2B307-02E9-425B-8339-6D3A3BF43D37}" type="parTrans" cxnId="{7D5C6DEB-3756-44CB-B41E-9E58D5A517AE}">
      <dgm:prSet/>
      <dgm:spPr/>
      <dgm:t>
        <a:bodyPr/>
        <a:lstStyle/>
        <a:p>
          <a:endParaRPr lang="en-US"/>
        </a:p>
      </dgm:t>
    </dgm:pt>
    <dgm:pt modelId="{478B0108-25E0-487B-A6C8-7A0F1FFA4B42}" type="sibTrans" cxnId="{7D5C6DEB-3756-44CB-B41E-9E58D5A517AE}">
      <dgm:prSet/>
      <dgm:spPr/>
      <dgm:t>
        <a:bodyPr/>
        <a:lstStyle/>
        <a:p>
          <a:endParaRPr lang="en-US"/>
        </a:p>
      </dgm:t>
    </dgm:pt>
    <dgm:pt modelId="{8C75B401-D72A-4358-9C17-DD28B09B32FE}">
      <dgm:prSet/>
      <dgm:spPr/>
      <dgm:t>
        <a:bodyPr/>
        <a:lstStyle/>
        <a:p>
          <a:r>
            <a:rPr lang="en-US" dirty="0"/>
            <a:t>Lives Of Loved Ones</a:t>
          </a:r>
        </a:p>
      </dgm:t>
    </dgm:pt>
    <dgm:pt modelId="{4D6C8A09-2318-4B3B-9F12-DBFB1BDDEEC9}" type="parTrans" cxnId="{F7400856-3CC1-4D3F-8292-1808DDB170D2}">
      <dgm:prSet/>
      <dgm:spPr/>
      <dgm:t>
        <a:bodyPr/>
        <a:lstStyle/>
        <a:p>
          <a:endParaRPr lang="en-US"/>
        </a:p>
      </dgm:t>
    </dgm:pt>
    <dgm:pt modelId="{7A498856-EF75-4E42-BC6E-01713C4CD53C}" type="sibTrans" cxnId="{F7400856-3CC1-4D3F-8292-1808DDB170D2}">
      <dgm:prSet/>
      <dgm:spPr/>
      <dgm:t>
        <a:bodyPr/>
        <a:lstStyle/>
        <a:p>
          <a:endParaRPr lang="en-US"/>
        </a:p>
      </dgm:t>
    </dgm:pt>
    <dgm:pt modelId="{A6D8A948-9088-45C9-BFCC-859CA54063B9}">
      <dgm:prSet/>
      <dgm:spPr/>
      <dgm:t>
        <a:bodyPr/>
        <a:lstStyle/>
        <a:p>
          <a:r>
            <a:rPr lang="en-US" dirty="0"/>
            <a:t>THIS IS WHAT WE CALL AMBIGUOUS LOSS</a:t>
          </a:r>
        </a:p>
      </dgm:t>
    </dgm:pt>
    <dgm:pt modelId="{D30A9870-91C9-4FE8-B036-93CB3154C2F0}" type="parTrans" cxnId="{D74A6EC9-7F76-42EC-9393-C51E5BA4593E}">
      <dgm:prSet/>
      <dgm:spPr/>
      <dgm:t>
        <a:bodyPr/>
        <a:lstStyle/>
        <a:p>
          <a:endParaRPr lang="en-US"/>
        </a:p>
      </dgm:t>
    </dgm:pt>
    <dgm:pt modelId="{C024FBD4-04EE-42F7-81FF-833EF1B40C31}" type="sibTrans" cxnId="{D74A6EC9-7F76-42EC-9393-C51E5BA4593E}">
      <dgm:prSet/>
      <dgm:spPr/>
      <dgm:t>
        <a:bodyPr/>
        <a:lstStyle/>
        <a:p>
          <a:endParaRPr lang="en-US"/>
        </a:p>
      </dgm:t>
    </dgm:pt>
    <dgm:pt modelId="{DF7605F1-A528-134C-97AA-6C842775E418}" type="pres">
      <dgm:prSet presAssocID="{397CC20E-4CE9-4042-A77B-9E63154EF624}" presName="Name0" presStyleCnt="0">
        <dgm:presLayoutVars>
          <dgm:dir/>
          <dgm:animLvl val="lvl"/>
          <dgm:resizeHandles val="exact"/>
        </dgm:presLayoutVars>
      </dgm:prSet>
      <dgm:spPr/>
    </dgm:pt>
    <dgm:pt modelId="{CA1B1510-4CDC-944F-A3F3-B4C46426E916}" type="pres">
      <dgm:prSet presAssocID="{A6D8A948-9088-45C9-BFCC-859CA54063B9}" presName="boxAndChildren" presStyleCnt="0"/>
      <dgm:spPr/>
    </dgm:pt>
    <dgm:pt modelId="{1CEFA73C-9FFD-7A40-8F0A-2C590BDBCB56}" type="pres">
      <dgm:prSet presAssocID="{A6D8A948-9088-45C9-BFCC-859CA54063B9}" presName="parentTextBox" presStyleLbl="node1" presStyleIdx="0" presStyleCnt="2"/>
      <dgm:spPr/>
    </dgm:pt>
    <dgm:pt modelId="{A1D95F36-7211-EB42-BCF5-2444EC8E2607}" type="pres">
      <dgm:prSet presAssocID="{4BCA1241-E459-4BF5-9690-B0800C15BB42}" presName="sp" presStyleCnt="0"/>
      <dgm:spPr/>
    </dgm:pt>
    <dgm:pt modelId="{DA777345-5AD5-FA48-8158-AB92CC0C5E9A}" type="pres">
      <dgm:prSet presAssocID="{258124F8-2F88-46E2-87F4-933DB808B811}" presName="arrowAndChildren" presStyleCnt="0"/>
      <dgm:spPr/>
    </dgm:pt>
    <dgm:pt modelId="{080E221F-3FFD-BC45-A2F8-8A929EF41DDA}" type="pres">
      <dgm:prSet presAssocID="{258124F8-2F88-46E2-87F4-933DB808B811}" presName="parentTextArrow" presStyleLbl="node1" presStyleIdx="0" presStyleCnt="2"/>
      <dgm:spPr/>
    </dgm:pt>
    <dgm:pt modelId="{0B2EC775-6867-C84C-92BB-B7355E7EB290}" type="pres">
      <dgm:prSet presAssocID="{258124F8-2F88-46E2-87F4-933DB808B811}" presName="arrow" presStyleLbl="node1" presStyleIdx="1" presStyleCnt="2"/>
      <dgm:spPr/>
    </dgm:pt>
    <dgm:pt modelId="{1FB9998B-26F5-8443-8B7E-DA4168196B67}" type="pres">
      <dgm:prSet presAssocID="{258124F8-2F88-46E2-87F4-933DB808B811}" presName="descendantArrow" presStyleCnt="0"/>
      <dgm:spPr/>
    </dgm:pt>
    <dgm:pt modelId="{3DC83CF2-0549-1840-9663-B2EB3DC5790A}" type="pres">
      <dgm:prSet presAssocID="{A76A7908-4699-48E7-957E-4DB72D3A18ED}" presName="childTextArrow" presStyleLbl="fgAccFollowNode1" presStyleIdx="0" presStyleCnt="6">
        <dgm:presLayoutVars>
          <dgm:bulletEnabled val="1"/>
        </dgm:presLayoutVars>
      </dgm:prSet>
      <dgm:spPr/>
    </dgm:pt>
    <dgm:pt modelId="{046A3EFB-81A3-0549-B8B6-0088127D95B1}" type="pres">
      <dgm:prSet presAssocID="{29CC6BCA-0E84-4431-B222-D2218499832B}" presName="childTextArrow" presStyleLbl="fgAccFollowNode1" presStyleIdx="1" presStyleCnt="6">
        <dgm:presLayoutVars>
          <dgm:bulletEnabled val="1"/>
        </dgm:presLayoutVars>
      </dgm:prSet>
      <dgm:spPr/>
    </dgm:pt>
    <dgm:pt modelId="{D4ADB9AA-4574-2E41-9D4F-1009F0F28E0C}" type="pres">
      <dgm:prSet presAssocID="{B55A95B4-62A8-4249-9E08-7D94813C3021}" presName="childTextArrow" presStyleLbl="fgAccFollowNode1" presStyleIdx="2" presStyleCnt="6">
        <dgm:presLayoutVars>
          <dgm:bulletEnabled val="1"/>
        </dgm:presLayoutVars>
      </dgm:prSet>
      <dgm:spPr/>
    </dgm:pt>
    <dgm:pt modelId="{ADB67EAE-CBDF-0C45-9222-86B2205446E2}" type="pres">
      <dgm:prSet presAssocID="{9B5FC67C-C293-4BCA-84C5-AACF24622122}" presName="childTextArrow" presStyleLbl="fgAccFollowNode1" presStyleIdx="3" presStyleCnt="6">
        <dgm:presLayoutVars>
          <dgm:bulletEnabled val="1"/>
        </dgm:presLayoutVars>
      </dgm:prSet>
      <dgm:spPr/>
    </dgm:pt>
    <dgm:pt modelId="{1A46CBEC-8185-524B-8D13-D620E559296A}" type="pres">
      <dgm:prSet presAssocID="{902EF26B-C14D-4066-A03E-90EE799C8450}" presName="childTextArrow" presStyleLbl="fgAccFollowNode1" presStyleIdx="4" presStyleCnt="6">
        <dgm:presLayoutVars>
          <dgm:bulletEnabled val="1"/>
        </dgm:presLayoutVars>
      </dgm:prSet>
      <dgm:spPr/>
    </dgm:pt>
    <dgm:pt modelId="{24D8DE0E-0600-A44E-A913-453A08E095CC}" type="pres">
      <dgm:prSet presAssocID="{8C75B401-D72A-4358-9C17-DD28B09B32FE}" presName="childTextArrow" presStyleLbl="fgAccFollowNode1" presStyleIdx="5" presStyleCnt="6">
        <dgm:presLayoutVars>
          <dgm:bulletEnabled val="1"/>
        </dgm:presLayoutVars>
      </dgm:prSet>
      <dgm:spPr/>
    </dgm:pt>
  </dgm:ptLst>
  <dgm:cxnLst>
    <dgm:cxn modelId="{EE5F0709-296E-1348-80F5-AFD10D601D35}" type="presOf" srcId="{9B5FC67C-C293-4BCA-84C5-AACF24622122}" destId="{ADB67EAE-CBDF-0C45-9222-86B2205446E2}" srcOrd="0" destOrd="0" presId="urn:microsoft.com/office/officeart/2005/8/layout/process4"/>
    <dgm:cxn modelId="{0CF6CD0C-8908-4E47-A9F3-9CE5F544FF39}" type="presOf" srcId="{258124F8-2F88-46E2-87F4-933DB808B811}" destId="{0B2EC775-6867-C84C-92BB-B7355E7EB290}" srcOrd="1" destOrd="0" presId="urn:microsoft.com/office/officeart/2005/8/layout/process4"/>
    <dgm:cxn modelId="{873C5114-E051-EE49-9625-1E2D967099D7}" type="presOf" srcId="{258124F8-2F88-46E2-87F4-933DB808B811}" destId="{080E221F-3FFD-BC45-A2F8-8A929EF41DDA}" srcOrd="0" destOrd="0" presId="urn:microsoft.com/office/officeart/2005/8/layout/process4"/>
    <dgm:cxn modelId="{F102062F-2C0B-48B8-95C7-40FDC50EEF67}" srcId="{258124F8-2F88-46E2-87F4-933DB808B811}" destId="{B55A95B4-62A8-4249-9E08-7D94813C3021}" srcOrd="2" destOrd="0" parTransId="{23F54BB7-E500-4CBF-8978-02323B626A5B}" sibTransId="{00C54F5B-0FB2-47E4-96A9-D24605CC26C1}"/>
    <dgm:cxn modelId="{16EC9531-D3F6-1E4A-A854-B20C4126C447}" type="presOf" srcId="{29CC6BCA-0E84-4431-B222-D2218499832B}" destId="{046A3EFB-81A3-0549-B8B6-0088127D95B1}" srcOrd="0" destOrd="0" presId="urn:microsoft.com/office/officeart/2005/8/layout/process4"/>
    <dgm:cxn modelId="{8339575B-1633-4604-B241-D0210677E79D}" srcId="{258124F8-2F88-46E2-87F4-933DB808B811}" destId="{9B5FC67C-C293-4BCA-84C5-AACF24622122}" srcOrd="3" destOrd="0" parTransId="{8CCC645D-A5D7-48C1-A195-9A471DF48F81}" sibTransId="{EC94E0D0-A81C-4E6B-84C4-3157D6E4DC99}"/>
    <dgm:cxn modelId="{D4E37E48-412C-435F-BC58-20D502C3FBCF}" srcId="{397CC20E-4CE9-4042-A77B-9E63154EF624}" destId="{258124F8-2F88-46E2-87F4-933DB808B811}" srcOrd="0" destOrd="0" parTransId="{D478A19E-CB9C-4181-BF0C-51E6398B95F2}" sibTransId="{4BCA1241-E459-4BF5-9690-B0800C15BB42}"/>
    <dgm:cxn modelId="{830FF16B-E579-0D4C-87DF-8559233E1BA9}" type="presOf" srcId="{B55A95B4-62A8-4249-9E08-7D94813C3021}" destId="{D4ADB9AA-4574-2E41-9D4F-1009F0F28E0C}" srcOrd="0" destOrd="0" presId="urn:microsoft.com/office/officeart/2005/8/layout/process4"/>
    <dgm:cxn modelId="{247B6770-6F17-44A1-BABA-A1C5475E6384}" srcId="{258124F8-2F88-46E2-87F4-933DB808B811}" destId="{A76A7908-4699-48E7-957E-4DB72D3A18ED}" srcOrd="0" destOrd="0" parTransId="{15002C66-42B9-4298-AD57-009515E563DE}" sibTransId="{75ED002F-6DD5-4DDB-A07A-1228BA3CDDCE}"/>
    <dgm:cxn modelId="{F7400856-3CC1-4D3F-8292-1808DDB170D2}" srcId="{258124F8-2F88-46E2-87F4-933DB808B811}" destId="{8C75B401-D72A-4358-9C17-DD28B09B32FE}" srcOrd="5" destOrd="0" parTransId="{4D6C8A09-2318-4B3B-9F12-DBFB1BDDEEC9}" sibTransId="{7A498856-EF75-4E42-BC6E-01713C4CD53C}"/>
    <dgm:cxn modelId="{EBA79190-0123-834B-BFE9-922D87BF4F55}" type="presOf" srcId="{902EF26B-C14D-4066-A03E-90EE799C8450}" destId="{1A46CBEC-8185-524B-8D13-D620E559296A}" srcOrd="0" destOrd="0" presId="urn:microsoft.com/office/officeart/2005/8/layout/process4"/>
    <dgm:cxn modelId="{5F285194-42BB-E045-91F0-F400DA19B8C9}" type="presOf" srcId="{A76A7908-4699-48E7-957E-4DB72D3A18ED}" destId="{3DC83CF2-0549-1840-9663-B2EB3DC5790A}" srcOrd="0" destOrd="0" presId="urn:microsoft.com/office/officeart/2005/8/layout/process4"/>
    <dgm:cxn modelId="{DC636CA2-8A47-D042-B119-2A21BD6380B9}" type="presOf" srcId="{397CC20E-4CE9-4042-A77B-9E63154EF624}" destId="{DF7605F1-A528-134C-97AA-6C842775E418}" srcOrd="0" destOrd="0" presId="urn:microsoft.com/office/officeart/2005/8/layout/process4"/>
    <dgm:cxn modelId="{836DB1A4-A8A4-E94D-93D0-FBFD0D7EBAB7}" type="presOf" srcId="{A6D8A948-9088-45C9-BFCC-859CA54063B9}" destId="{1CEFA73C-9FFD-7A40-8F0A-2C590BDBCB56}" srcOrd="0" destOrd="0" presId="urn:microsoft.com/office/officeart/2005/8/layout/process4"/>
    <dgm:cxn modelId="{D74A6EC9-7F76-42EC-9393-C51E5BA4593E}" srcId="{397CC20E-4CE9-4042-A77B-9E63154EF624}" destId="{A6D8A948-9088-45C9-BFCC-859CA54063B9}" srcOrd="1" destOrd="0" parTransId="{D30A9870-91C9-4FE8-B036-93CB3154C2F0}" sibTransId="{C024FBD4-04EE-42F7-81FF-833EF1B40C31}"/>
    <dgm:cxn modelId="{C50FC0DC-7EEB-2F43-98CC-4C8250237459}" type="presOf" srcId="{8C75B401-D72A-4358-9C17-DD28B09B32FE}" destId="{24D8DE0E-0600-A44E-A913-453A08E095CC}" srcOrd="0" destOrd="0" presId="urn:microsoft.com/office/officeart/2005/8/layout/process4"/>
    <dgm:cxn modelId="{C719B4E7-BC15-4FFE-A31A-7FA790DC9906}" srcId="{258124F8-2F88-46E2-87F4-933DB808B811}" destId="{29CC6BCA-0E84-4431-B222-D2218499832B}" srcOrd="1" destOrd="0" parTransId="{F370363A-0936-4959-B75B-4B0BD6357856}" sibTransId="{128CF8CA-FC3D-4D8B-A170-2F038CFA1F5C}"/>
    <dgm:cxn modelId="{7D5C6DEB-3756-44CB-B41E-9E58D5A517AE}" srcId="{258124F8-2F88-46E2-87F4-933DB808B811}" destId="{902EF26B-C14D-4066-A03E-90EE799C8450}" srcOrd="4" destOrd="0" parTransId="{4CE2B307-02E9-425B-8339-6D3A3BF43D37}" sibTransId="{478B0108-25E0-487B-A6C8-7A0F1FFA4B42}"/>
    <dgm:cxn modelId="{5589CBF7-093F-E243-9420-15AED5F8AA1A}" type="presParOf" srcId="{DF7605F1-A528-134C-97AA-6C842775E418}" destId="{CA1B1510-4CDC-944F-A3F3-B4C46426E916}" srcOrd="0" destOrd="0" presId="urn:microsoft.com/office/officeart/2005/8/layout/process4"/>
    <dgm:cxn modelId="{8233F1A2-AE99-A547-B02B-94C8F79E2811}" type="presParOf" srcId="{CA1B1510-4CDC-944F-A3F3-B4C46426E916}" destId="{1CEFA73C-9FFD-7A40-8F0A-2C590BDBCB56}" srcOrd="0" destOrd="0" presId="urn:microsoft.com/office/officeart/2005/8/layout/process4"/>
    <dgm:cxn modelId="{43BF7A46-7BCB-2646-8330-700590FEA37A}" type="presParOf" srcId="{DF7605F1-A528-134C-97AA-6C842775E418}" destId="{A1D95F36-7211-EB42-BCF5-2444EC8E2607}" srcOrd="1" destOrd="0" presId="urn:microsoft.com/office/officeart/2005/8/layout/process4"/>
    <dgm:cxn modelId="{D6A8541C-2D14-494A-B113-FB2366619538}" type="presParOf" srcId="{DF7605F1-A528-134C-97AA-6C842775E418}" destId="{DA777345-5AD5-FA48-8158-AB92CC0C5E9A}" srcOrd="2" destOrd="0" presId="urn:microsoft.com/office/officeart/2005/8/layout/process4"/>
    <dgm:cxn modelId="{7A6B3936-9743-6B43-922A-CBD34A0B5767}" type="presParOf" srcId="{DA777345-5AD5-FA48-8158-AB92CC0C5E9A}" destId="{080E221F-3FFD-BC45-A2F8-8A929EF41DDA}" srcOrd="0" destOrd="0" presId="urn:microsoft.com/office/officeart/2005/8/layout/process4"/>
    <dgm:cxn modelId="{ED664496-3A37-9D46-B61E-7C6043CC4BB5}" type="presParOf" srcId="{DA777345-5AD5-FA48-8158-AB92CC0C5E9A}" destId="{0B2EC775-6867-C84C-92BB-B7355E7EB290}" srcOrd="1" destOrd="0" presId="urn:microsoft.com/office/officeart/2005/8/layout/process4"/>
    <dgm:cxn modelId="{9583D9A3-40BD-C84E-A659-2824B14181C6}" type="presParOf" srcId="{DA777345-5AD5-FA48-8158-AB92CC0C5E9A}" destId="{1FB9998B-26F5-8443-8B7E-DA4168196B67}" srcOrd="2" destOrd="0" presId="urn:microsoft.com/office/officeart/2005/8/layout/process4"/>
    <dgm:cxn modelId="{83D816E3-79EA-014E-88DE-BD1751BDD07D}" type="presParOf" srcId="{1FB9998B-26F5-8443-8B7E-DA4168196B67}" destId="{3DC83CF2-0549-1840-9663-B2EB3DC5790A}" srcOrd="0" destOrd="0" presId="urn:microsoft.com/office/officeart/2005/8/layout/process4"/>
    <dgm:cxn modelId="{E680029E-E38A-4249-AB3E-DA215DFF6D5C}" type="presParOf" srcId="{1FB9998B-26F5-8443-8B7E-DA4168196B67}" destId="{046A3EFB-81A3-0549-B8B6-0088127D95B1}" srcOrd="1" destOrd="0" presId="urn:microsoft.com/office/officeart/2005/8/layout/process4"/>
    <dgm:cxn modelId="{C513CDD2-9893-C748-BDE2-A2BB937CF6E4}" type="presParOf" srcId="{1FB9998B-26F5-8443-8B7E-DA4168196B67}" destId="{D4ADB9AA-4574-2E41-9D4F-1009F0F28E0C}" srcOrd="2" destOrd="0" presId="urn:microsoft.com/office/officeart/2005/8/layout/process4"/>
    <dgm:cxn modelId="{EF69AB30-1844-394D-A0C2-2A9E397B2AAF}" type="presParOf" srcId="{1FB9998B-26F5-8443-8B7E-DA4168196B67}" destId="{ADB67EAE-CBDF-0C45-9222-86B2205446E2}" srcOrd="3" destOrd="0" presId="urn:microsoft.com/office/officeart/2005/8/layout/process4"/>
    <dgm:cxn modelId="{47C5993B-0EAA-F645-A62A-1A67347C609E}" type="presParOf" srcId="{1FB9998B-26F5-8443-8B7E-DA4168196B67}" destId="{1A46CBEC-8185-524B-8D13-D620E559296A}" srcOrd="4" destOrd="0" presId="urn:microsoft.com/office/officeart/2005/8/layout/process4"/>
    <dgm:cxn modelId="{CD39A4D8-5228-EB42-8AA3-34E507A7768D}" type="presParOf" srcId="{1FB9998B-26F5-8443-8B7E-DA4168196B67}" destId="{24D8DE0E-0600-A44E-A913-453A08E095CC}" srcOrd="5"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09BF12-B7C9-4AF3-B50D-1EF8BF184E09}"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081CB6DA-FD04-4204-B315-97F9433A856C}">
      <dgm:prSet/>
      <dgm:spPr/>
      <dgm:t>
        <a:bodyPr/>
        <a:lstStyle/>
        <a:p>
          <a:r>
            <a:rPr lang="en-US" b="1" dirty="0">
              <a:solidFill>
                <a:schemeClr val="accent1"/>
              </a:solidFill>
            </a:rPr>
            <a:t>Stress</a:t>
          </a:r>
          <a:r>
            <a:rPr lang="en-US" b="1" dirty="0"/>
            <a:t>: </a:t>
          </a:r>
          <a:r>
            <a:rPr lang="en-US" dirty="0"/>
            <a:t>Is both experienced shared with others (objective reality) but also perceptions experienced within the body and mind (subjective reality). </a:t>
          </a:r>
        </a:p>
      </dgm:t>
      <dgm:extLst>
        <a:ext uri="{E40237B7-FDA0-4F09-8148-C483321AD2D9}">
          <dgm14:cNvPr xmlns:dgm14="http://schemas.microsoft.com/office/drawing/2010/diagram" id="0" name="" descr="Definitions of stress and distress. Stress is both shared and internal perceptions. Distress describes internal regulation."/>
        </a:ext>
      </dgm:extLst>
    </dgm:pt>
    <dgm:pt modelId="{00E5042C-DCCF-4344-9EA2-831F8E386A7B}" type="parTrans" cxnId="{E9FEB352-4B72-470A-A8AB-537A0BEE38A2}">
      <dgm:prSet/>
      <dgm:spPr/>
      <dgm:t>
        <a:bodyPr/>
        <a:lstStyle/>
        <a:p>
          <a:endParaRPr lang="en-US"/>
        </a:p>
      </dgm:t>
    </dgm:pt>
    <dgm:pt modelId="{E1F6FD52-6215-40D4-BD46-CE84DB287609}" type="sibTrans" cxnId="{E9FEB352-4B72-470A-A8AB-537A0BEE38A2}">
      <dgm:prSet/>
      <dgm:spPr/>
      <dgm:t>
        <a:bodyPr/>
        <a:lstStyle/>
        <a:p>
          <a:endParaRPr lang="en-US"/>
        </a:p>
      </dgm:t>
    </dgm:pt>
    <dgm:pt modelId="{16D67C62-F30F-4B82-A5E6-8902D74C9421}">
      <dgm:prSet/>
      <dgm:spPr/>
      <dgm:t>
        <a:bodyPr/>
        <a:lstStyle/>
        <a:p>
          <a:r>
            <a:rPr lang="en-US" b="1" dirty="0">
              <a:solidFill>
                <a:schemeClr val="accent1"/>
              </a:solidFill>
            </a:rPr>
            <a:t>Distress</a:t>
          </a:r>
          <a:r>
            <a:rPr lang="en-US" b="1" dirty="0"/>
            <a:t>: </a:t>
          </a:r>
          <a:r>
            <a:rPr lang="en-US" dirty="0"/>
            <a:t>Describes a person’s internal state of dysregulation and often, disorganization: what is happening to me right now is dangerous. </a:t>
          </a:r>
        </a:p>
      </dgm:t>
    </dgm:pt>
    <dgm:pt modelId="{883B81AC-94B9-4145-ADF7-1AB895EC7A4C}" type="parTrans" cxnId="{A518823F-BB63-45FB-B44E-FC838FF90EB5}">
      <dgm:prSet/>
      <dgm:spPr/>
      <dgm:t>
        <a:bodyPr/>
        <a:lstStyle/>
        <a:p>
          <a:endParaRPr lang="en-US"/>
        </a:p>
      </dgm:t>
    </dgm:pt>
    <dgm:pt modelId="{83F11844-EEBD-45C5-B06A-881F66170574}" type="sibTrans" cxnId="{A518823F-BB63-45FB-B44E-FC838FF90EB5}">
      <dgm:prSet/>
      <dgm:spPr/>
      <dgm:t>
        <a:bodyPr/>
        <a:lstStyle/>
        <a:p>
          <a:endParaRPr lang="en-US"/>
        </a:p>
      </dgm:t>
    </dgm:pt>
    <dgm:pt modelId="{BDFD159C-32AA-994E-987F-91720C0A58B0}" type="pres">
      <dgm:prSet presAssocID="{7309BF12-B7C9-4AF3-B50D-1EF8BF184E09}" presName="vert0" presStyleCnt="0">
        <dgm:presLayoutVars>
          <dgm:dir/>
          <dgm:animOne val="branch"/>
          <dgm:animLvl val="lvl"/>
        </dgm:presLayoutVars>
      </dgm:prSet>
      <dgm:spPr/>
    </dgm:pt>
    <dgm:pt modelId="{3EA77E26-AC2C-1C4D-8598-E99CE1F8DEF9}" type="pres">
      <dgm:prSet presAssocID="{081CB6DA-FD04-4204-B315-97F9433A856C}" presName="thickLine" presStyleLbl="alignNode1" presStyleIdx="0" presStyleCnt="2"/>
      <dgm:spPr/>
    </dgm:pt>
    <dgm:pt modelId="{A225B7E9-6828-FE45-89D7-FF8673021E23}" type="pres">
      <dgm:prSet presAssocID="{081CB6DA-FD04-4204-B315-97F9433A856C}" presName="horz1" presStyleCnt="0"/>
      <dgm:spPr/>
    </dgm:pt>
    <dgm:pt modelId="{7BA8BD22-7D3D-6B4B-801F-1B0E4AF2D500}" type="pres">
      <dgm:prSet presAssocID="{081CB6DA-FD04-4204-B315-97F9433A856C}" presName="tx1" presStyleLbl="revTx" presStyleIdx="0" presStyleCnt="2"/>
      <dgm:spPr/>
    </dgm:pt>
    <dgm:pt modelId="{34017CC5-D591-B64A-B64E-38DDA21F58A2}" type="pres">
      <dgm:prSet presAssocID="{081CB6DA-FD04-4204-B315-97F9433A856C}" presName="vert1" presStyleCnt="0"/>
      <dgm:spPr/>
    </dgm:pt>
    <dgm:pt modelId="{19CE23B4-E254-F942-8823-2E1F4E39B02A}" type="pres">
      <dgm:prSet presAssocID="{16D67C62-F30F-4B82-A5E6-8902D74C9421}" presName="thickLine" presStyleLbl="alignNode1" presStyleIdx="1" presStyleCnt="2"/>
      <dgm:spPr/>
    </dgm:pt>
    <dgm:pt modelId="{C16AA0EC-ED18-7A46-A75C-0CE6EFD6EF21}" type="pres">
      <dgm:prSet presAssocID="{16D67C62-F30F-4B82-A5E6-8902D74C9421}" presName="horz1" presStyleCnt="0"/>
      <dgm:spPr/>
    </dgm:pt>
    <dgm:pt modelId="{09ABDD11-2909-5C44-AA7B-EA343450E3A4}" type="pres">
      <dgm:prSet presAssocID="{16D67C62-F30F-4B82-A5E6-8902D74C9421}" presName="tx1" presStyleLbl="revTx" presStyleIdx="1" presStyleCnt="2"/>
      <dgm:spPr/>
    </dgm:pt>
    <dgm:pt modelId="{133E5984-C797-3143-ACF4-D33E2F16AB58}" type="pres">
      <dgm:prSet presAssocID="{16D67C62-F30F-4B82-A5E6-8902D74C9421}" presName="vert1" presStyleCnt="0"/>
      <dgm:spPr/>
    </dgm:pt>
  </dgm:ptLst>
  <dgm:cxnLst>
    <dgm:cxn modelId="{EAE18A0D-170D-2B4D-AD00-114AA228D294}" type="presOf" srcId="{081CB6DA-FD04-4204-B315-97F9433A856C}" destId="{7BA8BD22-7D3D-6B4B-801F-1B0E4AF2D500}" srcOrd="0" destOrd="0" presId="urn:microsoft.com/office/officeart/2008/layout/LinedList"/>
    <dgm:cxn modelId="{A518823F-BB63-45FB-B44E-FC838FF90EB5}" srcId="{7309BF12-B7C9-4AF3-B50D-1EF8BF184E09}" destId="{16D67C62-F30F-4B82-A5E6-8902D74C9421}" srcOrd="1" destOrd="0" parTransId="{883B81AC-94B9-4145-ADF7-1AB895EC7A4C}" sibTransId="{83F11844-EEBD-45C5-B06A-881F66170574}"/>
    <dgm:cxn modelId="{E9FEB352-4B72-470A-A8AB-537A0BEE38A2}" srcId="{7309BF12-B7C9-4AF3-B50D-1EF8BF184E09}" destId="{081CB6DA-FD04-4204-B315-97F9433A856C}" srcOrd="0" destOrd="0" parTransId="{00E5042C-DCCF-4344-9EA2-831F8E386A7B}" sibTransId="{E1F6FD52-6215-40D4-BD46-CE84DB287609}"/>
    <dgm:cxn modelId="{4C0AF4A1-93FD-A340-B9EC-ECD9952AB712}" type="presOf" srcId="{16D67C62-F30F-4B82-A5E6-8902D74C9421}" destId="{09ABDD11-2909-5C44-AA7B-EA343450E3A4}" srcOrd="0" destOrd="0" presId="urn:microsoft.com/office/officeart/2008/layout/LinedList"/>
    <dgm:cxn modelId="{50BACCDA-193B-0445-A2E8-1DBD91C8D27E}" type="presOf" srcId="{7309BF12-B7C9-4AF3-B50D-1EF8BF184E09}" destId="{BDFD159C-32AA-994E-987F-91720C0A58B0}" srcOrd="0" destOrd="0" presId="urn:microsoft.com/office/officeart/2008/layout/LinedList"/>
    <dgm:cxn modelId="{D693470D-FA1F-854F-89CF-350E18923268}" type="presParOf" srcId="{BDFD159C-32AA-994E-987F-91720C0A58B0}" destId="{3EA77E26-AC2C-1C4D-8598-E99CE1F8DEF9}" srcOrd="0" destOrd="0" presId="urn:microsoft.com/office/officeart/2008/layout/LinedList"/>
    <dgm:cxn modelId="{35B573C1-F945-5E40-BDC7-7B1D136F1DDC}" type="presParOf" srcId="{BDFD159C-32AA-994E-987F-91720C0A58B0}" destId="{A225B7E9-6828-FE45-89D7-FF8673021E23}" srcOrd="1" destOrd="0" presId="urn:microsoft.com/office/officeart/2008/layout/LinedList"/>
    <dgm:cxn modelId="{E8F4B8A7-994D-D443-BAC8-1E4D945A35FD}" type="presParOf" srcId="{A225B7E9-6828-FE45-89D7-FF8673021E23}" destId="{7BA8BD22-7D3D-6B4B-801F-1B0E4AF2D500}" srcOrd="0" destOrd="0" presId="urn:microsoft.com/office/officeart/2008/layout/LinedList"/>
    <dgm:cxn modelId="{44BEE8C5-2D6F-1343-99F7-978E5428EB53}" type="presParOf" srcId="{A225B7E9-6828-FE45-89D7-FF8673021E23}" destId="{34017CC5-D591-B64A-B64E-38DDA21F58A2}" srcOrd="1" destOrd="0" presId="urn:microsoft.com/office/officeart/2008/layout/LinedList"/>
    <dgm:cxn modelId="{4078F30B-D49E-BE4B-89F1-E3C6AB3EA50B}" type="presParOf" srcId="{BDFD159C-32AA-994E-987F-91720C0A58B0}" destId="{19CE23B4-E254-F942-8823-2E1F4E39B02A}" srcOrd="2" destOrd="0" presId="urn:microsoft.com/office/officeart/2008/layout/LinedList"/>
    <dgm:cxn modelId="{7FB8B03C-0125-0A4D-A0F8-9AFDA833AA7F}" type="presParOf" srcId="{BDFD159C-32AA-994E-987F-91720C0A58B0}" destId="{C16AA0EC-ED18-7A46-A75C-0CE6EFD6EF21}" srcOrd="3" destOrd="0" presId="urn:microsoft.com/office/officeart/2008/layout/LinedList"/>
    <dgm:cxn modelId="{5504B4D3-8499-764F-A535-0482DD44F5EF}" type="presParOf" srcId="{C16AA0EC-ED18-7A46-A75C-0CE6EFD6EF21}" destId="{09ABDD11-2909-5C44-AA7B-EA343450E3A4}" srcOrd="0" destOrd="0" presId="urn:microsoft.com/office/officeart/2008/layout/LinedList"/>
    <dgm:cxn modelId="{88BB0FBF-5C6D-7844-8E63-CCC504FFD475}" type="presParOf" srcId="{C16AA0EC-ED18-7A46-A75C-0CE6EFD6EF21}" destId="{133E5984-C797-3143-ACF4-D33E2F16AB5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9E1493-77E2-4AEF-9102-2F51765A9F7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8812D0A-E344-45AA-A52C-15478E9DFF48}">
      <dgm:prSet/>
      <dgm:spPr>
        <a:solidFill>
          <a:srgbClr val="FFFFFF"/>
        </a:solidFill>
        <a:ln>
          <a:solidFill>
            <a:srgbClr val="1AB39F"/>
          </a:solidFill>
        </a:ln>
      </dgm:spPr>
      <dgm:t>
        <a:bodyPr/>
        <a:lstStyle/>
        <a:p>
          <a:r>
            <a:rPr lang="en-GB" b="1" dirty="0">
              <a:solidFill>
                <a:schemeClr val="tx1"/>
              </a:solidFill>
            </a:rPr>
            <a:t>How do we recognize this?</a:t>
          </a:r>
          <a:endParaRPr lang="en-US" dirty="0">
            <a:solidFill>
              <a:schemeClr val="tx1"/>
            </a:solidFill>
          </a:endParaRPr>
        </a:p>
      </dgm:t>
    </dgm:pt>
    <dgm:pt modelId="{7A457F5D-7831-43CA-822E-98DE8BEACC88}" type="parTrans" cxnId="{70337C01-4FB7-437D-8482-E2CA44062CEE}">
      <dgm:prSet/>
      <dgm:spPr/>
      <dgm:t>
        <a:bodyPr/>
        <a:lstStyle/>
        <a:p>
          <a:endParaRPr lang="en-US"/>
        </a:p>
      </dgm:t>
    </dgm:pt>
    <dgm:pt modelId="{C932A999-F024-4BAB-B4AA-F9DD774A0D61}" type="sibTrans" cxnId="{70337C01-4FB7-437D-8482-E2CA44062CEE}">
      <dgm:prSet/>
      <dgm:spPr/>
      <dgm:t>
        <a:bodyPr/>
        <a:lstStyle/>
        <a:p>
          <a:endParaRPr lang="en-US"/>
        </a:p>
      </dgm:t>
    </dgm:pt>
    <dgm:pt modelId="{6D5F7ABA-22AC-416E-BA17-3A46822005FB}">
      <dgm:prSet/>
      <dgm:spPr>
        <a:solidFill>
          <a:srgbClr val="FFFFFF"/>
        </a:solidFill>
        <a:ln>
          <a:solidFill>
            <a:srgbClr val="6A24CA"/>
          </a:solidFill>
        </a:ln>
      </dgm:spPr>
      <dgm:t>
        <a:bodyPr/>
        <a:lstStyle/>
        <a:p>
          <a:r>
            <a:rPr lang="en-GB" b="1" dirty="0">
              <a:solidFill>
                <a:schemeClr val="tx1"/>
              </a:solidFill>
            </a:rPr>
            <a:t>Causes of stress can be: </a:t>
          </a:r>
          <a:endParaRPr lang="en-US" dirty="0">
            <a:solidFill>
              <a:schemeClr val="tx1"/>
            </a:solidFill>
          </a:endParaRPr>
        </a:p>
      </dgm:t>
    </dgm:pt>
    <dgm:pt modelId="{3D608B6D-3FD1-4A57-B76A-278AFBD63EB9}" type="parTrans" cxnId="{904D9CD5-6568-43CD-8138-40912241219F}">
      <dgm:prSet/>
      <dgm:spPr/>
      <dgm:t>
        <a:bodyPr/>
        <a:lstStyle/>
        <a:p>
          <a:endParaRPr lang="en-US"/>
        </a:p>
      </dgm:t>
    </dgm:pt>
    <dgm:pt modelId="{4CFD3E79-FFA5-4BBD-99B2-3491637F8A32}" type="sibTrans" cxnId="{904D9CD5-6568-43CD-8138-40912241219F}">
      <dgm:prSet/>
      <dgm:spPr/>
      <dgm:t>
        <a:bodyPr/>
        <a:lstStyle/>
        <a:p>
          <a:endParaRPr lang="en-US"/>
        </a:p>
      </dgm:t>
    </dgm:pt>
    <dgm:pt modelId="{0294C2C8-CDDA-4026-B07C-9BC2A4F71C85}">
      <dgm:prSet/>
      <dgm:spPr/>
      <dgm:t>
        <a:bodyPr/>
        <a:lstStyle/>
        <a:p>
          <a:r>
            <a:rPr lang="en-GB" dirty="0"/>
            <a:t>Internal – arising from within the individual</a:t>
          </a:r>
          <a:endParaRPr lang="en-US" dirty="0"/>
        </a:p>
      </dgm:t>
    </dgm:pt>
    <dgm:pt modelId="{82FA9A90-DFFD-40A8-BE40-AB4B3CF792F2}" type="parTrans" cxnId="{8DD847EF-80B4-4E69-83BF-303E286100A1}">
      <dgm:prSet/>
      <dgm:spPr/>
      <dgm:t>
        <a:bodyPr/>
        <a:lstStyle/>
        <a:p>
          <a:endParaRPr lang="en-US"/>
        </a:p>
      </dgm:t>
    </dgm:pt>
    <dgm:pt modelId="{1F3DB0D1-2ACA-47C2-8C1C-5C291CDA0C4A}" type="sibTrans" cxnId="{8DD847EF-80B4-4E69-83BF-303E286100A1}">
      <dgm:prSet/>
      <dgm:spPr/>
      <dgm:t>
        <a:bodyPr/>
        <a:lstStyle/>
        <a:p>
          <a:endParaRPr lang="en-US"/>
        </a:p>
      </dgm:t>
    </dgm:pt>
    <dgm:pt modelId="{A5766710-D614-47E2-A89C-491637DA4ECD}">
      <dgm:prSet/>
      <dgm:spPr/>
      <dgm:t>
        <a:bodyPr/>
        <a:lstStyle/>
        <a:p>
          <a:r>
            <a:rPr lang="en-GB" dirty="0"/>
            <a:t>External – arising from the external events and demands</a:t>
          </a:r>
          <a:endParaRPr lang="en-US" dirty="0"/>
        </a:p>
      </dgm:t>
    </dgm:pt>
    <dgm:pt modelId="{25411BB4-7F54-4E34-9F3F-05A0E3ADBF2D}" type="parTrans" cxnId="{CD0DABF0-FDA2-4FB2-86A0-3E252B06CA32}">
      <dgm:prSet/>
      <dgm:spPr/>
      <dgm:t>
        <a:bodyPr/>
        <a:lstStyle/>
        <a:p>
          <a:endParaRPr lang="en-US"/>
        </a:p>
      </dgm:t>
    </dgm:pt>
    <dgm:pt modelId="{3F5E3104-5FDE-4E44-BBA0-B16370699D92}" type="sibTrans" cxnId="{CD0DABF0-FDA2-4FB2-86A0-3E252B06CA32}">
      <dgm:prSet/>
      <dgm:spPr/>
      <dgm:t>
        <a:bodyPr/>
        <a:lstStyle/>
        <a:p>
          <a:endParaRPr lang="en-US"/>
        </a:p>
      </dgm:t>
    </dgm:pt>
    <dgm:pt modelId="{BE83B0EE-0503-4A31-809A-D2612A7C0C81}">
      <dgm:prSet/>
      <dgm:spPr>
        <a:solidFill>
          <a:srgbClr val="FFFFFF"/>
        </a:solidFill>
        <a:ln>
          <a:solidFill>
            <a:schemeClr val="accent6">
              <a:lumMod val="75000"/>
            </a:schemeClr>
          </a:solidFill>
        </a:ln>
      </dgm:spPr>
      <dgm:t>
        <a:bodyPr/>
        <a:lstStyle/>
        <a:p>
          <a:r>
            <a:rPr lang="en-GB" b="1" dirty="0">
              <a:solidFill>
                <a:schemeClr val="tx1"/>
              </a:solidFill>
            </a:rPr>
            <a:t>The effects of stress can be:</a:t>
          </a:r>
          <a:endParaRPr lang="en-US" dirty="0">
            <a:solidFill>
              <a:schemeClr val="tx1"/>
            </a:solidFill>
          </a:endParaRPr>
        </a:p>
      </dgm:t>
    </dgm:pt>
    <dgm:pt modelId="{053E64FF-E4F5-4CDE-B901-798C3BD49B80}" type="parTrans" cxnId="{80EBD33B-BFE9-480B-A78E-CE7EE2C10CCF}">
      <dgm:prSet/>
      <dgm:spPr/>
      <dgm:t>
        <a:bodyPr/>
        <a:lstStyle/>
        <a:p>
          <a:endParaRPr lang="en-US"/>
        </a:p>
      </dgm:t>
    </dgm:pt>
    <dgm:pt modelId="{C0C69E35-AF6E-409A-800B-D0AEEC9B8EEF}" type="sibTrans" cxnId="{80EBD33B-BFE9-480B-A78E-CE7EE2C10CCF}">
      <dgm:prSet/>
      <dgm:spPr/>
      <dgm:t>
        <a:bodyPr/>
        <a:lstStyle/>
        <a:p>
          <a:endParaRPr lang="en-US"/>
        </a:p>
      </dgm:t>
    </dgm:pt>
    <dgm:pt modelId="{F6B2E2E9-04F0-4902-BFD6-8E74778F4761}">
      <dgm:prSet/>
      <dgm:spPr/>
      <dgm:t>
        <a:bodyPr/>
        <a:lstStyle/>
        <a:p>
          <a:r>
            <a:rPr lang="en-GB" dirty="0"/>
            <a:t>Physical</a:t>
          </a:r>
          <a:endParaRPr lang="en-US" dirty="0"/>
        </a:p>
      </dgm:t>
    </dgm:pt>
    <dgm:pt modelId="{F30724BB-EF8D-4FA3-9FE4-83392310DC80}" type="parTrans" cxnId="{B25A76B0-CFEF-4079-AFA2-C3767C7ECDB4}">
      <dgm:prSet/>
      <dgm:spPr/>
      <dgm:t>
        <a:bodyPr/>
        <a:lstStyle/>
        <a:p>
          <a:endParaRPr lang="en-US"/>
        </a:p>
      </dgm:t>
    </dgm:pt>
    <dgm:pt modelId="{18C7EBEA-9DD7-4442-B65A-7380A63E6A4B}" type="sibTrans" cxnId="{B25A76B0-CFEF-4079-AFA2-C3767C7ECDB4}">
      <dgm:prSet/>
      <dgm:spPr/>
      <dgm:t>
        <a:bodyPr/>
        <a:lstStyle/>
        <a:p>
          <a:endParaRPr lang="en-US"/>
        </a:p>
      </dgm:t>
    </dgm:pt>
    <dgm:pt modelId="{F908C5D6-0B2C-4DC1-89EC-77AF66D148ED}">
      <dgm:prSet/>
      <dgm:spPr/>
      <dgm:t>
        <a:bodyPr/>
        <a:lstStyle/>
        <a:p>
          <a:r>
            <a:rPr lang="en-GB" dirty="0"/>
            <a:t>Psychological</a:t>
          </a:r>
          <a:endParaRPr lang="en-US" dirty="0"/>
        </a:p>
      </dgm:t>
    </dgm:pt>
    <dgm:pt modelId="{E27917E6-ECC9-4272-8082-85160597D289}" type="parTrans" cxnId="{5AEE52A3-9125-4F4E-8461-59ED7CC31538}">
      <dgm:prSet/>
      <dgm:spPr/>
      <dgm:t>
        <a:bodyPr/>
        <a:lstStyle/>
        <a:p>
          <a:endParaRPr lang="en-US"/>
        </a:p>
      </dgm:t>
    </dgm:pt>
    <dgm:pt modelId="{3EB390C8-A350-4737-937B-595E6A4B57E8}" type="sibTrans" cxnId="{5AEE52A3-9125-4F4E-8461-59ED7CC31538}">
      <dgm:prSet/>
      <dgm:spPr/>
      <dgm:t>
        <a:bodyPr/>
        <a:lstStyle/>
        <a:p>
          <a:endParaRPr lang="en-US"/>
        </a:p>
      </dgm:t>
    </dgm:pt>
    <dgm:pt modelId="{B0D09323-C86A-4D8F-B047-865B72857EDC}">
      <dgm:prSet/>
      <dgm:spPr/>
      <dgm:t>
        <a:bodyPr/>
        <a:lstStyle/>
        <a:p>
          <a:r>
            <a:rPr lang="en-GB" dirty="0"/>
            <a:t>Behavioral</a:t>
          </a:r>
          <a:endParaRPr lang="en-US" dirty="0"/>
        </a:p>
      </dgm:t>
    </dgm:pt>
    <dgm:pt modelId="{C48B4075-A427-4E4C-90A2-DCB3633F1CD9}" type="parTrans" cxnId="{6CE6A3A3-6078-4C3B-A9EA-B739906043EF}">
      <dgm:prSet/>
      <dgm:spPr/>
      <dgm:t>
        <a:bodyPr/>
        <a:lstStyle/>
        <a:p>
          <a:endParaRPr lang="en-US"/>
        </a:p>
      </dgm:t>
    </dgm:pt>
    <dgm:pt modelId="{9F63E93E-4342-4B17-A94E-9F38D0EBC93F}" type="sibTrans" cxnId="{6CE6A3A3-6078-4C3B-A9EA-B739906043EF}">
      <dgm:prSet/>
      <dgm:spPr/>
      <dgm:t>
        <a:bodyPr/>
        <a:lstStyle/>
        <a:p>
          <a:endParaRPr lang="en-US"/>
        </a:p>
      </dgm:t>
    </dgm:pt>
    <dgm:pt modelId="{C41C3F12-6CC3-4A10-906C-0701E26EDF25}">
      <dgm:prSet/>
      <dgm:spPr/>
      <dgm:t>
        <a:bodyPr/>
        <a:lstStyle/>
        <a:p>
          <a:r>
            <a:rPr lang="en-GB" dirty="0"/>
            <a:t>Cognitive</a:t>
          </a:r>
          <a:endParaRPr lang="en-US" dirty="0"/>
        </a:p>
      </dgm:t>
    </dgm:pt>
    <dgm:pt modelId="{3627EF2E-D0D5-4258-81E0-9DCC4B5459BD}" type="parTrans" cxnId="{A00B0FA0-8246-4625-B252-1497CAA6E48E}">
      <dgm:prSet/>
      <dgm:spPr/>
      <dgm:t>
        <a:bodyPr/>
        <a:lstStyle/>
        <a:p>
          <a:endParaRPr lang="en-US"/>
        </a:p>
      </dgm:t>
    </dgm:pt>
    <dgm:pt modelId="{F29F945D-CD27-4F36-8B99-325EF885BF05}" type="sibTrans" cxnId="{A00B0FA0-8246-4625-B252-1497CAA6E48E}">
      <dgm:prSet/>
      <dgm:spPr/>
      <dgm:t>
        <a:bodyPr/>
        <a:lstStyle/>
        <a:p>
          <a:endParaRPr lang="en-US"/>
        </a:p>
      </dgm:t>
    </dgm:pt>
    <dgm:pt modelId="{102F3E5D-24E8-884D-A152-07A6E5D78248}" type="pres">
      <dgm:prSet presAssocID="{F99E1493-77E2-4AEF-9102-2F51765A9F79}" presName="linear" presStyleCnt="0">
        <dgm:presLayoutVars>
          <dgm:dir/>
          <dgm:animLvl val="lvl"/>
          <dgm:resizeHandles val="exact"/>
        </dgm:presLayoutVars>
      </dgm:prSet>
      <dgm:spPr/>
    </dgm:pt>
    <dgm:pt modelId="{63075DC6-AEDF-8E49-BDCB-01ABBD3AF9B1}" type="pres">
      <dgm:prSet presAssocID="{38812D0A-E344-45AA-A52C-15478E9DFF48}" presName="parentLin" presStyleCnt="0"/>
      <dgm:spPr/>
    </dgm:pt>
    <dgm:pt modelId="{4B1CB918-17FE-264A-AB9E-5D5C04B324CF}" type="pres">
      <dgm:prSet presAssocID="{38812D0A-E344-45AA-A52C-15478E9DFF48}" presName="parentLeftMargin" presStyleLbl="node1" presStyleIdx="0" presStyleCnt="3"/>
      <dgm:spPr/>
    </dgm:pt>
    <dgm:pt modelId="{4693BE18-7CCC-F04C-98C8-32D037EBA366}" type="pres">
      <dgm:prSet presAssocID="{38812D0A-E344-45AA-A52C-15478E9DFF48}" presName="parentText" presStyleLbl="node1" presStyleIdx="0" presStyleCnt="3">
        <dgm:presLayoutVars>
          <dgm:chMax val="0"/>
          <dgm:bulletEnabled val="1"/>
        </dgm:presLayoutVars>
      </dgm:prSet>
      <dgm:spPr/>
    </dgm:pt>
    <dgm:pt modelId="{D113BFA5-3E62-A944-811B-5B6ECDF08155}" type="pres">
      <dgm:prSet presAssocID="{38812D0A-E344-45AA-A52C-15478E9DFF48}" presName="negativeSpace" presStyleCnt="0"/>
      <dgm:spPr/>
    </dgm:pt>
    <dgm:pt modelId="{6E40C6E2-EBF0-AD41-8325-6063DD3DF49F}" type="pres">
      <dgm:prSet presAssocID="{38812D0A-E344-45AA-A52C-15478E9DFF48}" presName="childText" presStyleLbl="conFgAcc1" presStyleIdx="0" presStyleCnt="3">
        <dgm:presLayoutVars>
          <dgm:bulletEnabled val="1"/>
        </dgm:presLayoutVars>
      </dgm:prSet>
      <dgm:spPr/>
    </dgm:pt>
    <dgm:pt modelId="{8EFB7CD0-4326-964F-B6CA-2CAFAC42538D}" type="pres">
      <dgm:prSet presAssocID="{C932A999-F024-4BAB-B4AA-F9DD774A0D61}" presName="spaceBetweenRectangles" presStyleCnt="0"/>
      <dgm:spPr/>
    </dgm:pt>
    <dgm:pt modelId="{4E8DA9A4-0626-D444-9484-FCB1F96B0E81}" type="pres">
      <dgm:prSet presAssocID="{6D5F7ABA-22AC-416E-BA17-3A46822005FB}" presName="parentLin" presStyleCnt="0"/>
      <dgm:spPr/>
    </dgm:pt>
    <dgm:pt modelId="{B4D13054-2C8E-5D4C-9B25-676010E1BEEA}" type="pres">
      <dgm:prSet presAssocID="{6D5F7ABA-22AC-416E-BA17-3A46822005FB}" presName="parentLeftMargin" presStyleLbl="node1" presStyleIdx="0" presStyleCnt="3"/>
      <dgm:spPr/>
    </dgm:pt>
    <dgm:pt modelId="{C6527F62-23DC-B045-A348-98B4E52666CC}" type="pres">
      <dgm:prSet presAssocID="{6D5F7ABA-22AC-416E-BA17-3A46822005FB}" presName="parentText" presStyleLbl="node1" presStyleIdx="1" presStyleCnt="3">
        <dgm:presLayoutVars>
          <dgm:chMax val="0"/>
          <dgm:bulletEnabled val="1"/>
        </dgm:presLayoutVars>
      </dgm:prSet>
      <dgm:spPr/>
    </dgm:pt>
    <dgm:pt modelId="{6CC51AE6-D642-5742-9166-7A6A8975A8EC}" type="pres">
      <dgm:prSet presAssocID="{6D5F7ABA-22AC-416E-BA17-3A46822005FB}" presName="negativeSpace" presStyleCnt="0"/>
      <dgm:spPr/>
    </dgm:pt>
    <dgm:pt modelId="{A5307E0F-198E-9E44-A451-9C62C3F4B791}" type="pres">
      <dgm:prSet presAssocID="{6D5F7ABA-22AC-416E-BA17-3A46822005FB}" presName="childText" presStyleLbl="conFgAcc1" presStyleIdx="1" presStyleCnt="3">
        <dgm:presLayoutVars>
          <dgm:bulletEnabled val="1"/>
        </dgm:presLayoutVars>
      </dgm:prSet>
      <dgm:spPr/>
    </dgm:pt>
    <dgm:pt modelId="{10E1DD26-1C70-544A-9DA7-745A0399E9A1}" type="pres">
      <dgm:prSet presAssocID="{4CFD3E79-FFA5-4BBD-99B2-3491637F8A32}" presName="spaceBetweenRectangles" presStyleCnt="0"/>
      <dgm:spPr/>
    </dgm:pt>
    <dgm:pt modelId="{7D76ED59-8A30-B64F-920B-78FCB8752739}" type="pres">
      <dgm:prSet presAssocID="{BE83B0EE-0503-4A31-809A-D2612A7C0C81}" presName="parentLin" presStyleCnt="0"/>
      <dgm:spPr/>
    </dgm:pt>
    <dgm:pt modelId="{3E2DE9FE-B942-544B-A061-4D10FF365E2B}" type="pres">
      <dgm:prSet presAssocID="{BE83B0EE-0503-4A31-809A-D2612A7C0C81}" presName="parentLeftMargin" presStyleLbl="node1" presStyleIdx="1" presStyleCnt="3"/>
      <dgm:spPr/>
    </dgm:pt>
    <dgm:pt modelId="{7C73F23F-43F1-3946-81F1-17B565558E0B}" type="pres">
      <dgm:prSet presAssocID="{BE83B0EE-0503-4A31-809A-D2612A7C0C81}" presName="parentText" presStyleLbl="node1" presStyleIdx="2" presStyleCnt="3">
        <dgm:presLayoutVars>
          <dgm:chMax val="0"/>
          <dgm:bulletEnabled val="1"/>
        </dgm:presLayoutVars>
      </dgm:prSet>
      <dgm:spPr/>
    </dgm:pt>
    <dgm:pt modelId="{694A38F1-8ACD-3A47-8FBA-18BCDB191C91}" type="pres">
      <dgm:prSet presAssocID="{BE83B0EE-0503-4A31-809A-D2612A7C0C81}" presName="negativeSpace" presStyleCnt="0"/>
      <dgm:spPr/>
    </dgm:pt>
    <dgm:pt modelId="{AAF14D28-F959-3143-8202-1109DEC4D46B}" type="pres">
      <dgm:prSet presAssocID="{BE83B0EE-0503-4A31-809A-D2612A7C0C81}" presName="childText" presStyleLbl="conFgAcc1" presStyleIdx="2" presStyleCnt="3">
        <dgm:presLayoutVars>
          <dgm:bulletEnabled val="1"/>
        </dgm:presLayoutVars>
      </dgm:prSet>
      <dgm:spPr/>
    </dgm:pt>
  </dgm:ptLst>
  <dgm:cxnLst>
    <dgm:cxn modelId="{70337C01-4FB7-437D-8482-E2CA44062CEE}" srcId="{F99E1493-77E2-4AEF-9102-2F51765A9F79}" destId="{38812D0A-E344-45AA-A52C-15478E9DFF48}" srcOrd="0" destOrd="0" parTransId="{7A457F5D-7831-43CA-822E-98DE8BEACC88}" sibTransId="{C932A999-F024-4BAB-B4AA-F9DD774A0D61}"/>
    <dgm:cxn modelId="{DF6A8716-57C8-7847-8104-D7F15199122A}" type="presOf" srcId="{A5766710-D614-47E2-A89C-491637DA4ECD}" destId="{A5307E0F-198E-9E44-A451-9C62C3F4B791}" srcOrd="0" destOrd="1" presId="urn:microsoft.com/office/officeart/2005/8/layout/list1"/>
    <dgm:cxn modelId="{F8952F21-2AC2-E141-A9B9-FC030723BAD3}" type="presOf" srcId="{38812D0A-E344-45AA-A52C-15478E9DFF48}" destId="{4B1CB918-17FE-264A-AB9E-5D5C04B324CF}" srcOrd="0" destOrd="0" presId="urn:microsoft.com/office/officeart/2005/8/layout/list1"/>
    <dgm:cxn modelId="{CAB35826-18BF-1C4D-B719-296487B5D34E}" type="presOf" srcId="{B0D09323-C86A-4D8F-B047-865B72857EDC}" destId="{AAF14D28-F959-3143-8202-1109DEC4D46B}" srcOrd="0" destOrd="2" presId="urn:microsoft.com/office/officeart/2005/8/layout/list1"/>
    <dgm:cxn modelId="{ED315F33-D0D3-0C4C-8082-F02918339586}" type="presOf" srcId="{F99E1493-77E2-4AEF-9102-2F51765A9F79}" destId="{102F3E5D-24E8-884D-A152-07A6E5D78248}" srcOrd="0" destOrd="0" presId="urn:microsoft.com/office/officeart/2005/8/layout/list1"/>
    <dgm:cxn modelId="{80EBD33B-BFE9-480B-A78E-CE7EE2C10CCF}" srcId="{F99E1493-77E2-4AEF-9102-2F51765A9F79}" destId="{BE83B0EE-0503-4A31-809A-D2612A7C0C81}" srcOrd="2" destOrd="0" parTransId="{053E64FF-E4F5-4CDE-B901-798C3BD49B80}" sibTransId="{C0C69E35-AF6E-409A-800B-D0AEEC9B8EEF}"/>
    <dgm:cxn modelId="{7C2B133D-9C94-2A4C-A35F-E2ECA3ABD3F2}" type="presOf" srcId="{6D5F7ABA-22AC-416E-BA17-3A46822005FB}" destId="{B4D13054-2C8E-5D4C-9B25-676010E1BEEA}" srcOrd="0" destOrd="0" presId="urn:microsoft.com/office/officeart/2005/8/layout/list1"/>
    <dgm:cxn modelId="{78669273-0A3B-1440-88D1-2062B0BBD4F4}" type="presOf" srcId="{C41C3F12-6CC3-4A10-906C-0701E26EDF25}" destId="{AAF14D28-F959-3143-8202-1109DEC4D46B}" srcOrd="0" destOrd="3" presId="urn:microsoft.com/office/officeart/2005/8/layout/list1"/>
    <dgm:cxn modelId="{2D176754-E72A-4B48-98BD-A0DA9CB41DC6}" type="presOf" srcId="{F6B2E2E9-04F0-4902-BFD6-8E74778F4761}" destId="{AAF14D28-F959-3143-8202-1109DEC4D46B}" srcOrd="0" destOrd="0" presId="urn:microsoft.com/office/officeart/2005/8/layout/list1"/>
    <dgm:cxn modelId="{AE0EA677-6EC8-C648-B348-5A16AE915B07}" type="presOf" srcId="{BE83B0EE-0503-4A31-809A-D2612A7C0C81}" destId="{3E2DE9FE-B942-544B-A061-4D10FF365E2B}" srcOrd="0" destOrd="0" presId="urn:microsoft.com/office/officeart/2005/8/layout/list1"/>
    <dgm:cxn modelId="{DFE43858-E3B3-E04D-B67E-50B417173FC5}" type="presOf" srcId="{F908C5D6-0B2C-4DC1-89EC-77AF66D148ED}" destId="{AAF14D28-F959-3143-8202-1109DEC4D46B}" srcOrd="0" destOrd="1" presId="urn:microsoft.com/office/officeart/2005/8/layout/list1"/>
    <dgm:cxn modelId="{B0FB6E95-FE5B-0E45-830A-5BAF016D9AE6}" type="presOf" srcId="{BE83B0EE-0503-4A31-809A-D2612A7C0C81}" destId="{7C73F23F-43F1-3946-81F1-17B565558E0B}" srcOrd="1" destOrd="0" presId="urn:microsoft.com/office/officeart/2005/8/layout/list1"/>
    <dgm:cxn modelId="{A00B0FA0-8246-4625-B252-1497CAA6E48E}" srcId="{BE83B0EE-0503-4A31-809A-D2612A7C0C81}" destId="{C41C3F12-6CC3-4A10-906C-0701E26EDF25}" srcOrd="3" destOrd="0" parTransId="{3627EF2E-D0D5-4258-81E0-9DCC4B5459BD}" sibTransId="{F29F945D-CD27-4F36-8B99-325EF885BF05}"/>
    <dgm:cxn modelId="{5AEE52A3-9125-4F4E-8461-59ED7CC31538}" srcId="{BE83B0EE-0503-4A31-809A-D2612A7C0C81}" destId="{F908C5D6-0B2C-4DC1-89EC-77AF66D148ED}" srcOrd="1" destOrd="0" parTransId="{E27917E6-ECC9-4272-8082-85160597D289}" sibTransId="{3EB390C8-A350-4737-937B-595E6A4B57E8}"/>
    <dgm:cxn modelId="{6CE6A3A3-6078-4C3B-A9EA-B739906043EF}" srcId="{BE83B0EE-0503-4A31-809A-D2612A7C0C81}" destId="{B0D09323-C86A-4D8F-B047-865B72857EDC}" srcOrd="2" destOrd="0" parTransId="{C48B4075-A427-4E4C-90A2-DCB3633F1CD9}" sibTransId="{9F63E93E-4342-4B17-A94E-9F38D0EBC93F}"/>
    <dgm:cxn modelId="{B25A76B0-CFEF-4079-AFA2-C3767C7ECDB4}" srcId="{BE83B0EE-0503-4A31-809A-D2612A7C0C81}" destId="{F6B2E2E9-04F0-4902-BFD6-8E74778F4761}" srcOrd="0" destOrd="0" parTransId="{F30724BB-EF8D-4FA3-9FE4-83392310DC80}" sibTransId="{18C7EBEA-9DD7-4442-B65A-7380A63E6A4B}"/>
    <dgm:cxn modelId="{904D9CD5-6568-43CD-8138-40912241219F}" srcId="{F99E1493-77E2-4AEF-9102-2F51765A9F79}" destId="{6D5F7ABA-22AC-416E-BA17-3A46822005FB}" srcOrd="1" destOrd="0" parTransId="{3D608B6D-3FD1-4A57-B76A-278AFBD63EB9}" sibTransId="{4CFD3E79-FFA5-4BBD-99B2-3491637F8A32}"/>
    <dgm:cxn modelId="{8DD847EF-80B4-4E69-83BF-303E286100A1}" srcId="{6D5F7ABA-22AC-416E-BA17-3A46822005FB}" destId="{0294C2C8-CDDA-4026-B07C-9BC2A4F71C85}" srcOrd="0" destOrd="0" parTransId="{82FA9A90-DFFD-40A8-BE40-AB4B3CF792F2}" sibTransId="{1F3DB0D1-2ACA-47C2-8C1C-5C291CDA0C4A}"/>
    <dgm:cxn modelId="{CD0DABF0-FDA2-4FB2-86A0-3E252B06CA32}" srcId="{6D5F7ABA-22AC-416E-BA17-3A46822005FB}" destId="{A5766710-D614-47E2-A89C-491637DA4ECD}" srcOrd="1" destOrd="0" parTransId="{25411BB4-7F54-4E34-9F3F-05A0E3ADBF2D}" sibTransId="{3F5E3104-5FDE-4E44-BBA0-B16370699D92}"/>
    <dgm:cxn modelId="{03F6C1F0-9849-334C-9C35-B4649B7B0FEA}" type="presOf" srcId="{6D5F7ABA-22AC-416E-BA17-3A46822005FB}" destId="{C6527F62-23DC-B045-A348-98B4E52666CC}" srcOrd="1" destOrd="0" presId="urn:microsoft.com/office/officeart/2005/8/layout/list1"/>
    <dgm:cxn modelId="{4DBE27F5-5EB8-5544-BC61-646C8CCA6913}" type="presOf" srcId="{38812D0A-E344-45AA-A52C-15478E9DFF48}" destId="{4693BE18-7CCC-F04C-98C8-32D037EBA366}" srcOrd="1" destOrd="0" presId="urn:microsoft.com/office/officeart/2005/8/layout/list1"/>
    <dgm:cxn modelId="{DC87A6FB-DD17-1345-B9E9-867BBC5A8155}" type="presOf" srcId="{0294C2C8-CDDA-4026-B07C-9BC2A4F71C85}" destId="{A5307E0F-198E-9E44-A451-9C62C3F4B791}" srcOrd="0" destOrd="0" presId="urn:microsoft.com/office/officeart/2005/8/layout/list1"/>
    <dgm:cxn modelId="{8B0B3C01-237C-F048-A21C-77E30E8FED45}" type="presParOf" srcId="{102F3E5D-24E8-884D-A152-07A6E5D78248}" destId="{63075DC6-AEDF-8E49-BDCB-01ABBD3AF9B1}" srcOrd="0" destOrd="0" presId="urn:microsoft.com/office/officeart/2005/8/layout/list1"/>
    <dgm:cxn modelId="{71CE8CF0-E2EA-FB4E-9172-E3284EFCC364}" type="presParOf" srcId="{63075DC6-AEDF-8E49-BDCB-01ABBD3AF9B1}" destId="{4B1CB918-17FE-264A-AB9E-5D5C04B324CF}" srcOrd="0" destOrd="0" presId="urn:microsoft.com/office/officeart/2005/8/layout/list1"/>
    <dgm:cxn modelId="{3745B5DF-5F46-0845-8A63-C0A7B011D2DD}" type="presParOf" srcId="{63075DC6-AEDF-8E49-BDCB-01ABBD3AF9B1}" destId="{4693BE18-7CCC-F04C-98C8-32D037EBA366}" srcOrd="1" destOrd="0" presId="urn:microsoft.com/office/officeart/2005/8/layout/list1"/>
    <dgm:cxn modelId="{A0265D0C-413F-F54A-9598-20208ADCF024}" type="presParOf" srcId="{102F3E5D-24E8-884D-A152-07A6E5D78248}" destId="{D113BFA5-3E62-A944-811B-5B6ECDF08155}" srcOrd="1" destOrd="0" presId="urn:microsoft.com/office/officeart/2005/8/layout/list1"/>
    <dgm:cxn modelId="{4E3B6CA3-B1EE-7043-9293-E1A7E3CFFBCD}" type="presParOf" srcId="{102F3E5D-24E8-884D-A152-07A6E5D78248}" destId="{6E40C6E2-EBF0-AD41-8325-6063DD3DF49F}" srcOrd="2" destOrd="0" presId="urn:microsoft.com/office/officeart/2005/8/layout/list1"/>
    <dgm:cxn modelId="{416F1BE1-BD25-2749-A701-F3362B4113AE}" type="presParOf" srcId="{102F3E5D-24E8-884D-A152-07A6E5D78248}" destId="{8EFB7CD0-4326-964F-B6CA-2CAFAC42538D}" srcOrd="3" destOrd="0" presId="urn:microsoft.com/office/officeart/2005/8/layout/list1"/>
    <dgm:cxn modelId="{0AF00624-7AB4-2046-9E1D-9C4E511EE840}" type="presParOf" srcId="{102F3E5D-24E8-884D-A152-07A6E5D78248}" destId="{4E8DA9A4-0626-D444-9484-FCB1F96B0E81}" srcOrd="4" destOrd="0" presId="urn:microsoft.com/office/officeart/2005/8/layout/list1"/>
    <dgm:cxn modelId="{4EA0F4B0-15F0-C74D-A09A-C500FBD47EEC}" type="presParOf" srcId="{4E8DA9A4-0626-D444-9484-FCB1F96B0E81}" destId="{B4D13054-2C8E-5D4C-9B25-676010E1BEEA}" srcOrd="0" destOrd="0" presId="urn:microsoft.com/office/officeart/2005/8/layout/list1"/>
    <dgm:cxn modelId="{3BA1A7A0-F2AC-4147-90AC-330F6E9C4F51}" type="presParOf" srcId="{4E8DA9A4-0626-D444-9484-FCB1F96B0E81}" destId="{C6527F62-23DC-B045-A348-98B4E52666CC}" srcOrd="1" destOrd="0" presId="urn:microsoft.com/office/officeart/2005/8/layout/list1"/>
    <dgm:cxn modelId="{F05EA2B8-6BBF-8B44-A3E5-6D221DF0EE80}" type="presParOf" srcId="{102F3E5D-24E8-884D-A152-07A6E5D78248}" destId="{6CC51AE6-D642-5742-9166-7A6A8975A8EC}" srcOrd="5" destOrd="0" presId="urn:microsoft.com/office/officeart/2005/8/layout/list1"/>
    <dgm:cxn modelId="{4B427096-3CB8-D041-B03F-A00176E1BFFE}" type="presParOf" srcId="{102F3E5D-24E8-884D-A152-07A6E5D78248}" destId="{A5307E0F-198E-9E44-A451-9C62C3F4B791}" srcOrd="6" destOrd="0" presId="urn:microsoft.com/office/officeart/2005/8/layout/list1"/>
    <dgm:cxn modelId="{6BA54DE0-1501-F74C-B70E-F88CCCCD114D}" type="presParOf" srcId="{102F3E5D-24E8-884D-A152-07A6E5D78248}" destId="{10E1DD26-1C70-544A-9DA7-745A0399E9A1}" srcOrd="7" destOrd="0" presId="urn:microsoft.com/office/officeart/2005/8/layout/list1"/>
    <dgm:cxn modelId="{A08C2F8C-02A8-D14F-814B-1BB3C28842B4}" type="presParOf" srcId="{102F3E5D-24E8-884D-A152-07A6E5D78248}" destId="{7D76ED59-8A30-B64F-920B-78FCB8752739}" srcOrd="8" destOrd="0" presId="urn:microsoft.com/office/officeart/2005/8/layout/list1"/>
    <dgm:cxn modelId="{A33711A6-4E61-D64A-9055-15B4156BBA0E}" type="presParOf" srcId="{7D76ED59-8A30-B64F-920B-78FCB8752739}" destId="{3E2DE9FE-B942-544B-A061-4D10FF365E2B}" srcOrd="0" destOrd="0" presId="urn:microsoft.com/office/officeart/2005/8/layout/list1"/>
    <dgm:cxn modelId="{47C64009-91E3-5B41-9EAE-8820DE02E26E}" type="presParOf" srcId="{7D76ED59-8A30-B64F-920B-78FCB8752739}" destId="{7C73F23F-43F1-3946-81F1-17B565558E0B}" srcOrd="1" destOrd="0" presId="urn:microsoft.com/office/officeart/2005/8/layout/list1"/>
    <dgm:cxn modelId="{FFBA3357-B006-404B-97C3-A07EFFF3E017}" type="presParOf" srcId="{102F3E5D-24E8-884D-A152-07A6E5D78248}" destId="{694A38F1-8ACD-3A47-8FBA-18BCDB191C91}" srcOrd="9" destOrd="0" presId="urn:microsoft.com/office/officeart/2005/8/layout/list1"/>
    <dgm:cxn modelId="{7D86A9F8-841F-1A44-AB41-7E2A5F8AC911}" type="presParOf" srcId="{102F3E5D-24E8-884D-A152-07A6E5D78248}" destId="{AAF14D28-F959-3143-8202-1109DEC4D46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8F2C17CA-27EA-41B3-85A3-23CFA6824E3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B4E1FB3-7214-4FFF-AC66-4F25849D0710}">
      <dgm:prSet/>
      <dgm:spPr>
        <a:noFill/>
        <a:ln w="76200">
          <a:solidFill>
            <a:srgbClr val="1AB39F"/>
          </a:solidFill>
        </a:ln>
      </dgm:spPr>
      <dgm:t>
        <a:bodyPr/>
        <a:lstStyle/>
        <a:p>
          <a:r>
            <a:rPr lang="en-US" dirty="0">
              <a:solidFill>
                <a:schemeClr val="tx1"/>
              </a:solidFill>
            </a:rPr>
            <a:t>Life is Hard</a:t>
          </a:r>
        </a:p>
      </dgm:t>
    </dgm:pt>
    <dgm:pt modelId="{6E49053C-B3C3-4221-A69A-4580DE2910CA}" type="parTrans" cxnId="{045ACE8C-CC7C-4E3A-A7D7-D32038D19326}">
      <dgm:prSet/>
      <dgm:spPr/>
      <dgm:t>
        <a:bodyPr/>
        <a:lstStyle/>
        <a:p>
          <a:endParaRPr lang="en-US"/>
        </a:p>
      </dgm:t>
    </dgm:pt>
    <dgm:pt modelId="{01769574-B6B5-4994-9D18-6C68749F8C71}" type="sibTrans" cxnId="{045ACE8C-CC7C-4E3A-A7D7-D32038D19326}">
      <dgm:prSet/>
      <dgm:spPr/>
      <dgm:t>
        <a:bodyPr/>
        <a:lstStyle/>
        <a:p>
          <a:endParaRPr lang="en-US"/>
        </a:p>
      </dgm:t>
    </dgm:pt>
    <dgm:pt modelId="{D6602C16-9F50-43EB-85F9-FAC3B74ABD6C}">
      <dgm:prSet/>
      <dgm:spPr>
        <a:noFill/>
        <a:ln w="76200">
          <a:solidFill>
            <a:srgbClr val="6A24CA"/>
          </a:solidFill>
        </a:ln>
      </dgm:spPr>
      <dgm:t>
        <a:bodyPr/>
        <a:lstStyle/>
        <a:p>
          <a:r>
            <a:rPr lang="en-US" dirty="0">
              <a:solidFill>
                <a:schemeClr val="tx1"/>
              </a:solidFill>
            </a:rPr>
            <a:t>We all Face Challenges</a:t>
          </a:r>
        </a:p>
      </dgm:t>
    </dgm:pt>
    <dgm:pt modelId="{014B3046-C52B-4375-B141-89AF7304A309}" type="parTrans" cxnId="{60922ACA-791A-4C41-90DA-F7DC34535FB1}">
      <dgm:prSet/>
      <dgm:spPr/>
      <dgm:t>
        <a:bodyPr/>
        <a:lstStyle/>
        <a:p>
          <a:endParaRPr lang="en-US"/>
        </a:p>
      </dgm:t>
    </dgm:pt>
    <dgm:pt modelId="{DBB94B9D-8734-42A5-9D77-1AC831F129AD}" type="sibTrans" cxnId="{60922ACA-791A-4C41-90DA-F7DC34535FB1}">
      <dgm:prSet/>
      <dgm:spPr/>
      <dgm:t>
        <a:bodyPr/>
        <a:lstStyle/>
        <a:p>
          <a:endParaRPr lang="en-US"/>
        </a:p>
      </dgm:t>
    </dgm:pt>
    <dgm:pt modelId="{E6A94E0C-D8C4-41FF-963C-5E5BC181C27E}">
      <dgm:prSet/>
      <dgm:spPr>
        <a:noFill/>
        <a:ln w="76200">
          <a:solidFill>
            <a:srgbClr val="D5393D"/>
          </a:solidFill>
        </a:ln>
      </dgm:spPr>
      <dgm:t>
        <a:bodyPr/>
        <a:lstStyle/>
        <a:p>
          <a:r>
            <a:rPr lang="en-US" dirty="0">
              <a:solidFill>
                <a:schemeClr val="tx1"/>
              </a:solidFill>
            </a:rPr>
            <a:t>There is no guarantee that things will be okay.</a:t>
          </a:r>
        </a:p>
      </dgm:t>
    </dgm:pt>
    <dgm:pt modelId="{A6D904C7-2692-4EF4-95FD-C22A995F03EF}" type="parTrans" cxnId="{BD7C1BC0-7A7B-465C-9B7A-EA336D334E68}">
      <dgm:prSet/>
      <dgm:spPr/>
      <dgm:t>
        <a:bodyPr/>
        <a:lstStyle/>
        <a:p>
          <a:endParaRPr lang="en-US"/>
        </a:p>
      </dgm:t>
    </dgm:pt>
    <dgm:pt modelId="{BF417A4B-C2E3-49BD-83BE-CDBA2256B786}" type="sibTrans" cxnId="{BD7C1BC0-7A7B-465C-9B7A-EA336D334E68}">
      <dgm:prSet/>
      <dgm:spPr/>
      <dgm:t>
        <a:bodyPr/>
        <a:lstStyle/>
        <a:p>
          <a:endParaRPr lang="en-US"/>
        </a:p>
      </dgm:t>
    </dgm:pt>
    <dgm:pt modelId="{9ECAD0D5-6761-2146-9772-53E0A672C84B}" type="pres">
      <dgm:prSet presAssocID="{8F2C17CA-27EA-41B3-85A3-23CFA6824E33}" presName="linear" presStyleCnt="0">
        <dgm:presLayoutVars>
          <dgm:animLvl val="lvl"/>
          <dgm:resizeHandles val="exact"/>
        </dgm:presLayoutVars>
      </dgm:prSet>
      <dgm:spPr/>
    </dgm:pt>
    <dgm:pt modelId="{D5311607-B30F-124A-995B-869628CAD909}" type="pres">
      <dgm:prSet presAssocID="{1B4E1FB3-7214-4FFF-AC66-4F25849D0710}" presName="parentText" presStyleLbl="node1" presStyleIdx="0" presStyleCnt="3" custLinFactNeighborY="-39021">
        <dgm:presLayoutVars>
          <dgm:chMax val="0"/>
          <dgm:bulletEnabled val="1"/>
        </dgm:presLayoutVars>
      </dgm:prSet>
      <dgm:spPr/>
    </dgm:pt>
    <dgm:pt modelId="{03BABAE6-AE23-D14A-A499-988353896F82}" type="pres">
      <dgm:prSet presAssocID="{01769574-B6B5-4994-9D18-6C68749F8C71}" presName="spacer" presStyleCnt="0"/>
      <dgm:spPr/>
    </dgm:pt>
    <dgm:pt modelId="{26A227C4-8B41-B840-B5A3-88E8E43705A6}" type="pres">
      <dgm:prSet presAssocID="{D6602C16-9F50-43EB-85F9-FAC3B74ABD6C}" presName="parentText" presStyleLbl="node1" presStyleIdx="1" presStyleCnt="3">
        <dgm:presLayoutVars>
          <dgm:chMax val="0"/>
          <dgm:bulletEnabled val="1"/>
        </dgm:presLayoutVars>
      </dgm:prSet>
      <dgm:spPr/>
    </dgm:pt>
    <dgm:pt modelId="{41D59A95-DF2B-F248-B216-7AD39AE99CD9}" type="pres">
      <dgm:prSet presAssocID="{DBB94B9D-8734-42A5-9D77-1AC831F129AD}" presName="spacer" presStyleCnt="0"/>
      <dgm:spPr/>
    </dgm:pt>
    <dgm:pt modelId="{7CEC3AA7-9057-5A40-80A9-6FDE7C2DA1CA}" type="pres">
      <dgm:prSet presAssocID="{E6A94E0C-D8C4-41FF-963C-5E5BC181C27E}" presName="parentText" presStyleLbl="node1" presStyleIdx="2" presStyleCnt="3">
        <dgm:presLayoutVars>
          <dgm:chMax val="0"/>
          <dgm:bulletEnabled val="1"/>
        </dgm:presLayoutVars>
      </dgm:prSet>
      <dgm:spPr/>
    </dgm:pt>
  </dgm:ptLst>
  <dgm:cxnLst>
    <dgm:cxn modelId="{22418B14-0018-914D-A77F-E12545910164}" type="presOf" srcId="{D6602C16-9F50-43EB-85F9-FAC3B74ABD6C}" destId="{26A227C4-8B41-B840-B5A3-88E8E43705A6}" srcOrd="0" destOrd="0" presId="urn:microsoft.com/office/officeart/2005/8/layout/vList2"/>
    <dgm:cxn modelId="{20F11D7A-5345-1C45-9B59-AA790782F660}" type="presOf" srcId="{1B4E1FB3-7214-4FFF-AC66-4F25849D0710}" destId="{D5311607-B30F-124A-995B-869628CAD909}" srcOrd="0" destOrd="0" presId="urn:microsoft.com/office/officeart/2005/8/layout/vList2"/>
    <dgm:cxn modelId="{045ACE8C-CC7C-4E3A-A7D7-D32038D19326}" srcId="{8F2C17CA-27EA-41B3-85A3-23CFA6824E33}" destId="{1B4E1FB3-7214-4FFF-AC66-4F25849D0710}" srcOrd="0" destOrd="0" parTransId="{6E49053C-B3C3-4221-A69A-4580DE2910CA}" sibTransId="{01769574-B6B5-4994-9D18-6C68749F8C71}"/>
    <dgm:cxn modelId="{BD7C1BC0-7A7B-465C-9B7A-EA336D334E68}" srcId="{8F2C17CA-27EA-41B3-85A3-23CFA6824E33}" destId="{E6A94E0C-D8C4-41FF-963C-5E5BC181C27E}" srcOrd="2" destOrd="0" parTransId="{A6D904C7-2692-4EF4-95FD-C22A995F03EF}" sibTransId="{BF417A4B-C2E3-49BD-83BE-CDBA2256B786}"/>
    <dgm:cxn modelId="{60922ACA-791A-4C41-90DA-F7DC34535FB1}" srcId="{8F2C17CA-27EA-41B3-85A3-23CFA6824E33}" destId="{D6602C16-9F50-43EB-85F9-FAC3B74ABD6C}" srcOrd="1" destOrd="0" parTransId="{014B3046-C52B-4375-B141-89AF7304A309}" sibTransId="{DBB94B9D-8734-42A5-9D77-1AC831F129AD}"/>
    <dgm:cxn modelId="{F76348E8-BC41-3C46-BEDB-18AB69178022}" type="presOf" srcId="{E6A94E0C-D8C4-41FF-963C-5E5BC181C27E}" destId="{7CEC3AA7-9057-5A40-80A9-6FDE7C2DA1CA}" srcOrd="0" destOrd="0" presId="urn:microsoft.com/office/officeart/2005/8/layout/vList2"/>
    <dgm:cxn modelId="{7B0C87F0-AF55-FB4C-9C19-2A152BEC7295}" type="presOf" srcId="{8F2C17CA-27EA-41B3-85A3-23CFA6824E33}" destId="{9ECAD0D5-6761-2146-9772-53E0A672C84B}" srcOrd="0" destOrd="0" presId="urn:microsoft.com/office/officeart/2005/8/layout/vList2"/>
    <dgm:cxn modelId="{62643EEA-AEF3-C042-97DB-56B52CACA7C5}" type="presParOf" srcId="{9ECAD0D5-6761-2146-9772-53E0A672C84B}" destId="{D5311607-B30F-124A-995B-869628CAD909}" srcOrd="0" destOrd="0" presId="urn:microsoft.com/office/officeart/2005/8/layout/vList2"/>
    <dgm:cxn modelId="{B87EC872-9904-5B47-9D20-88142B3C1A4B}" type="presParOf" srcId="{9ECAD0D5-6761-2146-9772-53E0A672C84B}" destId="{03BABAE6-AE23-D14A-A499-988353896F82}" srcOrd="1" destOrd="0" presId="urn:microsoft.com/office/officeart/2005/8/layout/vList2"/>
    <dgm:cxn modelId="{1C9913F2-DE7A-2542-850F-8B458972FB64}" type="presParOf" srcId="{9ECAD0D5-6761-2146-9772-53E0A672C84B}" destId="{26A227C4-8B41-B840-B5A3-88E8E43705A6}" srcOrd="2" destOrd="0" presId="urn:microsoft.com/office/officeart/2005/8/layout/vList2"/>
    <dgm:cxn modelId="{8CF4B749-796F-724B-A9EA-6C0E3C3E2B70}" type="presParOf" srcId="{9ECAD0D5-6761-2146-9772-53E0A672C84B}" destId="{41D59A95-DF2B-F248-B216-7AD39AE99CD9}" srcOrd="3" destOrd="0" presId="urn:microsoft.com/office/officeart/2005/8/layout/vList2"/>
    <dgm:cxn modelId="{FAE676F4-07AC-7C47-B034-8692BBDDA660}" type="presParOf" srcId="{9ECAD0D5-6761-2146-9772-53E0A672C84B}" destId="{7CEC3AA7-9057-5A40-80A9-6FDE7C2DA1CA}" srcOrd="4" destOrd="0" presId="urn:microsoft.com/office/officeart/2005/8/layout/vList2"/>
  </dgm:cxnLst>
  <dgm:bg/>
  <dgm:whole>
    <a:ln w="7620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C83A7-7AEE-3A43-A3E3-CD7B68BC3C8F}">
      <dsp:nvSpPr>
        <dsp:cNvPr id="0" name=""/>
        <dsp:cNvSpPr/>
      </dsp:nvSpPr>
      <dsp:spPr>
        <a:xfrm>
          <a:off x="2175669" y="3535462"/>
          <a:ext cx="3905325"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5AE9F6-63F2-704D-A049-7C61EF106017}">
      <dsp:nvSpPr>
        <dsp:cNvPr id="0" name=""/>
        <dsp:cNvSpPr/>
      </dsp:nvSpPr>
      <dsp:spPr>
        <a:xfrm>
          <a:off x="2175669" y="815875"/>
          <a:ext cx="3905325"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D5EF0D-8DC5-DB49-B171-9D8A37A61B2F}">
      <dsp:nvSpPr>
        <dsp:cNvPr id="0" name=""/>
        <dsp:cNvSpPr/>
      </dsp:nvSpPr>
      <dsp:spPr>
        <a:xfrm>
          <a:off x="0" y="0"/>
          <a:ext cx="4351338" cy="4351338"/>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CD0219-D044-8045-91F1-8187FF731420}">
      <dsp:nvSpPr>
        <dsp:cNvPr id="0" name=""/>
        <dsp:cNvSpPr/>
      </dsp:nvSpPr>
      <dsp:spPr>
        <a:xfrm flipV="1">
          <a:off x="8046717" y="0"/>
          <a:ext cx="203210" cy="36279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155700">
            <a:lnSpc>
              <a:spcPct val="90000"/>
            </a:lnSpc>
            <a:spcBef>
              <a:spcPct val="0"/>
            </a:spcBef>
            <a:spcAft>
              <a:spcPct val="35000"/>
            </a:spcAft>
            <a:buNone/>
          </a:pPr>
          <a:endParaRPr lang="en-US" sz="2600" kern="1200" dirty="0"/>
        </a:p>
      </dsp:txBody>
      <dsp:txXfrm rot="10800000">
        <a:off x="8046717" y="0"/>
        <a:ext cx="203210" cy="362790"/>
      </dsp:txXfrm>
    </dsp:sp>
    <dsp:sp modelId="{FC4FE8BF-8A30-5E43-8E24-1ADD4412334F}">
      <dsp:nvSpPr>
        <dsp:cNvPr id="0" name=""/>
        <dsp:cNvSpPr/>
      </dsp:nvSpPr>
      <dsp:spPr>
        <a:xfrm>
          <a:off x="5265118" y="0"/>
          <a:ext cx="1631751" cy="1631751"/>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5DC85B-00B0-4F4C-A983-79648263947A}">
      <dsp:nvSpPr>
        <dsp:cNvPr id="0" name=""/>
        <dsp:cNvSpPr/>
      </dsp:nvSpPr>
      <dsp:spPr>
        <a:xfrm>
          <a:off x="6896870" y="0"/>
          <a:ext cx="3211622" cy="163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0" rIns="198120" bIns="0" numCol="1" spcCol="1270" anchor="ctr" anchorCtr="0">
          <a:noAutofit/>
        </a:bodyPr>
        <a:lstStyle/>
        <a:p>
          <a:pPr marL="0" lvl="0" indent="0" algn="l" defTabSz="2311400">
            <a:lnSpc>
              <a:spcPct val="90000"/>
            </a:lnSpc>
            <a:spcBef>
              <a:spcPct val="0"/>
            </a:spcBef>
            <a:spcAft>
              <a:spcPct val="35000"/>
            </a:spcAft>
            <a:buNone/>
          </a:pPr>
          <a:r>
            <a:rPr lang="en-US" sz="5200" kern="1200" dirty="0"/>
            <a:t>Influences</a:t>
          </a:r>
        </a:p>
      </dsp:txBody>
      <dsp:txXfrm>
        <a:off x="6896870" y="0"/>
        <a:ext cx="3211622" cy="1631751"/>
      </dsp:txXfrm>
    </dsp:sp>
    <dsp:sp modelId="{5A8DFEA7-9549-D346-901B-CB0141C006CE}">
      <dsp:nvSpPr>
        <dsp:cNvPr id="0" name=""/>
        <dsp:cNvSpPr/>
      </dsp:nvSpPr>
      <dsp:spPr>
        <a:xfrm>
          <a:off x="5265118" y="2719586"/>
          <a:ext cx="1631751" cy="1631751"/>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6A2036-6EA5-C249-AE86-C29891C49C92}">
      <dsp:nvSpPr>
        <dsp:cNvPr id="0" name=""/>
        <dsp:cNvSpPr/>
      </dsp:nvSpPr>
      <dsp:spPr>
        <a:xfrm>
          <a:off x="6896870" y="2719586"/>
          <a:ext cx="3618729" cy="163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0" rIns="198120" bIns="0" numCol="1" spcCol="1270" anchor="ctr" anchorCtr="0">
          <a:noAutofit/>
        </a:bodyPr>
        <a:lstStyle/>
        <a:p>
          <a:pPr marL="0" lvl="0" indent="0" algn="l" defTabSz="2311400">
            <a:lnSpc>
              <a:spcPct val="90000"/>
            </a:lnSpc>
            <a:spcBef>
              <a:spcPct val="0"/>
            </a:spcBef>
            <a:spcAft>
              <a:spcPct val="35000"/>
            </a:spcAft>
            <a:buNone/>
          </a:pPr>
          <a:r>
            <a:rPr lang="en-US" sz="5200" kern="1200" dirty="0"/>
            <a:t>Experiences</a:t>
          </a:r>
        </a:p>
      </dsp:txBody>
      <dsp:txXfrm>
        <a:off x="6896870" y="2719586"/>
        <a:ext cx="3618729" cy="16317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FA73C-9FFD-7A40-8F0A-2C590BDBCB56}">
      <dsp:nvSpPr>
        <dsp:cNvPr id="0" name=""/>
        <dsp:cNvSpPr/>
      </dsp:nvSpPr>
      <dsp:spPr>
        <a:xfrm>
          <a:off x="0" y="3070469"/>
          <a:ext cx="7728267" cy="2014560"/>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t>THIS IS WHAT WE CALL AMBIGUOUS LOSS</a:t>
          </a:r>
        </a:p>
      </dsp:txBody>
      <dsp:txXfrm>
        <a:off x="0" y="3070469"/>
        <a:ext cx="7728267" cy="2014560"/>
      </dsp:txXfrm>
    </dsp:sp>
    <dsp:sp modelId="{0B2EC775-6867-C84C-92BB-B7355E7EB290}">
      <dsp:nvSpPr>
        <dsp:cNvPr id="0" name=""/>
        <dsp:cNvSpPr/>
      </dsp:nvSpPr>
      <dsp:spPr>
        <a:xfrm rot="10800000">
          <a:off x="0" y="2294"/>
          <a:ext cx="7728267" cy="3098393"/>
        </a:xfrm>
        <a:prstGeom prst="upArrowCallou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t>WE HAVE LOST THE FOLLOWING…</a:t>
          </a:r>
        </a:p>
      </dsp:txBody>
      <dsp:txXfrm rot="-10800000">
        <a:off x="0" y="2294"/>
        <a:ext cx="7728267" cy="1087536"/>
      </dsp:txXfrm>
    </dsp:sp>
    <dsp:sp modelId="{3DC83CF2-0549-1840-9663-B2EB3DC5790A}">
      <dsp:nvSpPr>
        <dsp:cNvPr id="0" name=""/>
        <dsp:cNvSpPr/>
      </dsp:nvSpPr>
      <dsp:spPr>
        <a:xfrm>
          <a:off x="3773" y="1089830"/>
          <a:ext cx="1286786" cy="926419"/>
        </a:xfrm>
        <a:prstGeom prst="rect">
          <a:avLst/>
        </a:prstGeom>
        <a:solidFill>
          <a:schemeClr val="accent6">
            <a:alpha val="90000"/>
            <a:tint val="40000"/>
            <a:hueOff val="0"/>
            <a:satOff val="0"/>
            <a:lumOff val="0"/>
            <a:alphaOff val="0"/>
          </a:schemeClr>
        </a:solidFill>
        <a:ln w="1079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Access </a:t>
          </a:r>
        </a:p>
      </dsp:txBody>
      <dsp:txXfrm>
        <a:off x="3773" y="1089830"/>
        <a:ext cx="1286786" cy="926419"/>
      </dsp:txXfrm>
    </dsp:sp>
    <dsp:sp modelId="{046A3EFB-81A3-0549-B8B6-0088127D95B1}">
      <dsp:nvSpPr>
        <dsp:cNvPr id="0" name=""/>
        <dsp:cNvSpPr/>
      </dsp:nvSpPr>
      <dsp:spPr>
        <a:xfrm>
          <a:off x="1290560" y="1089830"/>
          <a:ext cx="1286786" cy="926419"/>
        </a:xfrm>
        <a:prstGeom prst="rect">
          <a:avLst/>
        </a:prstGeom>
        <a:solidFill>
          <a:schemeClr val="accent6">
            <a:alpha val="90000"/>
            <a:tint val="40000"/>
            <a:hueOff val="0"/>
            <a:satOff val="0"/>
            <a:lumOff val="0"/>
            <a:alphaOff val="0"/>
          </a:schemeClr>
        </a:solidFill>
        <a:ln w="1079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Our “Normal” Routine</a:t>
          </a:r>
        </a:p>
      </dsp:txBody>
      <dsp:txXfrm>
        <a:off x="1290560" y="1089830"/>
        <a:ext cx="1286786" cy="926419"/>
      </dsp:txXfrm>
    </dsp:sp>
    <dsp:sp modelId="{D4ADB9AA-4574-2E41-9D4F-1009F0F28E0C}">
      <dsp:nvSpPr>
        <dsp:cNvPr id="0" name=""/>
        <dsp:cNvSpPr/>
      </dsp:nvSpPr>
      <dsp:spPr>
        <a:xfrm>
          <a:off x="2577346" y="1089830"/>
          <a:ext cx="1286786" cy="926419"/>
        </a:xfrm>
        <a:prstGeom prst="rect">
          <a:avLst/>
        </a:prstGeom>
        <a:solidFill>
          <a:schemeClr val="accent6">
            <a:alpha val="90000"/>
            <a:tint val="40000"/>
            <a:hueOff val="0"/>
            <a:satOff val="0"/>
            <a:lumOff val="0"/>
            <a:alphaOff val="0"/>
          </a:schemeClr>
        </a:solidFill>
        <a:ln w="1079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The Ability Of Choice</a:t>
          </a:r>
        </a:p>
      </dsp:txBody>
      <dsp:txXfrm>
        <a:off x="2577346" y="1089830"/>
        <a:ext cx="1286786" cy="926419"/>
      </dsp:txXfrm>
    </dsp:sp>
    <dsp:sp modelId="{ADB67EAE-CBDF-0C45-9222-86B2205446E2}">
      <dsp:nvSpPr>
        <dsp:cNvPr id="0" name=""/>
        <dsp:cNvSpPr/>
      </dsp:nvSpPr>
      <dsp:spPr>
        <a:xfrm>
          <a:off x="3864133" y="1089830"/>
          <a:ext cx="1286786" cy="926419"/>
        </a:xfrm>
        <a:prstGeom prst="rect">
          <a:avLst/>
        </a:prstGeom>
        <a:solidFill>
          <a:schemeClr val="accent6">
            <a:alpha val="90000"/>
            <a:tint val="40000"/>
            <a:hueOff val="0"/>
            <a:satOff val="0"/>
            <a:lumOff val="0"/>
            <a:alphaOff val="0"/>
          </a:schemeClr>
        </a:solidFill>
        <a:ln w="1079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Connection</a:t>
          </a:r>
        </a:p>
      </dsp:txBody>
      <dsp:txXfrm>
        <a:off x="3864133" y="1089830"/>
        <a:ext cx="1286786" cy="926419"/>
      </dsp:txXfrm>
    </dsp:sp>
    <dsp:sp modelId="{1A46CBEC-8185-524B-8D13-D620E559296A}">
      <dsp:nvSpPr>
        <dsp:cNvPr id="0" name=""/>
        <dsp:cNvSpPr/>
      </dsp:nvSpPr>
      <dsp:spPr>
        <a:xfrm>
          <a:off x="5150920" y="1089830"/>
          <a:ext cx="1286786" cy="926419"/>
        </a:xfrm>
        <a:prstGeom prst="rect">
          <a:avLst/>
        </a:prstGeom>
        <a:solidFill>
          <a:schemeClr val="accent6">
            <a:alpha val="90000"/>
            <a:tint val="40000"/>
            <a:hueOff val="0"/>
            <a:satOff val="0"/>
            <a:lumOff val="0"/>
            <a:alphaOff val="0"/>
          </a:schemeClr>
        </a:solidFill>
        <a:ln w="1079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Opportunities</a:t>
          </a:r>
        </a:p>
      </dsp:txBody>
      <dsp:txXfrm>
        <a:off x="5150920" y="1089830"/>
        <a:ext cx="1286786" cy="926419"/>
      </dsp:txXfrm>
    </dsp:sp>
    <dsp:sp modelId="{24D8DE0E-0600-A44E-A913-453A08E095CC}">
      <dsp:nvSpPr>
        <dsp:cNvPr id="0" name=""/>
        <dsp:cNvSpPr/>
      </dsp:nvSpPr>
      <dsp:spPr>
        <a:xfrm>
          <a:off x="6437706" y="1089830"/>
          <a:ext cx="1286786" cy="926419"/>
        </a:xfrm>
        <a:prstGeom prst="rect">
          <a:avLst/>
        </a:prstGeom>
        <a:solidFill>
          <a:schemeClr val="accent6">
            <a:alpha val="90000"/>
            <a:tint val="40000"/>
            <a:hueOff val="0"/>
            <a:satOff val="0"/>
            <a:lumOff val="0"/>
            <a:alphaOff val="0"/>
          </a:schemeClr>
        </a:solidFill>
        <a:ln w="1079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Lives Of Loved Ones</a:t>
          </a:r>
        </a:p>
      </dsp:txBody>
      <dsp:txXfrm>
        <a:off x="6437706" y="1089830"/>
        <a:ext cx="1286786" cy="9264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77E26-AC2C-1C4D-8598-E99CE1F8DEF9}">
      <dsp:nvSpPr>
        <dsp:cNvPr id="0" name=""/>
        <dsp:cNvSpPr/>
      </dsp:nvSpPr>
      <dsp:spPr>
        <a:xfrm>
          <a:off x="0" y="0"/>
          <a:ext cx="7728267"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A8BD22-7D3D-6B4B-801F-1B0E4AF2D500}">
      <dsp:nvSpPr>
        <dsp:cNvPr id="0" name=""/>
        <dsp:cNvSpPr/>
      </dsp:nvSpPr>
      <dsp:spPr>
        <a:xfrm>
          <a:off x="0" y="0"/>
          <a:ext cx="7728267" cy="254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b="1" kern="1200" dirty="0">
              <a:solidFill>
                <a:schemeClr val="accent1"/>
              </a:solidFill>
            </a:rPr>
            <a:t>Stress</a:t>
          </a:r>
          <a:r>
            <a:rPr lang="en-US" sz="3700" b="1" kern="1200" dirty="0"/>
            <a:t>: </a:t>
          </a:r>
          <a:r>
            <a:rPr lang="en-US" sz="3700" kern="1200" dirty="0"/>
            <a:t>Is both experienced shared with others (objective reality) but also perceptions experienced within the body and mind (subjective reality). </a:t>
          </a:r>
        </a:p>
      </dsp:txBody>
      <dsp:txXfrm>
        <a:off x="0" y="0"/>
        <a:ext cx="7728267" cy="2543662"/>
      </dsp:txXfrm>
    </dsp:sp>
    <dsp:sp modelId="{19CE23B4-E254-F942-8823-2E1F4E39B02A}">
      <dsp:nvSpPr>
        <dsp:cNvPr id="0" name=""/>
        <dsp:cNvSpPr/>
      </dsp:nvSpPr>
      <dsp:spPr>
        <a:xfrm>
          <a:off x="0" y="2543662"/>
          <a:ext cx="7728267"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ABDD11-2909-5C44-AA7B-EA343450E3A4}">
      <dsp:nvSpPr>
        <dsp:cNvPr id="0" name=""/>
        <dsp:cNvSpPr/>
      </dsp:nvSpPr>
      <dsp:spPr>
        <a:xfrm>
          <a:off x="0" y="2543662"/>
          <a:ext cx="7728267" cy="254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b="1" kern="1200" dirty="0">
              <a:solidFill>
                <a:schemeClr val="accent1"/>
              </a:solidFill>
            </a:rPr>
            <a:t>Distress</a:t>
          </a:r>
          <a:r>
            <a:rPr lang="en-US" sz="3700" b="1" kern="1200" dirty="0"/>
            <a:t>: </a:t>
          </a:r>
          <a:r>
            <a:rPr lang="en-US" sz="3700" kern="1200" dirty="0"/>
            <a:t>Describes a person’s internal state of dysregulation and often, disorganization: what is happening to me right now is dangerous. </a:t>
          </a:r>
        </a:p>
      </dsp:txBody>
      <dsp:txXfrm>
        <a:off x="0" y="2543662"/>
        <a:ext cx="7728267" cy="25436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0C6E2-EBF0-AD41-8325-6063DD3DF49F}">
      <dsp:nvSpPr>
        <dsp:cNvPr id="0" name=""/>
        <dsp:cNvSpPr/>
      </dsp:nvSpPr>
      <dsp:spPr>
        <a:xfrm>
          <a:off x="0" y="373651"/>
          <a:ext cx="7240043" cy="604800"/>
        </a:xfrm>
        <a:prstGeom prst="rect">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93BE18-7CCC-F04C-98C8-32D037EBA366}">
      <dsp:nvSpPr>
        <dsp:cNvPr id="0" name=""/>
        <dsp:cNvSpPr/>
      </dsp:nvSpPr>
      <dsp:spPr>
        <a:xfrm>
          <a:off x="362002" y="19411"/>
          <a:ext cx="5068030" cy="708480"/>
        </a:xfrm>
        <a:prstGeom prst="roundRect">
          <a:avLst/>
        </a:prstGeom>
        <a:solidFill>
          <a:srgbClr val="FFFFFF"/>
        </a:solidFill>
        <a:ln w="10795" cap="flat" cmpd="sng" algn="ctr">
          <a:solidFill>
            <a:srgbClr val="1AB39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559" tIns="0" rIns="191559" bIns="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chemeClr val="tx1"/>
              </a:solidFill>
            </a:rPr>
            <a:t>How do we recognize this?</a:t>
          </a:r>
          <a:endParaRPr lang="en-US" sz="2400" kern="1200" dirty="0">
            <a:solidFill>
              <a:schemeClr val="tx1"/>
            </a:solidFill>
          </a:endParaRPr>
        </a:p>
      </dsp:txBody>
      <dsp:txXfrm>
        <a:off x="396587" y="53996"/>
        <a:ext cx="4998860" cy="639310"/>
      </dsp:txXfrm>
    </dsp:sp>
    <dsp:sp modelId="{A5307E0F-198E-9E44-A451-9C62C3F4B791}">
      <dsp:nvSpPr>
        <dsp:cNvPr id="0" name=""/>
        <dsp:cNvSpPr/>
      </dsp:nvSpPr>
      <dsp:spPr>
        <a:xfrm>
          <a:off x="0" y="1462291"/>
          <a:ext cx="7240043" cy="1738800"/>
        </a:xfrm>
        <a:prstGeom prst="rect">
          <a:avLst/>
        </a:prstGeom>
        <a:solidFill>
          <a:schemeClr val="lt1">
            <a:alpha val="90000"/>
            <a:hueOff val="0"/>
            <a:satOff val="0"/>
            <a:lumOff val="0"/>
            <a:alphaOff val="0"/>
          </a:schemeClr>
        </a:solidFill>
        <a:ln w="10795" cap="flat" cmpd="sng" algn="ctr">
          <a:solidFill>
            <a:schemeClr val="accent5">
              <a:hueOff val="5589159"/>
              <a:satOff val="-4817"/>
              <a:lumOff val="6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1908" tIns="499872" rIns="561908" bIns="170688"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Internal – arising from within the individual</a:t>
          </a:r>
          <a:endParaRPr lang="en-US" sz="2400" kern="1200" dirty="0"/>
        </a:p>
        <a:p>
          <a:pPr marL="228600" lvl="1" indent="-228600" algn="l" defTabSz="1066800">
            <a:lnSpc>
              <a:spcPct val="90000"/>
            </a:lnSpc>
            <a:spcBef>
              <a:spcPct val="0"/>
            </a:spcBef>
            <a:spcAft>
              <a:spcPct val="15000"/>
            </a:spcAft>
            <a:buChar char="•"/>
          </a:pPr>
          <a:r>
            <a:rPr lang="en-GB" sz="2400" kern="1200" dirty="0"/>
            <a:t>External – arising from the external events and demands</a:t>
          </a:r>
          <a:endParaRPr lang="en-US" sz="2400" kern="1200" dirty="0"/>
        </a:p>
      </dsp:txBody>
      <dsp:txXfrm>
        <a:off x="0" y="1462291"/>
        <a:ext cx="7240043" cy="1738800"/>
      </dsp:txXfrm>
    </dsp:sp>
    <dsp:sp modelId="{C6527F62-23DC-B045-A348-98B4E52666CC}">
      <dsp:nvSpPr>
        <dsp:cNvPr id="0" name=""/>
        <dsp:cNvSpPr/>
      </dsp:nvSpPr>
      <dsp:spPr>
        <a:xfrm>
          <a:off x="362002" y="1108051"/>
          <a:ext cx="5068030" cy="708480"/>
        </a:xfrm>
        <a:prstGeom prst="roundRect">
          <a:avLst/>
        </a:prstGeom>
        <a:solidFill>
          <a:srgbClr val="FFFFFF"/>
        </a:solidFill>
        <a:ln w="10795" cap="flat" cmpd="sng" algn="ctr">
          <a:solidFill>
            <a:srgbClr val="6A24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559" tIns="0" rIns="191559" bIns="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chemeClr val="tx1"/>
              </a:solidFill>
            </a:rPr>
            <a:t>Causes of stress can be: </a:t>
          </a:r>
          <a:endParaRPr lang="en-US" sz="2400" kern="1200" dirty="0">
            <a:solidFill>
              <a:schemeClr val="tx1"/>
            </a:solidFill>
          </a:endParaRPr>
        </a:p>
      </dsp:txBody>
      <dsp:txXfrm>
        <a:off x="396587" y="1142636"/>
        <a:ext cx="4998860" cy="639310"/>
      </dsp:txXfrm>
    </dsp:sp>
    <dsp:sp modelId="{AAF14D28-F959-3143-8202-1109DEC4D46B}">
      <dsp:nvSpPr>
        <dsp:cNvPr id="0" name=""/>
        <dsp:cNvSpPr/>
      </dsp:nvSpPr>
      <dsp:spPr>
        <a:xfrm>
          <a:off x="0" y="3684931"/>
          <a:ext cx="7240043" cy="2192400"/>
        </a:xfrm>
        <a:prstGeom prst="rect">
          <a:avLst/>
        </a:prstGeom>
        <a:solidFill>
          <a:schemeClr val="lt1">
            <a:alpha val="90000"/>
            <a:hueOff val="0"/>
            <a:satOff val="0"/>
            <a:lumOff val="0"/>
            <a:alphaOff val="0"/>
          </a:schemeClr>
        </a:solidFill>
        <a:ln w="10795" cap="flat" cmpd="sng" algn="ctr">
          <a:solidFill>
            <a:schemeClr val="accent5">
              <a:hueOff val="11178319"/>
              <a:satOff val="-9634"/>
              <a:lumOff val="127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1908" tIns="499872" rIns="561908" bIns="170688"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Physical</a:t>
          </a:r>
          <a:endParaRPr lang="en-US" sz="2400" kern="1200" dirty="0"/>
        </a:p>
        <a:p>
          <a:pPr marL="228600" lvl="1" indent="-228600" algn="l" defTabSz="1066800">
            <a:lnSpc>
              <a:spcPct val="90000"/>
            </a:lnSpc>
            <a:spcBef>
              <a:spcPct val="0"/>
            </a:spcBef>
            <a:spcAft>
              <a:spcPct val="15000"/>
            </a:spcAft>
            <a:buChar char="•"/>
          </a:pPr>
          <a:r>
            <a:rPr lang="en-GB" sz="2400" kern="1200" dirty="0"/>
            <a:t>Psychological</a:t>
          </a:r>
          <a:endParaRPr lang="en-US" sz="2400" kern="1200" dirty="0"/>
        </a:p>
        <a:p>
          <a:pPr marL="228600" lvl="1" indent="-228600" algn="l" defTabSz="1066800">
            <a:lnSpc>
              <a:spcPct val="90000"/>
            </a:lnSpc>
            <a:spcBef>
              <a:spcPct val="0"/>
            </a:spcBef>
            <a:spcAft>
              <a:spcPct val="15000"/>
            </a:spcAft>
            <a:buChar char="•"/>
          </a:pPr>
          <a:r>
            <a:rPr lang="en-GB" sz="2400" kern="1200" dirty="0"/>
            <a:t>Behavioral</a:t>
          </a:r>
          <a:endParaRPr lang="en-US" sz="2400" kern="1200" dirty="0"/>
        </a:p>
        <a:p>
          <a:pPr marL="228600" lvl="1" indent="-228600" algn="l" defTabSz="1066800">
            <a:lnSpc>
              <a:spcPct val="90000"/>
            </a:lnSpc>
            <a:spcBef>
              <a:spcPct val="0"/>
            </a:spcBef>
            <a:spcAft>
              <a:spcPct val="15000"/>
            </a:spcAft>
            <a:buChar char="•"/>
          </a:pPr>
          <a:r>
            <a:rPr lang="en-GB" sz="2400" kern="1200" dirty="0"/>
            <a:t>Cognitive</a:t>
          </a:r>
          <a:endParaRPr lang="en-US" sz="2400" kern="1200" dirty="0"/>
        </a:p>
      </dsp:txBody>
      <dsp:txXfrm>
        <a:off x="0" y="3684931"/>
        <a:ext cx="7240043" cy="2192400"/>
      </dsp:txXfrm>
    </dsp:sp>
    <dsp:sp modelId="{7C73F23F-43F1-3946-81F1-17B565558E0B}">
      <dsp:nvSpPr>
        <dsp:cNvPr id="0" name=""/>
        <dsp:cNvSpPr/>
      </dsp:nvSpPr>
      <dsp:spPr>
        <a:xfrm>
          <a:off x="362002" y="3330691"/>
          <a:ext cx="5068030" cy="708480"/>
        </a:xfrm>
        <a:prstGeom prst="roundRect">
          <a:avLst/>
        </a:prstGeom>
        <a:solidFill>
          <a:srgbClr val="FFFFFF"/>
        </a:solidFill>
        <a:ln w="10795"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559" tIns="0" rIns="191559" bIns="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chemeClr val="tx1"/>
              </a:solidFill>
            </a:rPr>
            <a:t>The effects of stress can be:</a:t>
          </a:r>
          <a:endParaRPr lang="en-US" sz="2400" kern="1200" dirty="0">
            <a:solidFill>
              <a:schemeClr val="tx1"/>
            </a:solidFill>
          </a:endParaRPr>
        </a:p>
      </dsp:txBody>
      <dsp:txXfrm>
        <a:off x="396587" y="3365276"/>
        <a:ext cx="4998860"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11607-B30F-124A-995B-869628CAD909}">
      <dsp:nvSpPr>
        <dsp:cNvPr id="0" name=""/>
        <dsp:cNvSpPr/>
      </dsp:nvSpPr>
      <dsp:spPr>
        <a:xfrm>
          <a:off x="0" y="0"/>
          <a:ext cx="7728267" cy="1589006"/>
        </a:xfrm>
        <a:prstGeom prst="roundRect">
          <a:avLst/>
        </a:prstGeom>
        <a:noFill/>
        <a:ln w="76200" cap="flat" cmpd="sng" algn="ctr">
          <a:solidFill>
            <a:srgbClr val="1AB39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tx1"/>
              </a:solidFill>
            </a:rPr>
            <a:t>Life is Hard</a:t>
          </a:r>
        </a:p>
      </dsp:txBody>
      <dsp:txXfrm>
        <a:off x="77569" y="77569"/>
        <a:ext cx="7573129" cy="1433868"/>
      </dsp:txXfrm>
    </dsp:sp>
    <dsp:sp modelId="{26A227C4-8B41-B840-B5A3-88E8E43705A6}">
      <dsp:nvSpPr>
        <dsp:cNvPr id="0" name=""/>
        <dsp:cNvSpPr/>
      </dsp:nvSpPr>
      <dsp:spPr>
        <a:xfrm>
          <a:off x="0" y="1749158"/>
          <a:ext cx="7728267" cy="1589006"/>
        </a:xfrm>
        <a:prstGeom prst="roundRect">
          <a:avLst/>
        </a:prstGeom>
        <a:noFill/>
        <a:ln w="76200" cap="flat" cmpd="sng" algn="ctr">
          <a:solidFill>
            <a:srgbClr val="6A24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tx1"/>
              </a:solidFill>
            </a:rPr>
            <a:t>We all Face Challenges</a:t>
          </a:r>
        </a:p>
      </dsp:txBody>
      <dsp:txXfrm>
        <a:off x="77569" y="1826727"/>
        <a:ext cx="7573129" cy="1433868"/>
      </dsp:txXfrm>
    </dsp:sp>
    <dsp:sp modelId="{7CEC3AA7-9057-5A40-80A9-6FDE7C2DA1CA}">
      <dsp:nvSpPr>
        <dsp:cNvPr id="0" name=""/>
        <dsp:cNvSpPr/>
      </dsp:nvSpPr>
      <dsp:spPr>
        <a:xfrm>
          <a:off x="0" y="3453365"/>
          <a:ext cx="7728267" cy="1589006"/>
        </a:xfrm>
        <a:prstGeom prst="roundRect">
          <a:avLst/>
        </a:prstGeom>
        <a:noFill/>
        <a:ln w="76200" cap="flat" cmpd="sng" algn="ctr">
          <a:solidFill>
            <a:srgbClr val="D539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tx1"/>
              </a:solidFill>
            </a:rPr>
            <a:t>There is no guarantee that things will be okay.</a:t>
          </a:r>
        </a:p>
      </dsp:txBody>
      <dsp:txXfrm>
        <a:off x="77569" y="3530934"/>
        <a:ext cx="7573129" cy="1433868"/>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6B4C0-9FB1-E441-8911-0B1056BEDD86}" type="datetimeFigureOut">
              <a:rPr lang="en-US" smtClean="0"/>
              <a:t>6/21/2022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3BE6F-0226-794C-AFBF-7F29A6DF474D}" type="slidenum">
              <a:rPr lang="en-US" smtClean="0"/>
              <a:t>‹#›</a:t>
            </a:fld>
            <a:endParaRPr lang="en-US"/>
          </a:p>
        </p:txBody>
      </p:sp>
    </p:spTree>
    <p:extLst>
      <p:ext uri="{BB962C8B-B14F-4D97-AF65-F5344CB8AC3E}">
        <p14:creationId xmlns:p14="http://schemas.microsoft.com/office/powerpoint/2010/main" val="2732544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STS: Several other terms capture elements of STS but are not all interchangeable with it.  </a:t>
            </a:r>
          </a:p>
          <a:p>
            <a:endParaRPr lang="en-US" dirty="0">
              <a:latin typeface="Calibri" charset="0"/>
            </a:endParaRPr>
          </a:p>
          <a:p>
            <a:r>
              <a:rPr lang="en-US" dirty="0">
                <a:latin typeface="Calibri" charset="0"/>
              </a:rPr>
              <a:t>Compassion Fatigue has been described as the “cost of caring" for others in emotional and</a:t>
            </a:r>
          </a:p>
          <a:p>
            <a:r>
              <a:rPr lang="en-US" dirty="0">
                <a:latin typeface="Calibri" charset="0"/>
              </a:rPr>
              <a:t>physical pain. (Figley, 1982) Comes from continual exposure to hearing trauma and hardship stories and having some sense of responsibility to help. It is characterized by deep physical and emotional exhaustion</a:t>
            </a:r>
          </a:p>
          <a:p>
            <a:r>
              <a:rPr lang="en-US" dirty="0">
                <a:latin typeface="Calibri" charset="0"/>
              </a:rPr>
              <a:t>and a pronounced change in the helper’s ability to feel empathy for their patients, their loved</a:t>
            </a:r>
          </a:p>
          <a:p>
            <a:r>
              <a:rPr lang="en-US" dirty="0">
                <a:latin typeface="Calibri" charset="0"/>
              </a:rPr>
              <a:t>ones and their co-workers. It is marked by increased cynicism at work, a loss of enjoyment of</a:t>
            </a:r>
          </a:p>
          <a:p>
            <a:r>
              <a:rPr lang="en-US" dirty="0">
                <a:latin typeface="Calibri" charset="0"/>
              </a:rPr>
              <a:t>our career, and eventually can transform into depression, secondary traumatic stress and</a:t>
            </a:r>
          </a:p>
          <a:p>
            <a:r>
              <a:rPr lang="en-US" dirty="0">
                <a:latin typeface="Calibri" charset="0"/>
              </a:rPr>
              <a:t>stress-related illnesses. The most insidious aspect of compassion fatigue is that it attacks the</a:t>
            </a:r>
          </a:p>
          <a:p>
            <a:r>
              <a:rPr lang="en-US" dirty="0">
                <a:latin typeface="Calibri" charset="0"/>
              </a:rPr>
              <a:t>very core of what brought us into this work: our empathy and compassion for others.</a:t>
            </a:r>
          </a:p>
          <a:p>
            <a:endParaRPr lang="en-US" dirty="0">
              <a:latin typeface="Calibri" charset="0"/>
            </a:endParaRPr>
          </a:p>
          <a:p>
            <a:r>
              <a:rPr lang="en-US" dirty="0">
                <a:latin typeface="Calibri" charset="0"/>
              </a:rPr>
              <a:t>Burnout: Result of occupational stress, not used to describe the effects of indirect trauma exposure specifically. The term comes from the 70’s term from the drug counseling community. A drug addict at the point of burnout could care little about anything except drugs, experienced a slow or fast deterioration of motivation and competence. In the 80’s became a popular way to consider exhaustion and disquiet at work.</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DE4A29-4FF3-E942-A1C6-BF405DAF834E}" type="slidenum">
              <a:rPr lang="en-US" sz="1200">
                <a:latin typeface="Calibri" charset="0"/>
              </a:rPr>
              <a:pPr eaLnBrk="1" hangingPunct="1"/>
              <a:t>22</a:t>
            </a:fld>
            <a:endParaRPr lang="en-US" sz="1200" dirty="0">
              <a:latin typeface="Calibri" charset="0"/>
            </a:endParaRPr>
          </a:p>
        </p:txBody>
      </p:sp>
    </p:spTree>
    <p:extLst>
      <p:ext uri="{BB962C8B-B14F-4D97-AF65-F5344CB8AC3E}">
        <p14:creationId xmlns:p14="http://schemas.microsoft.com/office/powerpoint/2010/main" val="198958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B3BE6F-0226-794C-AFBF-7F29A6DF474D}" type="slidenum">
              <a:rPr lang="en-US" smtClean="0"/>
              <a:t>24</a:t>
            </a:fld>
            <a:endParaRPr lang="en-US"/>
          </a:p>
        </p:txBody>
      </p:sp>
    </p:spTree>
    <p:extLst>
      <p:ext uri="{BB962C8B-B14F-4D97-AF65-F5344CB8AC3E}">
        <p14:creationId xmlns:p14="http://schemas.microsoft.com/office/powerpoint/2010/main" val="63657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99133" y="4410392"/>
            <a:ext cx="5586734" cy="4177346"/>
          </a:xfrm>
          <a:prstGeom prst="rect">
            <a:avLst/>
          </a:prstGeom>
        </p:spPr>
        <p:txBody>
          <a:bodyPr lIns="91206" tIns="91206" rIns="91206" bIns="91206" anchor="t" anchorCtr="0">
            <a:noAutofit/>
          </a:bodyPr>
          <a:lstStyle/>
          <a:p>
            <a:pPr marL="285064" indent="-285064">
              <a:buClr>
                <a:srgbClr val="FF0000"/>
              </a:buClr>
              <a:buSzPct val="100000"/>
              <a:buChar char="•"/>
            </a:pPr>
            <a:r>
              <a:rPr lang="en-US" sz="1600" dirty="0">
                <a:solidFill>
                  <a:srgbClr val="FF0000"/>
                </a:solidFill>
                <a:latin typeface="Libre Baskerville"/>
                <a:ea typeface="Libre Baskerville"/>
                <a:cs typeface="Libre Baskerville"/>
                <a:sym typeface="Libre Baskerville"/>
              </a:rPr>
              <a:t>Emotional exhaustion</a:t>
            </a:r>
          </a:p>
          <a:p>
            <a:pPr marL="285064" indent="-285064">
              <a:buClr>
                <a:srgbClr val="FF0000"/>
              </a:buClr>
              <a:buSzPct val="100000"/>
              <a:buChar char="•"/>
            </a:pPr>
            <a:r>
              <a:rPr lang="en-US" sz="1600" dirty="0">
                <a:solidFill>
                  <a:srgbClr val="FF0000"/>
                </a:solidFill>
                <a:latin typeface="Libre Baskerville"/>
                <a:ea typeface="Libre Baskerville"/>
                <a:cs typeface="Libre Baskerville"/>
                <a:sym typeface="Libre Baskerville"/>
              </a:rPr>
              <a:t>Reduced sense of personal accomplishment</a:t>
            </a:r>
          </a:p>
          <a:p>
            <a:pPr marL="285064" indent="-285064">
              <a:buClr>
                <a:srgbClr val="008000"/>
              </a:buClr>
              <a:buSzPct val="100000"/>
              <a:buChar char="•"/>
            </a:pPr>
            <a:r>
              <a:rPr lang="en-US" sz="1600" dirty="0">
                <a:solidFill>
                  <a:srgbClr val="008000"/>
                </a:solidFill>
                <a:latin typeface="Libre Baskerville"/>
                <a:ea typeface="Libre Baskerville"/>
                <a:cs typeface="Libre Baskerville"/>
                <a:sym typeface="Libre Baskerville"/>
              </a:rPr>
              <a:t>Mental exhaustion</a:t>
            </a:r>
          </a:p>
          <a:p>
            <a:pPr marL="285064" indent="-285064">
              <a:buClr>
                <a:srgbClr val="FF0000"/>
              </a:buClr>
              <a:buSzPct val="100000"/>
              <a:buChar char="•"/>
            </a:pPr>
            <a:r>
              <a:rPr lang="en-US" sz="1600" dirty="0">
                <a:solidFill>
                  <a:srgbClr val="FF0000"/>
                </a:solidFill>
                <a:latin typeface="Libre Baskerville"/>
                <a:ea typeface="Libre Baskerville"/>
                <a:cs typeface="Libre Baskerville"/>
                <a:sym typeface="Libre Baskerville"/>
              </a:rPr>
              <a:t>Depersonalization</a:t>
            </a:r>
          </a:p>
          <a:p>
            <a:pPr marL="285064" indent="-285064">
              <a:buClr>
                <a:srgbClr val="FF0000"/>
              </a:buClr>
              <a:buSzPct val="100000"/>
              <a:buChar char="•"/>
            </a:pPr>
            <a:r>
              <a:rPr lang="en-US" sz="1600" dirty="0">
                <a:solidFill>
                  <a:srgbClr val="FF0000"/>
                </a:solidFill>
                <a:latin typeface="Libre Baskerville"/>
                <a:ea typeface="Libre Baskerville"/>
                <a:cs typeface="Libre Baskerville"/>
                <a:sym typeface="Libre Baskerville"/>
              </a:rPr>
              <a:t>Decreased in sense of efficacy</a:t>
            </a:r>
          </a:p>
          <a:p>
            <a:pPr marL="285064" indent="-285064">
              <a:buClr>
                <a:srgbClr val="FF0000"/>
              </a:buClr>
              <a:buSzPct val="100000"/>
              <a:buChar char="•"/>
            </a:pPr>
            <a:r>
              <a:rPr lang="en-US" sz="1600" dirty="0">
                <a:solidFill>
                  <a:srgbClr val="FF0000"/>
                </a:solidFill>
                <a:latin typeface="Libre Baskerville"/>
                <a:ea typeface="Libre Baskerville"/>
                <a:cs typeface="Libre Baskerville"/>
                <a:sym typeface="Libre Baskerville"/>
              </a:rPr>
              <a:t>Physical exhaustion</a:t>
            </a:r>
          </a:p>
          <a:p>
            <a:pPr marL="285064" indent="-285064">
              <a:buClr>
                <a:srgbClr val="0000FF"/>
              </a:buClr>
              <a:buSzPct val="100000"/>
              <a:buChar char="•"/>
            </a:pPr>
            <a:r>
              <a:rPr lang="en-US" sz="1600" dirty="0">
                <a:solidFill>
                  <a:srgbClr val="0000FF"/>
                </a:solidFill>
                <a:latin typeface="Libre Baskerville"/>
                <a:ea typeface="Libre Baskerville"/>
                <a:cs typeface="Libre Baskerville"/>
                <a:sym typeface="Libre Baskerville"/>
              </a:rPr>
              <a:t>Connected to act of hearing/empathizing with traumatic stories </a:t>
            </a:r>
          </a:p>
          <a:p>
            <a:pPr marL="285064" indent="-285064">
              <a:buClr>
                <a:srgbClr val="0000FF"/>
              </a:buClr>
              <a:buSzPct val="100000"/>
              <a:buFont typeface="Libre Baskerville"/>
              <a:buChar char="•"/>
            </a:pPr>
            <a:r>
              <a:rPr lang="en-US" sz="1600" dirty="0">
                <a:solidFill>
                  <a:srgbClr val="0000FF"/>
                </a:solidFill>
                <a:latin typeface="Libre Baskerville"/>
                <a:ea typeface="Libre Baskerville"/>
                <a:cs typeface="Libre Baskerville"/>
                <a:sym typeface="Libre Baskerville"/>
              </a:rPr>
              <a:t>What protective factors does compassion fatigue attack?  </a:t>
            </a:r>
          </a:p>
          <a:p>
            <a:pPr marL="285064" indent="-285064">
              <a:buClr>
                <a:srgbClr val="0000FF"/>
              </a:buClr>
              <a:buSzPct val="100000"/>
              <a:buFont typeface="Libre Baskerville"/>
              <a:buChar char="•"/>
            </a:pPr>
            <a:r>
              <a:rPr lang="en-US" sz="1600" dirty="0">
                <a:solidFill>
                  <a:srgbClr val="0000FF"/>
                </a:solidFill>
                <a:latin typeface="Libre Baskerville"/>
                <a:ea typeface="Libre Baskerville"/>
                <a:cs typeface="Libre Baskerville"/>
                <a:sym typeface="Libre Baskerville"/>
              </a:rPr>
              <a:t>sense of meaning and purpose, sense of efficacy</a:t>
            </a:r>
          </a:p>
          <a:p>
            <a:endParaRPr dirty="0"/>
          </a:p>
        </p:txBody>
      </p:sp>
      <p:sp>
        <p:nvSpPr>
          <p:cNvPr id="351" name="Shape 351"/>
          <p:cNvSpPr>
            <a:spLocks noGrp="1" noRot="1" noChangeAspect="1"/>
          </p:cNvSpPr>
          <p:nvPr>
            <p:ph type="sldImg" idx="2"/>
          </p:nvPr>
        </p:nvSpPr>
        <p:spPr>
          <a:xfrm>
            <a:off x="398463" y="695325"/>
            <a:ext cx="6188075" cy="34813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9178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99133" y="4410392"/>
            <a:ext cx="5586734" cy="4177346"/>
          </a:xfrm>
          <a:prstGeom prst="rect">
            <a:avLst/>
          </a:prstGeom>
        </p:spPr>
        <p:txBody>
          <a:bodyPr lIns="91206" tIns="91206" rIns="91206" bIns="91206" anchor="t" anchorCtr="0">
            <a:noAutofit/>
          </a:bodyPr>
          <a:lstStyle/>
          <a:p>
            <a:endParaRPr dirty="0"/>
          </a:p>
        </p:txBody>
      </p:sp>
      <p:sp>
        <p:nvSpPr>
          <p:cNvPr id="358" name="Shape 358"/>
          <p:cNvSpPr>
            <a:spLocks noGrp="1" noRot="1" noChangeAspect="1"/>
          </p:cNvSpPr>
          <p:nvPr>
            <p:ph type="sldImg" idx="2"/>
          </p:nvPr>
        </p:nvSpPr>
        <p:spPr>
          <a:xfrm>
            <a:off x="398463" y="695325"/>
            <a:ext cx="6188075" cy="34813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7889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5: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368" name="Google Shape;368;p1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8294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B3BE6F-0226-794C-AFBF-7F29A6DF474D}" type="slidenum">
              <a:rPr lang="en-US" smtClean="0"/>
              <a:t>34</a:t>
            </a:fld>
            <a:endParaRPr lang="en-US"/>
          </a:p>
        </p:txBody>
      </p:sp>
    </p:spTree>
    <p:extLst>
      <p:ext uri="{BB962C8B-B14F-4D97-AF65-F5344CB8AC3E}">
        <p14:creationId xmlns:p14="http://schemas.microsoft.com/office/powerpoint/2010/main" val="3323927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Leading protective factors for sustainability and well being.  </a:t>
            </a:r>
          </a:p>
          <a:p>
            <a:endParaRPr lang="en-US" dirty="0">
              <a:latin typeface="Calibri" charset="0"/>
            </a:endParaRPr>
          </a:p>
          <a:p>
            <a:r>
              <a:rPr lang="en-US" dirty="0">
                <a:latin typeface="Calibri" charset="0"/>
              </a:rPr>
              <a:t>Tell your neighbor why you originally chose to work in education?  What brought you to this field and why are you still here? </a:t>
            </a: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B69C35-33FD-8D4A-A62D-58FE46E3CE91}" type="slidenum">
              <a:rPr lang="en-US" sz="1200">
                <a:latin typeface="Calibri" charset="0"/>
              </a:rPr>
              <a:pPr eaLnBrk="1" hangingPunct="1"/>
              <a:t>36</a:t>
            </a:fld>
            <a:endParaRPr lang="en-US" sz="1200" dirty="0">
              <a:latin typeface="Calibri" charset="0"/>
            </a:endParaRPr>
          </a:p>
        </p:txBody>
      </p:sp>
    </p:spTree>
    <p:extLst>
      <p:ext uri="{BB962C8B-B14F-4D97-AF65-F5344CB8AC3E}">
        <p14:creationId xmlns:p14="http://schemas.microsoft.com/office/powerpoint/2010/main" val="2152166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Sustainability suggests more maintenance, less running all the way down to empty and then refilling. </a:t>
            </a:r>
          </a:p>
          <a:p>
            <a:endParaRPr lang="en-US" dirty="0">
              <a:latin typeface="Calibri" charset="0"/>
            </a:endParaRPr>
          </a:p>
          <a:p>
            <a:r>
              <a:rPr lang="en-US" dirty="0">
                <a:latin typeface="Calibri" charset="0"/>
              </a:rPr>
              <a:t>The trap of self care:</a:t>
            </a:r>
          </a:p>
          <a:p>
            <a:r>
              <a:rPr lang="en-US" dirty="0">
                <a:latin typeface="Calibri" charset="0"/>
              </a:rPr>
              <a:t>Often think of self care as some activity to add what you are already doing: go to the gym, eat a healthier diet etc. We talk to ourselves about what we should do and feel guilt and failure when we cannot add these activities to our already busy lives. Sustainability suggests finding places/ways/opportunities for self care and replenishing that are available to us within the lifestyle we are living. </a:t>
            </a:r>
          </a:p>
          <a:p>
            <a:pPr eaLnBrk="1" hangingPunct="1"/>
            <a:r>
              <a:rPr lang="en-US" b="1" dirty="0">
                <a:latin typeface="Calibri" charset="0"/>
              </a:rPr>
              <a:t>The Professional Greenhouse at Work-Slide</a:t>
            </a:r>
          </a:p>
          <a:p>
            <a:pPr eaLnBrk="1" hangingPunct="1"/>
            <a:r>
              <a:rPr lang="en-US" dirty="0">
                <a:latin typeface="Calibri" charset="0"/>
              </a:rPr>
              <a:t>Professional Social Support</a:t>
            </a:r>
          </a:p>
          <a:p>
            <a:pPr eaLnBrk="1" hangingPunct="1"/>
            <a:r>
              <a:rPr lang="en-US" dirty="0">
                <a:latin typeface="Calibri" charset="0"/>
              </a:rPr>
              <a:t>Being professional and playful</a:t>
            </a:r>
          </a:p>
          <a:p>
            <a:pPr eaLnBrk="1" hangingPunct="1"/>
            <a:r>
              <a:rPr lang="en-US" dirty="0">
                <a:latin typeface="Calibri" charset="0"/>
              </a:rPr>
              <a:t>The “good enough professional”</a:t>
            </a:r>
          </a:p>
          <a:p>
            <a:pPr eaLnBrk="1" hangingPunct="1">
              <a:spcBef>
                <a:spcPct val="0"/>
              </a:spcBef>
            </a:pPr>
            <a:r>
              <a:rPr lang="en-US" dirty="0">
                <a:latin typeface="Calibri" charset="0"/>
              </a:rPr>
              <a:t>Leadership that promotes balance between giving to others and caring for the self</a:t>
            </a:r>
          </a:p>
          <a:p>
            <a:pPr eaLnBrk="1" hangingPunct="1">
              <a:spcBef>
                <a:spcPct val="0"/>
              </a:spcBef>
            </a:pPr>
            <a:r>
              <a:rPr lang="en-US" b="1" dirty="0">
                <a:latin typeface="Calibri" charset="0"/>
              </a:rPr>
              <a:t>NOTES</a:t>
            </a:r>
          </a:p>
          <a:p>
            <a:pPr eaLnBrk="1" hangingPunct="1">
              <a:spcBef>
                <a:spcPct val="0"/>
              </a:spcBef>
            </a:pPr>
            <a:r>
              <a:rPr lang="en-US" dirty="0">
                <a:latin typeface="Calibri" charset="0"/>
              </a:rPr>
              <a:t>Cant wait for the rescue, for others to create a positive work environment. Do what you can do in your realm of the world. RELATIONSHIPS </a:t>
            </a:r>
          </a:p>
          <a:p>
            <a:pPr eaLnBrk="1" hangingPunct="1">
              <a:spcBef>
                <a:spcPct val="0"/>
              </a:spcBef>
            </a:pPr>
            <a:endParaRPr lang="en-US" dirty="0">
              <a:latin typeface="Calibri" charset="0"/>
            </a:endParaRPr>
          </a:p>
          <a:p>
            <a:pPr eaLnBrk="1" hangingPunct="1">
              <a:spcBef>
                <a:spcPct val="0"/>
              </a:spcBef>
            </a:pPr>
            <a:r>
              <a:rPr lang="en-US" dirty="0">
                <a:latin typeface="Calibri" charset="0"/>
              </a:rPr>
              <a:t>Professional venting vs chronic complaining and negativity. Negativity weakens one’s ability to hopeful to students and collegues</a:t>
            </a:r>
          </a:p>
          <a:p>
            <a:pPr eaLnBrk="1" hangingPunct="1">
              <a:spcBef>
                <a:spcPct val="0"/>
              </a:spcBef>
            </a:pPr>
            <a:endParaRPr lang="en-US" dirty="0">
              <a:latin typeface="Calibri" charset="0"/>
            </a:endParaRPr>
          </a:p>
          <a:p>
            <a:pPr eaLnBrk="1" hangingPunct="1">
              <a:spcBef>
                <a:spcPct val="0"/>
              </a:spcBef>
            </a:pPr>
            <a:r>
              <a:rPr lang="en-US" dirty="0">
                <a:latin typeface="Calibri" charset="0"/>
              </a:rPr>
              <a:t>Find ways to have fun and laugh with students, colleagues and yourself</a:t>
            </a:r>
          </a:p>
          <a:p>
            <a:pPr eaLnBrk="1" hangingPunct="1">
              <a:spcBef>
                <a:spcPct val="0"/>
              </a:spcBef>
            </a:pPr>
            <a:endParaRPr lang="en-US" dirty="0">
              <a:latin typeface="Calibri" charset="0"/>
            </a:endParaRPr>
          </a:p>
          <a:p>
            <a:pPr eaLnBrk="1" hangingPunct="1">
              <a:spcBef>
                <a:spcPct val="0"/>
              </a:spcBef>
            </a:pPr>
            <a:r>
              <a:rPr lang="en-US" dirty="0">
                <a:latin typeface="Calibri" charset="0"/>
              </a:rPr>
              <a:t>Impossible to perform at the 100% level 100% of the time.  The life of a school professional has no boundaries; there is always more to do </a:t>
            </a:r>
          </a:p>
          <a:p>
            <a:pPr eaLnBrk="1" hangingPunct="1"/>
            <a:endParaRPr lang="en-US" dirty="0">
              <a:latin typeface="Calibri" charset="0"/>
            </a:endParaRPr>
          </a:p>
          <a:p>
            <a:pPr eaLnBrk="1" hangingPunct="1"/>
            <a:endParaRPr lang="en-US" dirty="0">
              <a:latin typeface="Calibri" charset="0"/>
            </a:endParaRPr>
          </a:p>
          <a:p>
            <a:pPr eaLnBrk="1" hangingPunct="1"/>
            <a:endParaRPr lang="en-US" dirty="0">
              <a:latin typeface="Calibri" charset="0"/>
            </a:endParaRPr>
          </a:p>
          <a:p>
            <a:endParaRPr lang="en-US" dirty="0">
              <a:latin typeface="Calibri" charset="0"/>
            </a:endParaRPr>
          </a:p>
          <a:p>
            <a:endParaRPr lang="en-US" dirty="0">
              <a:latin typeface="Calibri" charset="0"/>
            </a:endParaRPr>
          </a:p>
          <a:p>
            <a:endParaRPr lang="en-US" dirty="0">
              <a:latin typeface="Calibri" charset="0"/>
            </a:endParaRPr>
          </a:p>
          <a:p>
            <a:endParaRPr lang="en-US" dirty="0">
              <a:latin typeface="Calibri"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F783DE-612A-A246-9239-435017BC029D}" type="slidenum">
              <a:rPr lang="en-US" sz="1200">
                <a:latin typeface="Calibri" charset="0"/>
              </a:rPr>
              <a:pPr eaLnBrk="1" hangingPunct="1"/>
              <a:t>37</a:t>
            </a:fld>
            <a:endParaRPr lang="en-US" sz="1200" dirty="0">
              <a:latin typeface="Calibri" charset="0"/>
            </a:endParaRPr>
          </a:p>
        </p:txBody>
      </p:sp>
    </p:spTree>
    <p:extLst>
      <p:ext uri="{BB962C8B-B14F-4D97-AF65-F5344CB8AC3E}">
        <p14:creationId xmlns:p14="http://schemas.microsoft.com/office/powerpoint/2010/main" val="29013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out 24 signature strengths</a:t>
            </a:r>
          </a:p>
          <a:p>
            <a:r>
              <a:rPr lang="en-US" dirty="0"/>
              <a:t>Homework: to take the strengths finder and identify</a:t>
            </a:r>
            <a:r>
              <a:rPr lang="en-US" baseline="0" dirty="0"/>
              <a:t> top 5 strengths</a:t>
            </a:r>
          </a:p>
          <a:p>
            <a:r>
              <a:rPr lang="en-US" baseline="0" dirty="0"/>
              <a:t>Consider a recent challenge and what resilient qualities you used to overcome this challenge- ask a friend, trusted adult, family member if you need some feedback. </a:t>
            </a:r>
          </a:p>
          <a:p>
            <a:r>
              <a:rPr lang="en-US" baseline="0" dirty="0"/>
              <a:t>Identify at least 2 supportive people you can call on and hap teachers and staff can turn to with your permission to help you accomplish your goals</a:t>
            </a:r>
          </a:p>
          <a:p>
            <a:endParaRPr lang="en-US" dirty="0"/>
          </a:p>
        </p:txBody>
      </p:sp>
      <p:sp>
        <p:nvSpPr>
          <p:cNvPr id="4" name="Slide Number Placeholder 3"/>
          <p:cNvSpPr>
            <a:spLocks noGrp="1"/>
          </p:cNvSpPr>
          <p:nvPr>
            <p:ph type="sldNum" sz="quarter" idx="10"/>
          </p:nvPr>
        </p:nvSpPr>
        <p:spPr/>
        <p:txBody>
          <a:bodyPr/>
          <a:lstStyle/>
          <a:p>
            <a:pPr>
              <a:defRPr/>
            </a:pPr>
            <a:fld id="{3C86F6E0-0B53-49AA-9697-42A52E931558}" type="slidenum">
              <a:rPr lang="en-US" smtClean="0"/>
              <a:pPr>
                <a:defRPr/>
              </a:pPr>
              <a:t>49</a:t>
            </a:fld>
            <a:endParaRPr lang="en-US" dirty="0"/>
          </a:p>
        </p:txBody>
      </p:sp>
    </p:spTree>
    <p:extLst>
      <p:ext uri="{BB962C8B-B14F-4D97-AF65-F5344CB8AC3E}">
        <p14:creationId xmlns:p14="http://schemas.microsoft.com/office/powerpoint/2010/main" val="263311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6D1323-7F82-F441-9642-1E18B76D3054}"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ADF3A-81E3-8D4A-BA93-B3967408FE5F}" type="slidenum">
              <a:rPr lang="en-US" smtClean="0"/>
              <a:t>‹#›</a:t>
            </a:fld>
            <a:endParaRPr lang="en-US"/>
          </a:p>
        </p:txBody>
      </p:sp>
    </p:spTree>
    <p:extLst>
      <p:ext uri="{BB962C8B-B14F-4D97-AF65-F5344CB8AC3E}">
        <p14:creationId xmlns:p14="http://schemas.microsoft.com/office/powerpoint/2010/main" val="333952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6D1323-7F82-F441-9642-1E18B76D3054}" type="datetimeFigureOut">
              <a:rPr lang="en-US" smtClean="0"/>
              <a:t>6/21/2022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2ADF3A-81E3-8D4A-BA93-B3967408FE5F}" type="slidenum">
              <a:rPr lang="en-US" smtClean="0"/>
              <a:t>‹#›</a:t>
            </a:fld>
            <a:endParaRPr lang="en-US"/>
          </a:p>
        </p:txBody>
      </p:sp>
    </p:spTree>
    <p:extLst>
      <p:ext uri="{BB962C8B-B14F-4D97-AF65-F5344CB8AC3E}">
        <p14:creationId xmlns:p14="http://schemas.microsoft.com/office/powerpoint/2010/main" val="173541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6D1323-7F82-F441-9642-1E18B76D3054}" type="datetimeFigureOut">
              <a:rPr lang="en-US" smtClean="0"/>
              <a:t>6/21/2022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2ADF3A-81E3-8D4A-BA93-B3967408FE5F}" type="slidenum">
              <a:rPr lang="en-US" smtClean="0"/>
              <a:t>‹#›</a:t>
            </a:fld>
            <a:endParaRPr lang="en-US"/>
          </a:p>
        </p:txBody>
      </p:sp>
    </p:spTree>
    <p:extLst>
      <p:ext uri="{BB962C8B-B14F-4D97-AF65-F5344CB8AC3E}">
        <p14:creationId xmlns:p14="http://schemas.microsoft.com/office/powerpoint/2010/main" val="2822063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xfrm>
            <a:off x="1333501" y="3687962"/>
            <a:ext cx="9882188" cy="1848445"/>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lvl="0"/>
            <a:r>
              <a:rPr dirty="0"/>
              <a:t>Title Text</a:t>
            </a:r>
          </a:p>
        </p:txBody>
      </p:sp>
      <p:sp>
        <p:nvSpPr>
          <p:cNvPr id="7" name="Shape 7"/>
          <p:cNvSpPr>
            <a:spLocks noGrp="1"/>
          </p:cNvSpPr>
          <p:nvPr>
            <p:ph type="body" idx="1"/>
          </p:nvPr>
        </p:nvSpPr>
        <p:spPr>
          <a:xfrm>
            <a:off x="1333501" y="5527477"/>
            <a:ext cx="9882188" cy="964406"/>
          </a:xfrm>
          <a:prstGeom prst="rect">
            <a:avLst/>
          </a:prstGeom>
        </p:spPr>
        <p:txBody>
          <a:bodyPr/>
          <a:lstStyle>
            <a:lvl1pPr marL="0" indent="0">
              <a:spcBef>
                <a:spcPts val="0"/>
              </a:spcBef>
              <a:buSzTx/>
              <a:buNone/>
              <a:defRPr cap="all">
                <a:solidFill>
                  <a:srgbClr val="558AAB"/>
                </a:solidFill>
                <a:latin typeface="+mj-lt"/>
                <a:ea typeface="+mj-ea"/>
                <a:cs typeface="+mj-cs"/>
                <a:sym typeface="Helvetica Neue Bold Condensed"/>
              </a:defRPr>
            </a:lvl1pPr>
            <a:lvl2pPr marL="0" indent="160729">
              <a:spcBef>
                <a:spcPts val="0"/>
              </a:spcBef>
              <a:buSzTx/>
              <a:buNone/>
              <a:defRPr cap="all">
                <a:solidFill>
                  <a:srgbClr val="558AAB"/>
                </a:solidFill>
                <a:latin typeface="+mj-lt"/>
                <a:ea typeface="+mj-ea"/>
                <a:cs typeface="+mj-cs"/>
                <a:sym typeface="Helvetica Neue Bold Condensed"/>
              </a:defRPr>
            </a:lvl2pPr>
            <a:lvl3pPr marL="0" indent="321457">
              <a:spcBef>
                <a:spcPts val="0"/>
              </a:spcBef>
              <a:buSzTx/>
              <a:buNone/>
              <a:defRPr cap="all">
                <a:solidFill>
                  <a:srgbClr val="558AAB"/>
                </a:solidFill>
                <a:latin typeface="+mj-lt"/>
                <a:ea typeface="+mj-ea"/>
                <a:cs typeface="+mj-cs"/>
                <a:sym typeface="Helvetica Neue Bold Condensed"/>
              </a:defRPr>
            </a:lvl3pPr>
            <a:lvl4pPr marL="0" indent="482186">
              <a:spcBef>
                <a:spcPts val="0"/>
              </a:spcBef>
              <a:buSzTx/>
              <a:buNone/>
              <a:defRPr cap="all">
                <a:solidFill>
                  <a:srgbClr val="558AAB"/>
                </a:solidFill>
                <a:latin typeface="+mj-lt"/>
                <a:ea typeface="+mj-ea"/>
                <a:cs typeface="+mj-cs"/>
                <a:sym typeface="Helvetica Neue Bold Condensed"/>
              </a:defRPr>
            </a:lvl4pPr>
            <a:lvl5pPr marL="0" indent="642915">
              <a:spcBef>
                <a:spcPts val="0"/>
              </a:spcBef>
              <a:buSzTx/>
              <a:buNone/>
              <a:defRPr cap="all">
                <a:solidFill>
                  <a:srgbClr val="558AAB"/>
                </a:solidFill>
                <a:latin typeface="+mj-lt"/>
                <a:ea typeface="+mj-ea"/>
                <a:cs typeface="+mj-cs"/>
                <a:sym typeface="Helvetica Neue Bold Condensed"/>
              </a:defRPr>
            </a:lvl5pPr>
          </a:lstStyle>
          <a:p>
            <a:pPr lvl="0"/>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90300205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bg>
      <p:bgPr>
        <a:solidFill>
          <a:srgbClr val="222222"/>
        </a:solidFill>
        <a:effectLst/>
      </p:bgPr>
    </p:bg>
    <p:spTree>
      <p:nvGrpSpPr>
        <p:cNvPr id="1" name="Shape 96"/>
        <p:cNvGrpSpPr/>
        <p:nvPr/>
      </p:nvGrpSpPr>
      <p:grpSpPr>
        <a:xfrm>
          <a:off x="0" y="0"/>
          <a:ext cx="0" cy="0"/>
          <a:chOff x="0" y="0"/>
          <a:chExt cx="0" cy="0"/>
        </a:xfrm>
      </p:grpSpPr>
      <p:sp>
        <p:nvSpPr>
          <p:cNvPr id="97" name="Google Shape;97;p96"/>
          <p:cNvSpPr txBox="1">
            <a:spLocks noGrp="1"/>
          </p:cNvSpPr>
          <p:nvPr>
            <p:ph type="body" idx="1"/>
          </p:nvPr>
        </p:nvSpPr>
        <p:spPr>
          <a:xfrm>
            <a:off x="381001" y="342920"/>
            <a:ext cx="10477500" cy="300019"/>
          </a:xfrm>
          <a:prstGeom prst="rect">
            <a:avLst/>
          </a:prstGeom>
          <a:noFill/>
          <a:ln>
            <a:noFill/>
          </a:ln>
          <a:effectLst>
            <a:outerShdw blurRad="50800">
              <a:srgbClr val="000000">
                <a:alpha val="40000"/>
              </a:srgbClr>
            </a:outerShdw>
          </a:effectLst>
        </p:spPr>
        <p:txBody>
          <a:bodyPr spcFirstLastPara="1" wrap="square" lIns="91425" tIns="45700" rIns="91425" bIns="45700" anchor="b" anchorCtr="0">
            <a:spAutoFit/>
          </a:bodyPr>
          <a:lstStyle>
            <a:lvl1pPr marL="457200" lvl="0" indent="-228600" algn="l">
              <a:lnSpc>
                <a:spcPct val="80000"/>
              </a:lnSpc>
              <a:spcBef>
                <a:spcPts val="0"/>
              </a:spcBef>
              <a:spcAft>
                <a:spcPts val="0"/>
              </a:spcAft>
              <a:buClr>
                <a:schemeClr val="lt1"/>
              </a:buClr>
              <a:buSzPts val="1687"/>
              <a:buFont typeface="Arial"/>
              <a:buNone/>
              <a:defRPr sz="1687" cap="none">
                <a:latin typeface="Arial"/>
                <a:ea typeface="Arial"/>
                <a:cs typeface="Arial"/>
                <a:sym typeface="Arial"/>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98" name="Google Shape;98;p96"/>
          <p:cNvSpPr>
            <a:spLocks noGrp="1"/>
          </p:cNvSpPr>
          <p:nvPr>
            <p:ph type="pic" idx="2"/>
          </p:nvPr>
        </p:nvSpPr>
        <p:spPr>
          <a:xfrm>
            <a:off x="6667501" y="1080492"/>
            <a:ext cx="5143500" cy="5482828"/>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lstStyle>
            <a:lvl1pPr marR="0" lvl="0" algn="l" rtl="0">
              <a:spcBef>
                <a:spcPts val="360"/>
              </a:spcBef>
              <a:spcAft>
                <a:spcPts val="0"/>
              </a:spcAft>
              <a:buClr>
                <a:schemeClr val="accent1"/>
              </a:buClr>
              <a:buSzPts val="180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R="0" lvl="1" algn="l" rtl="0">
              <a:spcBef>
                <a:spcPts val="600"/>
              </a:spcBef>
              <a:spcAft>
                <a:spcPts val="0"/>
              </a:spcAft>
              <a:buClr>
                <a:schemeClr val="accent1"/>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4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R="0" lvl="3"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R="0" lvl="5"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R="0" lvl="6"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R="0" lvl="7"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R="0" lvl="8" algn="l" rtl="0">
              <a:spcBef>
                <a:spcPts val="600"/>
              </a:spcBef>
              <a:spcAft>
                <a:spcPts val="60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dirty="0"/>
          </a:p>
        </p:txBody>
      </p:sp>
      <p:sp>
        <p:nvSpPr>
          <p:cNvPr id="99" name="Google Shape;99;p96"/>
          <p:cNvSpPr txBox="1">
            <a:spLocks noGrp="1"/>
          </p:cNvSpPr>
          <p:nvPr>
            <p:ph type="title"/>
          </p:nvPr>
        </p:nvSpPr>
        <p:spPr>
          <a:xfrm>
            <a:off x="381001" y="1080492"/>
            <a:ext cx="5905500" cy="508992"/>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96"/>
          <p:cNvSpPr txBox="1">
            <a:spLocks noGrp="1"/>
          </p:cNvSpPr>
          <p:nvPr>
            <p:ph type="body" idx="3"/>
          </p:nvPr>
        </p:nvSpPr>
        <p:spPr>
          <a:xfrm>
            <a:off x="381001" y="1928812"/>
            <a:ext cx="5905500" cy="429518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53631" algn="l">
              <a:spcBef>
                <a:spcPts val="394"/>
              </a:spcBef>
              <a:spcAft>
                <a:spcPts val="0"/>
              </a:spcAft>
              <a:buClr>
                <a:schemeClr val="accent1"/>
              </a:buClr>
              <a:buSzPts val="1969"/>
              <a:buChar char="▸"/>
              <a:defRPr sz="1969"/>
            </a:lvl1pPr>
            <a:lvl2pPr marL="914400" lvl="1" indent="-353631" algn="l">
              <a:spcBef>
                <a:spcPts val="600"/>
              </a:spcBef>
              <a:spcAft>
                <a:spcPts val="0"/>
              </a:spcAft>
              <a:buClr>
                <a:schemeClr val="accent1"/>
              </a:buClr>
              <a:buSzPts val="1969"/>
              <a:buChar char="▸"/>
              <a:defRPr sz="1969"/>
            </a:lvl2pPr>
            <a:lvl3pPr marL="1371600" lvl="2" indent="-353631" algn="l">
              <a:spcBef>
                <a:spcPts val="600"/>
              </a:spcBef>
              <a:spcAft>
                <a:spcPts val="0"/>
              </a:spcAft>
              <a:buClr>
                <a:schemeClr val="accent1"/>
              </a:buClr>
              <a:buSzPts val="1969"/>
              <a:buChar char="▸"/>
              <a:defRPr sz="1969"/>
            </a:lvl3pPr>
            <a:lvl4pPr marL="1828800" lvl="3" indent="-353631" algn="l">
              <a:spcBef>
                <a:spcPts val="600"/>
              </a:spcBef>
              <a:spcAft>
                <a:spcPts val="0"/>
              </a:spcAft>
              <a:buClr>
                <a:schemeClr val="accent1"/>
              </a:buClr>
              <a:buSzPts val="1969"/>
              <a:buChar char="▸"/>
              <a:defRPr sz="1969"/>
            </a:lvl4pPr>
            <a:lvl5pPr marL="2286000" lvl="4" indent="-353631" algn="l">
              <a:spcBef>
                <a:spcPts val="600"/>
              </a:spcBef>
              <a:spcAft>
                <a:spcPts val="0"/>
              </a:spcAft>
              <a:buClr>
                <a:schemeClr val="accent1"/>
              </a:buClr>
              <a:buSzPts val="1969"/>
              <a:buChar char="▸"/>
              <a:defRPr sz="1969"/>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01" name="Google Shape;101;p96"/>
          <p:cNvSpPr txBox="1">
            <a:spLocks noGrp="1"/>
          </p:cNvSpPr>
          <p:nvPr>
            <p:ph type="sldNum" idx="12"/>
          </p:nvPr>
        </p:nvSpPr>
        <p:spPr>
          <a:xfrm>
            <a:off x="10539445"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sz="2000">
                <a:solidFill>
                  <a:schemeClr val="accent1"/>
                </a:solidFill>
              </a:defRPr>
            </a:lvl1pPr>
            <a:lvl2pPr marL="0" lvl="1" indent="0" algn="r">
              <a:spcBef>
                <a:spcPts val="0"/>
              </a:spcBef>
              <a:buNone/>
              <a:defRPr sz="2000">
                <a:solidFill>
                  <a:schemeClr val="accent1"/>
                </a:solidFill>
              </a:defRPr>
            </a:lvl2pPr>
            <a:lvl3pPr marL="0" lvl="2" indent="0" algn="r">
              <a:spcBef>
                <a:spcPts val="0"/>
              </a:spcBef>
              <a:buNone/>
              <a:defRPr sz="2000">
                <a:solidFill>
                  <a:schemeClr val="accent1"/>
                </a:solidFill>
              </a:defRPr>
            </a:lvl3pPr>
            <a:lvl4pPr marL="0" lvl="3" indent="0" algn="r">
              <a:spcBef>
                <a:spcPts val="0"/>
              </a:spcBef>
              <a:buNone/>
              <a:defRPr sz="2000">
                <a:solidFill>
                  <a:schemeClr val="accent1"/>
                </a:solidFill>
              </a:defRPr>
            </a:lvl4pPr>
            <a:lvl5pPr marL="0" lvl="4" indent="0" algn="r">
              <a:spcBef>
                <a:spcPts val="0"/>
              </a:spcBef>
              <a:buNone/>
              <a:defRPr sz="2000">
                <a:solidFill>
                  <a:schemeClr val="accent1"/>
                </a:solidFill>
              </a:defRPr>
            </a:lvl5pPr>
            <a:lvl6pPr marL="0" lvl="5" indent="0" algn="r">
              <a:spcBef>
                <a:spcPts val="0"/>
              </a:spcBef>
              <a:buNone/>
              <a:defRPr sz="2000">
                <a:solidFill>
                  <a:schemeClr val="accent1"/>
                </a:solidFill>
              </a:defRPr>
            </a:lvl6pPr>
            <a:lvl7pPr marL="0" lvl="6" indent="0" algn="r">
              <a:spcBef>
                <a:spcPts val="0"/>
              </a:spcBef>
              <a:buNone/>
              <a:defRPr sz="2000">
                <a:solidFill>
                  <a:schemeClr val="accent1"/>
                </a:solidFill>
              </a:defRPr>
            </a:lvl7pPr>
            <a:lvl8pPr marL="0" lvl="7" indent="0" algn="r">
              <a:spcBef>
                <a:spcPts val="0"/>
              </a:spcBef>
              <a:buNone/>
              <a:defRPr sz="2000">
                <a:solidFill>
                  <a:schemeClr val="accent1"/>
                </a:solidFill>
              </a:defRPr>
            </a:lvl8pPr>
            <a:lvl9pPr marL="0" lvl="8" indent="0" algn="r">
              <a:spcBef>
                <a:spcPts val="0"/>
              </a:spcBef>
              <a:buNone/>
              <a:defRPr sz="2000">
                <a:solidFill>
                  <a:schemeClr val="accent1"/>
                </a:solidFil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9232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297867" y="-97382"/>
            <a:ext cx="12680158" cy="6340080"/>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892969" y="446484"/>
            <a:ext cx="5000625" cy="2803922"/>
          </a:xfrm>
          <a:prstGeom prst="rect">
            <a:avLst/>
          </a:prstGeom>
        </p:spPr>
        <p:txBody>
          <a:bodyPr anchor="b"/>
          <a:lstStyle>
            <a:lvl1pPr>
              <a:defRPr sz="4219"/>
            </a:lvl1pPr>
          </a:lstStyle>
          <a:p>
            <a:r>
              <a:t>Title Text</a:t>
            </a:r>
          </a:p>
        </p:txBody>
      </p:sp>
      <p:sp>
        <p:nvSpPr>
          <p:cNvPr id="40" name="Body Level One…"/>
          <p:cNvSpPr txBox="1">
            <a:spLocks noGrp="1"/>
          </p:cNvSpPr>
          <p:nvPr>
            <p:ph type="body" sz="quarter" idx="1"/>
          </p:nvPr>
        </p:nvSpPr>
        <p:spPr>
          <a:xfrm>
            <a:off x="892969" y="3321844"/>
            <a:ext cx="5000625" cy="2893219"/>
          </a:xfrm>
          <a:prstGeom prst="rect">
            <a:avLst/>
          </a:prstGeom>
        </p:spPr>
        <p:txBody>
          <a:bodyPr anchor="t"/>
          <a:lstStyle>
            <a:lvl1pPr marL="0" indent="0" algn="ctr">
              <a:spcBef>
                <a:spcPts val="0"/>
              </a:spcBef>
              <a:buClrTx/>
              <a:buSzTx/>
              <a:buNone/>
              <a:defRPr sz="2601"/>
            </a:lvl1pPr>
            <a:lvl2pPr marL="0" indent="0" algn="ctr">
              <a:spcBef>
                <a:spcPts val="0"/>
              </a:spcBef>
              <a:buClrTx/>
              <a:buSzTx/>
              <a:buNone/>
              <a:defRPr sz="2601"/>
            </a:lvl2pPr>
            <a:lvl3pPr marL="0" indent="0" algn="ctr">
              <a:spcBef>
                <a:spcPts val="0"/>
              </a:spcBef>
              <a:buClrTx/>
              <a:buSzTx/>
              <a:buNone/>
              <a:defRPr sz="2601"/>
            </a:lvl3pPr>
            <a:lvl4pPr marL="0" indent="0" algn="ctr">
              <a:spcBef>
                <a:spcPts val="0"/>
              </a:spcBef>
              <a:buClrTx/>
              <a:buSzTx/>
              <a:buNone/>
              <a:defRPr sz="2601"/>
            </a:lvl4pPr>
            <a:lvl5pPr marL="0" indent="0" algn="ctr">
              <a:spcBef>
                <a:spcPts val="0"/>
              </a:spcBef>
              <a:buClrTx/>
              <a:buSzTx/>
              <a:buNone/>
              <a:defRPr sz="2601"/>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326565627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8CD8-4442-9B0B-536B-C85E660BA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BC607D-E38D-843F-CC91-09F83FF7BE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DD76D7-D8A9-1426-7CC8-79BC4371F0E8}"/>
              </a:ext>
            </a:extLst>
          </p:cNvPr>
          <p:cNvSpPr>
            <a:spLocks noGrp="1"/>
          </p:cNvSpPr>
          <p:nvPr>
            <p:ph type="dt" sz="half" idx="10"/>
          </p:nvPr>
        </p:nvSpPr>
        <p:spPr/>
        <p:txBody>
          <a:bodyPr/>
          <a:lstStyle/>
          <a:p>
            <a:fld id="{BC99E2BA-9AAF-FD4B-ADFC-55DE0DDD3039}" type="datetimeFigureOut">
              <a:rPr lang="en-US" smtClean="0"/>
              <a:t>6/21/2022</a:t>
            </a:fld>
            <a:endParaRPr lang="en-US"/>
          </a:p>
        </p:txBody>
      </p:sp>
      <p:sp>
        <p:nvSpPr>
          <p:cNvPr id="5" name="Footer Placeholder 4">
            <a:extLst>
              <a:ext uri="{FF2B5EF4-FFF2-40B4-BE49-F238E27FC236}">
                <a16:creationId xmlns:a16="http://schemas.microsoft.com/office/drawing/2014/main" id="{D42598F3-5C6C-CF43-7A44-658E14A05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A002FC-F1EF-F98D-B26D-F995CEDC76C8}"/>
              </a:ext>
            </a:extLst>
          </p:cNvPr>
          <p:cNvSpPr>
            <a:spLocks noGrp="1"/>
          </p:cNvSpPr>
          <p:nvPr>
            <p:ph type="sldNum" sz="quarter" idx="12"/>
          </p:nvPr>
        </p:nvSpPr>
        <p:spPr/>
        <p:txBody>
          <a:bodyPr/>
          <a:lstStyle/>
          <a:p>
            <a:fld id="{0478DC01-A091-2A40-B267-AFC47D6F2DA7}" type="slidenum">
              <a:rPr lang="en-US" smtClean="0"/>
              <a:t>‹#›</a:t>
            </a:fld>
            <a:endParaRPr lang="en-US"/>
          </a:p>
        </p:txBody>
      </p:sp>
    </p:spTree>
    <p:extLst>
      <p:ext uri="{BB962C8B-B14F-4D97-AF65-F5344CB8AC3E}">
        <p14:creationId xmlns:p14="http://schemas.microsoft.com/office/powerpoint/2010/main" val="353362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66FC-B50B-2F6B-782C-38BC9C8A30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87182C-D9A4-8D46-5278-2035302DB0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AB967-4726-19E2-E517-510314389C23}"/>
              </a:ext>
            </a:extLst>
          </p:cNvPr>
          <p:cNvSpPr>
            <a:spLocks noGrp="1"/>
          </p:cNvSpPr>
          <p:nvPr>
            <p:ph type="dt" sz="half" idx="10"/>
          </p:nvPr>
        </p:nvSpPr>
        <p:spPr/>
        <p:txBody>
          <a:bodyPr/>
          <a:lstStyle/>
          <a:p>
            <a:fld id="{BC99E2BA-9AAF-FD4B-ADFC-55DE0DDD3039}" type="datetimeFigureOut">
              <a:rPr lang="en-US" smtClean="0"/>
              <a:t>6/21/2022</a:t>
            </a:fld>
            <a:endParaRPr lang="en-US"/>
          </a:p>
        </p:txBody>
      </p:sp>
      <p:sp>
        <p:nvSpPr>
          <p:cNvPr id="5" name="Footer Placeholder 4">
            <a:extLst>
              <a:ext uri="{FF2B5EF4-FFF2-40B4-BE49-F238E27FC236}">
                <a16:creationId xmlns:a16="http://schemas.microsoft.com/office/drawing/2014/main" id="{CCA9AD79-BD72-38B1-AABC-179C3ABAC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7E304-6ABA-C197-708B-876244FC671F}"/>
              </a:ext>
            </a:extLst>
          </p:cNvPr>
          <p:cNvSpPr>
            <a:spLocks noGrp="1"/>
          </p:cNvSpPr>
          <p:nvPr>
            <p:ph type="sldNum" sz="quarter" idx="12"/>
          </p:nvPr>
        </p:nvSpPr>
        <p:spPr/>
        <p:txBody>
          <a:bodyPr/>
          <a:lstStyle/>
          <a:p>
            <a:fld id="{0478DC01-A091-2A40-B267-AFC47D6F2DA7}" type="slidenum">
              <a:rPr lang="en-US" smtClean="0"/>
              <a:t>‹#›</a:t>
            </a:fld>
            <a:endParaRPr lang="en-US"/>
          </a:p>
        </p:txBody>
      </p:sp>
    </p:spTree>
    <p:extLst>
      <p:ext uri="{BB962C8B-B14F-4D97-AF65-F5344CB8AC3E}">
        <p14:creationId xmlns:p14="http://schemas.microsoft.com/office/powerpoint/2010/main" val="298170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8C998-96D7-8A5E-A0D3-0DFFF5C1B4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38CA7B-BE34-F559-9D42-64C46E9FCE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A31878-60BF-21EB-424C-68044763FBFD}"/>
              </a:ext>
            </a:extLst>
          </p:cNvPr>
          <p:cNvSpPr>
            <a:spLocks noGrp="1"/>
          </p:cNvSpPr>
          <p:nvPr>
            <p:ph type="dt" sz="half" idx="10"/>
          </p:nvPr>
        </p:nvSpPr>
        <p:spPr/>
        <p:txBody>
          <a:bodyPr/>
          <a:lstStyle/>
          <a:p>
            <a:fld id="{BC99E2BA-9AAF-FD4B-ADFC-55DE0DDD3039}" type="datetimeFigureOut">
              <a:rPr lang="en-US" smtClean="0"/>
              <a:t>6/21/2022</a:t>
            </a:fld>
            <a:endParaRPr lang="en-US"/>
          </a:p>
        </p:txBody>
      </p:sp>
      <p:sp>
        <p:nvSpPr>
          <p:cNvPr id="5" name="Footer Placeholder 4">
            <a:extLst>
              <a:ext uri="{FF2B5EF4-FFF2-40B4-BE49-F238E27FC236}">
                <a16:creationId xmlns:a16="http://schemas.microsoft.com/office/drawing/2014/main" id="{8A6FEDFE-4C19-A1E5-5AA0-B8D615F28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3472E-E5D4-867B-E99F-3BFCB3F5DCCA}"/>
              </a:ext>
            </a:extLst>
          </p:cNvPr>
          <p:cNvSpPr>
            <a:spLocks noGrp="1"/>
          </p:cNvSpPr>
          <p:nvPr>
            <p:ph type="sldNum" sz="quarter" idx="12"/>
          </p:nvPr>
        </p:nvSpPr>
        <p:spPr/>
        <p:txBody>
          <a:bodyPr/>
          <a:lstStyle/>
          <a:p>
            <a:fld id="{0478DC01-A091-2A40-B267-AFC47D6F2DA7}" type="slidenum">
              <a:rPr lang="en-US" smtClean="0"/>
              <a:t>‹#›</a:t>
            </a:fld>
            <a:endParaRPr lang="en-US"/>
          </a:p>
        </p:txBody>
      </p:sp>
    </p:spTree>
    <p:extLst>
      <p:ext uri="{BB962C8B-B14F-4D97-AF65-F5344CB8AC3E}">
        <p14:creationId xmlns:p14="http://schemas.microsoft.com/office/powerpoint/2010/main" val="1729031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9A9A3-8CEC-FA38-F73A-E5AB308138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6A83B8-BDA9-A3D1-8C79-5E05C4BD72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2FF82D-C28F-6822-B4B0-BA5B2448FF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7A2122-195B-B9E8-7535-D6D4823D7BA7}"/>
              </a:ext>
            </a:extLst>
          </p:cNvPr>
          <p:cNvSpPr>
            <a:spLocks noGrp="1"/>
          </p:cNvSpPr>
          <p:nvPr>
            <p:ph type="dt" sz="half" idx="10"/>
          </p:nvPr>
        </p:nvSpPr>
        <p:spPr/>
        <p:txBody>
          <a:bodyPr/>
          <a:lstStyle/>
          <a:p>
            <a:fld id="{BC99E2BA-9AAF-FD4B-ADFC-55DE0DDD3039}" type="datetimeFigureOut">
              <a:rPr lang="en-US" smtClean="0"/>
              <a:t>6/21/2022</a:t>
            </a:fld>
            <a:endParaRPr lang="en-US"/>
          </a:p>
        </p:txBody>
      </p:sp>
      <p:sp>
        <p:nvSpPr>
          <p:cNvPr id="6" name="Footer Placeholder 5">
            <a:extLst>
              <a:ext uri="{FF2B5EF4-FFF2-40B4-BE49-F238E27FC236}">
                <a16:creationId xmlns:a16="http://schemas.microsoft.com/office/drawing/2014/main" id="{81D642B0-528C-94FE-EB92-CE387C4B37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95630-E01C-D6DB-F809-308D065150CE}"/>
              </a:ext>
            </a:extLst>
          </p:cNvPr>
          <p:cNvSpPr>
            <a:spLocks noGrp="1"/>
          </p:cNvSpPr>
          <p:nvPr>
            <p:ph type="sldNum" sz="quarter" idx="12"/>
          </p:nvPr>
        </p:nvSpPr>
        <p:spPr/>
        <p:txBody>
          <a:bodyPr/>
          <a:lstStyle/>
          <a:p>
            <a:fld id="{0478DC01-A091-2A40-B267-AFC47D6F2DA7}" type="slidenum">
              <a:rPr lang="en-US" smtClean="0"/>
              <a:t>‹#›</a:t>
            </a:fld>
            <a:endParaRPr lang="en-US"/>
          </a:p>
        </p:txBody>
      </p:sp>
    </p:spTree>
    <p:extLst>
      <p:ext uri="{BB962C8B-B14F-4D97-AF65-F5344CB8AC3E}">
        <p14:creationId xmlns:p14="http://schemas.microsoft.com/office/powerpoint/2010/main" val="1061651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01AFD-F09F-0D18-8D32-E7B9F385EC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8F14F3-8597-6A2E-1689-3CCF1F115B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D41A0D-465C-1D61-8EDA-4118A97519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08B192-2D5C-3B2C-0833-E9A1C428FB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45690C-BB41-59AB-8C2A-11FA04E431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8D1278-C135-8E3D-E195-2EE96E3F6817}"/>
              </a:ext>
            </a:extLst>
          </p:cNvPr>
          <p:cNvSpPr>
            <a:spLocks noGrp="1"/>
          </p:cNvSpPr>
          <p:nvPr>
            <p:ph type="dt" sz="half" idx="10"/>
          </p:nvPr>
        </p:nvSpPr>
        <p:spPr/>
        <p:txBody>
          <a:bodyPr/>
          <a:lstStyle/>
          <a:p>
            <a:fld id="{BC99E2BA-9AAF-FD4B-ADFC-55DE0DDD3039}" type="datetimeFigureOut">
              <a:rPr lang="en-US" smtClean="0"/>
              <a:t>6/21/2022</a:t>
            </a:fld>
            <a:endParaRPr lang="en-US"/>
          </a:p>
        </p:txBody>
      </p:sp>
      <p:sp>
        <p:nvSpPr>
          <p:cNvPr id="8" name="Footer Placeholder 7">
            <a:extLst>
              <a:ext uri="{FF2B5EF4-FFF2-40B4-BE49-F238E27FC236}">
                <a16:creationId xmlns:a16="http://schemas.microsoft.com/office/drawing/2014/main" id="{A538234E-910A-165A-9A1E-2B592CBBEC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5DB596-3707-BF3C-B7FE-BEFB5C587082}"/>
              </a:ext>
            </a:extLst>
          </p:cNvPr>
          <p:cNvSpPr>
            <a:spLocks noGrp="1"/>
          </p:cNvSpPr>
          <p:nvPr>
            <p:ph type="sldNum" sz="quarter" idx="12"/>
          </p:nvPr>
        </p:nvSpPr>
        <p:spPr/>
        <p:txBody>
          <a:bodyPr/>
          <a:lstStyle/>
          <a:p>
            <a:fld id="{0478DC01-A091-2A40-B267-AFC47D6F2DA7}" type="slidenum">
              <a:rPr lang="en-US" smtClean="0"/>
              <a:t>‹#›</a:t>
            </a:fld>
            <a:endParaRPr lang="en-US"/>
          </a:p>
        </p:txBody>
      </p:sp>
    </p:spTree>
    <p:extLst>
      <p:ext uri="{BB962C8B-B14F-4D97-AF65-F5344CB8AC3E}">
        <p14:creationId xmlns:p14="http://schemas.microsoft.com/office/powerpoint/2010/main" val="345182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6D1323-7F82-F441-9642-1E18B76D3054}"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ADF3A-81E3-8D4A-BA93-B3967408FE5F}" type="slidenum">
              <a:rPr lang="en-US" smtClean="0"/>
              <a:t>‹#›</a:t>
            </a:fld>
            <a:endParaRPr lang="en-US"/>
          </a:p>
        </p:txBody>
      </p:sp>
    </p:spTree>
    <p:extLst>
      <p:ext uri="{BB962C8B-B14F-4D97-AF65-F5344CB8AC3E}">
        <p14:creationId xmlns:p14="http://schemas.microsoft.com/office/powerpoint/2010/main" val="905407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971A-ACC7-820D-E23E-C941058627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33B715-F66F-EEDE-1349-C45D3E3B2472}"/>
              </a:ext>
            </a:extLst>
          </p:cNvPr>
          <p:cNvSpPr>
            <a:spLocks noGrp="1"/>
          </p:cNvSpPr>
          <p:nvPr>
            <p:ph type="dt" sz="half" idx="10"/>
          </p:nvPr>
        </p:nvSpPr>
        <p:spPr/>
        <p:txBody>
          <a:bodyPr/>
          <a:lstStyle/>
          <a:p>
            <a:fld id="{BC99E2BA-9AAF-FD4B-ADFC-55DE0DDD3039}" type="datetimeFigureOut">
              <a:rPr lang="en-US" smtClean="0"/>
              <a:t>6/21/2022</a:t>
            </a:fld>
            <a:endParaRPr lang="en-US"/>
          </a:p>
        </p:txBody>
      </p:sp>
      <p:sp>
        <p:nvSpPr>
          <p:cNvPr id="4" name="Footer Placeholder 3">
            <a:extLst>
              <a:ext uri="{FF2B5EF4-FFF2-40B4-BE49-F238E27FC236}">
                <a16:creationId xmlns:a16="http://schemas.microsoft.com/office/drawing/2014/main" id="{D6115F67-DC9B-778C-3D51-ABF0951084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1886BF-A8BB-DC11-1166-5694C9991203}"/>
              </a:ext>
            </a:extLst>
          </p:cNvPr>
          <p:cNvSpPr>
            <a:spLocks noGrp="1"/>
          </p:cNvSpPr>
          <p:nvPr>
            <p:ph type="sldNum" sz="quarter" idx="12"/>
          </p:nvPr>
        </p:nvSpPr>
        <p:spPr/>
        <p:txBody>
          <a:bodyPr/>
          <a:lstStyle/>
          <a:p>
            <a:fld id="{0478DC01-A091-2A40-B267-AFC47D6F2DA7}" type="slidenum">
              <a:rPr lang="en-US" smtClean="0"/>
              <a:t>‹#›</a:t>
            </a:fld>
            <a:endParaRPr lang="en-US"/>
          </a:p>
        </p:txBody>
      </p:sp>
    </p:spTree>
    <p:extLst>
      <p:ext uri="{BB962C8B-B14F-4D97-AF65-F5344CB8AC3E}">
        <p14:creationId xmlns:p14="http://schemas.microsoft.com/office/powerpoint/2010/main" val="2470571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2B8A0C-CC98-C175-4AEF-2388F65712EE}"/>
              </a:ext>
            </a:extLst>
          </p:cNvPr>
          <p:cNvSpPr>
            <a:spLocks noGrp="1"/>
          </p:cNvSpPr>
          <p:nvPr>
            <p:ph type="dt" sz="half" idx="10"/>
          </p:nvPr>
        </p:nvSpPr>
        <p:spPr/>
        <p:txBody>
          <a:bodyPr/>
          <a:lstStyle/>
          <a:p>
            <a:fld id="{BC99E2BA-9AAF-FD4B-ADFC-55DE0DDD3039}" type="datetimeFigureOut">
              <a:rPr lang="en-US" smtClean="0"/>
              <a:t>6/21/2022</a:t>
            </a:fld>
            <a:endParaRPr lang="en-US"/>
          </a:p>
        </p:txBody>
      </p:sp>
      <p:sp>
        <p:nvSpPr>
          <p:cNvPr id="3" name="Footer Placeholder 2">
            <a:extLst>
              <a:ext uri="{FF2B5EF4-FFF2-40B4-BE49-F238E27FC236}">
                <a16:creationId xmlns:a16="http://schemas.microsoft.com/office/drawing/2014/main" id="{0095408E-4C9B-2D4D-6573-412B0D2A2E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CCAAC4-75A2-8081-B6CD-A9B1E330D4F4}"/>
              </a:ext>
            </a:extLst>
          </p:cNvPr>
          <p:cNvSpPr>
            <a:spLocks noGrp="1"/>
          </p:cNvSpPr>
          <p:nvPr>
            <p:ph type="sldNum" sz="quarter" idx="12"/>
          </p:nvPr>
        </p:nvSpPr>
        <p:spPr/>
        <p:txBody>
          <a:bodyPr/>
          <a:lstStyle/>
          <a:p>
            <a:fld id="{0478DC01-A091-2A40-B267-AFC47D6F2DA7}" type="slidenum">
              <a:rPr lang="en-US" smtClean="0"/>
              <a:t>‹#›</a:t>
            </a:fld>
            <a:endParaRPr lang="en-US"/>
          </a:p>
        </p:txBody>
      </p:sp>
    </p:spTree>
    <p:extLst>
      <p:ext uri="{BB962C8B-B14F-4D97-AF65-F5344CB8AC3E}">
        <p14:creationId xmlns:p14="http://schemas.microsoft.com/office/powerpoint/2010/main" val="1636313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CCE5-8B0D-F17F-9138-9EA71B7AD4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3BC3E-940B-0A6A-237A-B7278FC858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57146C-F00F-1E3E-4992-16FDF3E99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70919-5F60-E9AE-7A98-3A91A0E6C2E3}"/>
              </a:ext>
            </a:extLst>
          </p:cNvPr>
          <p:cNvSpPr>
            <a:spLocks noGrp="1"/>
          </p:cNvSpPr>
          <p:nvPr>
            <p:ph type="dt" sz="half" idx="10"/>
          </p:nvPr>
        </p:nvSpPr>
        <p:spPr/>
        <p:txBody>
          <a:bodyPr/>
          <a:lstStyle/>
          <a:p>
            <a:fld id="{BC99E2BA-9AAF-FD4B-ADFC-55DE0DDD3039}" type="datetimeFigureOut">
              <a:rPr lang="en-US" smtClean="0"/>
              <a:t>6/21/2022</a:t>
            </a:fld>
            <a:endParaRPr lang="en-US"/>
          </a:p>
        </p:txBody>
      </p:sp>
      <p:sp>
        <p:nvSpPr>
          <p:cNvPr id="6" name="Footer Placeholder 5">
            <a:extLst>
              <a:ext uri="{FF2B5EF4-FFF2-40B4-BE49-F238E27FC236}">
                <a16:creationId xmlns:a16="http://schemas.microsoft.com/office/drawing/2014/main" id="{B670DED9-B450-A6A2-7805-DB10A0D1E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6E7B98-3B90-3DEA-D03E-4D4BE8841201}"/>
              </a:ext>
            </a:extLst>
          </p:cNvPr>
          <p:cNvSpPr>
            <a:spLocks noGrp="1"/>
          </p:cNvSpPr>
          <p:nvPr>
            <p:ph type="sldNum" sz="quarter" idx="12"/>
          </p:nvPr>
        </p:nvSpPr>
        <p:spPr/>
        <p:txBody>
          <a:bodyPr/>
          <a:lstStyle/>
          <a:p>
            <a:fld id="{0478DC01-A091-2A40-B267-AFC47D6F2DA7}" type="slidenum">
              <a:rPr lang="en-US" smtClean="0"/>
              <a:t>‹#›</a:t>
            </a:fld>
            <a:endParaRPr lang="en-US"/>
          </a:p>
        </p:txBody>
      </p:sp>
    </p:spTree>
    <p:extLst>
      <p:ext uri="{BB962C8B-B14F-4D97-AF65-F5344CB8AC3E}">
        <p14:creationId xmlns:p14="http://schemas.microsoft.com/office/powerpoint/2010/main" val="2591030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206A7-84C0-025E-77D6-8BFE2777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DB98E3-74A1-69AE-EDA4-2D1FFB004C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1223EE-DB87-3A8D-1F1C-6CAA88842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8E81F6-8AB4-92B1-0A0D-442575C57ADF}"/>
              </a:ext>
            </a:extLst>
          </p:cNvPr>
          <p:cNvSpPr>
            <a:spLocks noGrp="1"/>
          </p:cNvSpPr>
          <p:nvPr>
            <p:ph type="dt" sz="half" idx="10"/>
          </p:nvPr>
        </p:nvSpPr>
        <p:spPr/>
        <p:txBody>
          <a:bodyPr/>
          <a:lstStyle/>
          <a:p>
            <a:fld id="{BC99E2BA-9AAF-FD4B-ADFC-55DE0DDD3039}" type="datetimeFigureOut">
              <a:rPr lang="en-US" smtClean="0"/>
              <a:t>6/21/2022</a:t>
            </a:fld>
            <a:endParaRPr lang="en-US"/>
          </a:p>
        </p:txBody>
      </p:sp>
      <p:sp>
        <p:nvSpPr>
          <p:cNvPr id="6" name="Footer Placeholder 5">
            <a:extLst>
              <a:ext uri="{FF2B5EF4-FFF2-40B4-BE49-F238E27FC236}">
                <a16:creationId xmlns:a16="http://schemas.microsoft.com/office/drawing/2014/main" id="{D55D1C83-F7FA-4558-56F3-97BCEAF06E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B73D39-ED75-14BA-FCF3-E1C6A1566AC5}"/>
              </a:ext>
            </a:extLst>
          </p:cNvPr>
          <p:cNvSpPr>
            <a:spLocks noGrp="1"/>
          </p:cNvSpPr>
          <p:nvPr>
            <p:ph type="sldNum" sz="quarter" idx="12"/>
          </p:nvPr>
        </p:nvSpPr>
        <p:spPr/>
        <p:txBody>
          <a:bodyPr/>
          <a:lstStyle/>
          <a:p>
            <a:fld id="{0478DC01-A091-2A40-B267-AFC47D6F2DA7}" type="slidenum">
              <a:rPr lang="en-US" smtClean="0"/>
              <a:t>‹#›</a:t>
            </a:fld>
            <a:endParaRPr lang="en-US"/>
          </a:p>
        </p:txBody>
      </p:sp>
    </p:spTree>
    <p:extLst>
      <p:ext uri="{BB962C8B-B14F-4D97-AF65-F5344CB8AC3E}">
        <p14:creationId xmlns:p14="http://schemas.microsoft.com/office/powerpoint/2010/main" val="1496672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F0EB-EC87-3302-DA74-22AF4C517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301B91-12E2-51DE-D92D-59205CA799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AAC3D-A45F-A5D0-892D-EB66FA7A7FB0}"/>
              </a:ext>
            </a:extLst>
          </p:cNvPr>
          <p:cNvSpPr>
            <a:spLocks noGrp="1"/>
          </p:cNvSpPr>
          <p:nvPr>
            <p:ph type="dt" sz="half" idx="10"/>
          </p:nvPr>
        </p:nvSpPr>
        <p:spPr/>
        <p:txBody>
          <a:bodyPr/>
          <a:lstStyle/>
          <a:p>
            <a:fld id="{BC99E2BA-9AAF-FD4B-ADFC-55DE0DDD3039}" type="datetimeFigureOut">
              <a:rPr lang="en-US" smtClean="0"/>
              <a:t>6/21/2022</a:t>
            </a:fld>
            <a:endParaRPr lang="en-US"/>
          </a:p>
        </p:txBody>
      </p:sp>
      <p:sp>
        <p:nvSpPr>
          <p:cNvPr id="5" name="Footer Placeholder 4">
            <a:extLst>
              <a:ext uri="{FF2B5EF4-FFF2-40B4-BE49-F238E27FC236}">
                <a16:creationId xmlns:a16="http://schemas.microsoft.com/office/drawing/2014/main" id="{A3B8DF98-5B78-75FC-3519-D1FF9FDEB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FEC13C-22A5-11D0-9F3B-05E93E02FC5F}"/>
              </a:ext>
            </a:extLst>
          </p:cNvPr>
          <p:cNvSpPr>
            <a:spLocks noGrp="1"/>
          </p:cNvSpPr>
          <p:nvPr>
            <p:ph type="sldNum" sz="quarter" idx="12"/>
          </p:nvPr>
        </p:nvSpPr>
        <p:spPr/>
        <p:txBody>
          <a:bodyPr/>
          <a:lstStyle/>
          <a:p>
            <a:fld id="{0478DC01-A091-2A40-B267-AFC47D6F2DA7}" type="slidenum">
              <a:rPr lang="en-US" smtClean="0"/>
              <a:t>‹#›</a:t>
            </a:fld>
            <a:endParaRPr lang="en-US"/>
          </a:p>
        </p:txBody>
      </p:sp>
    </p:spTree>
    <p:extLst>
      <p:ext uri="{BB962C8B-B14F-4D97-AF65-F5344CB8AC3E}">
        <p14:creationId xmlns:p14="http://schemas.microsoft.com/office/powerpoint/2010/main" val="4147151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2FA43E-9139-E84A-CDDD-DAE8A3D372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D62C91-EFA8-5C8A-0503-C746038E4F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B7DBC7-A860-895A-6C50-098CA2BF8204}"/>
              </a:ext>
            </a:extLst>
          </p:cNvPr>
          <p:cNvSpPr>
            <a:spLocks noGrp="1"/>
          </p:cNvSpPr>
          <p:nvPr>
            <p:ph type="dt" sz="half" idx="10"/>
          </p:nvPr>
        </p:nvSpPr>
        <p:spPr/>
        <p:txBody>
          <a:bodyPr/>
          <a:lstStyle/>
          <a:p>
            <a:fld id="{BC99E2BA-9AAF-FD4B-ADFC-55DE0DDD3039}" type="datetimeFigureOut">
              <a:rPr lang="en-US" smtClean="0"/>
              <a:t>6/21/2022</a:t>
            </a:fld>
            <a:endParaRPr lang="en-US"/>
          </a:p>
        </p:txBody>
      </p:sp>
      <p:sp>
        <p:nvSpPr>
          <p:cNvPr id="5" name="Footer Placeholder 4">
            <a:extLst>
              <a:ext uri="{FF2B5EF4-FFF2-40B4-BE49-F238E27FC236}">
                <a16:creationId xmlns:a16="http://schemas.microsoft.com/office/drawing/2014/main" id="{4C5EEE57-E639-00E9-F43B-35AB16DE0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97DD8-1880-0E60-7A71-1B2E91D7509F}"/>
              </a:ext>
            </a:extLst>
          </p:cNvPr>
          <p:cNvSpPr>
            <a:spLocks noGrp="1"/>
          </p:cNvSpPr>
          <p:nvPr>
            <p:ph type="sldNum" sz="quarter" idx="12"/>
          </p:nvPr>
        </p:nvSpPr>
        <p:spPr/>
        <p:txBody>
          <a:bodyPr/>
          <a:lstStyle/>
          <a:p>
            <a:fld id="{0478DC01-A091-2A40-B267-AFC47D6F2DA7}" type="slidenum">
              <a:rPr lang="en-US" smtClean="0"/>
              <a:t>‹#›</a:t>
            </a:fld>
            <a:endParaRPr lang="en-US"/>
          </a:p>
        </p:txBody>
      </p:sp>
    </p:spTree>
    <p:extLst>
      <p:ext uri="{BB962C8B-B14F-4D97-AF65-F5344CB8AC3E}">
        <p14:creationId xmlns:p14="http://schemas.microsoft.com/office/powerpoint/2010/main" val="3052060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xfrm>
            <a:off x="1333501" y="3687962"/>
            <a:ext cx="9882188" cy="1848445"/>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lvl="0"/>
            <a:r>
              <a:rPr dirty="0"/>
              <a:t>Title Text</a:t>
            </a:r>
          </a:p>
        </p:txBody>
      </p:sp>
      <p:sp>
        <p:nvSpPr>
          <p:cNvPr id="7" name="Shape 7"/>
          <p:cNvSpPr>
            <a:spLocks noGrp="1"/>
          </p:cNvSpPr>
          <p:nvPr>
            <p:ph type="body" idx="1"/>
          </p:nvPr>
        </p:nvSpPr>
        <p:spPr>
          <a:xfrm>
            <a:off x="1333501" y="5527477"/>
            <a:ext cx="9882188" cy="964406"/>
          </a:xfrm>
          <a:prstGeom prst="rect">
            <a:avLst/>
          </a:prstGeom>
        </p:spPr>
        <p:txBody>
          <a:bodyPr/>
          <a:lstStyle>
            <a:lvl1pPr marL="0" indent="0">
              <a:spcBef>
                <a:spcPts val="0"/>
              </a:spcBef>
              <a:buSzTx/>
              <a:buNone/>
              <a:defRPr cap="all">
                <a:solidFill>
                  <a:srgbClr val="558AAB"/>
                </a:solidFill>
                <a:latin typeface="+mj-lt"/>
                <a:ea typeface="+mj-ea"/>
                <a:cs typeface="+mj-cs"/>
                <a:sym typeface="Helvetica Neue Bold Condensed"/>
              </a:defRPr>
            </a:lvl1pPr>
            <a:lvl2pPr marL="0" indent="160729">
              <a:spcBef>
                <a:spcPts val="0"/>
              </a:spcBef>
              <a:buSzTx/>
              <a:buNone/>
              <a:defRPr cap="all">
                <a:solidFill>
                  <a:srgbClr val="558AAB"/>
                </a:solidFill>
                <a:latin typeface="+mj-lt"/>
                <a:ea typeface="+mj-ea"/>
                <a:cs typeface="+mj-cs"/>
                <a:sym typeface="Helvetica Neue Bold Condensed"/>
              </a:defRPr>
            </a:lvl2pPr>
            <a:lvl3pPr marL="0" indent="321457">
              <a:spcBef>
                <a:spcPts val="0"/>
              </a:spcBef>
              <a:buSzTx/>
              <a:buNone/>
              <a:defRPr cap="all">
                <a:solidFill>
                  <a:srgbClr val="558AAB"/>
                </a:solidFill>
                <a:latin typeface="+mj-lt"/>
                <a:ea typeface="+mj-ea"/>
                <a:cs typeface="+mj-cs"/>
                <a:sym typeface="Helvetica Neue Bold Condensed"/>
              </a:defRPr>
            </a:lvl3pPr>
            <a:lvl4pPr marL="0" indent="482186">
              <a:spcBef>
                <a:spcPts val="0"/>
              </a:spcBef>
              <a:buSzTx/>
              <a:buNone/>
              <a:defRPr cap="all">
                <a:solidFill>
                  <a:srgbClr val="558AAB"/>
                </a:solidFill>
                <a:latin typeface="+mj-lt"/>
                <a:ea typeface="+mj-ea"/>
                <a:cs typeface="+mj-cs"/>
                <a:sym typeface="Helvetica Neue Bold Condensed"/>
              </a:defRPr>
            </a:lvl4pPr>
            <a:lvl5pPr marL="0" indent="642915">
              <a:spcBef>
                <a:spcPts val="0"/>
              </a:spcBef>
              <a:buSzTx/>
              <a:buNone/>
              <a:defRPr cap="all">
                <a:solidFill>
                  <a:srgbClr val="558AAB"/>
                </a:solidFill>
                <a:latin typeface="+mj-lt"/>
                <a:ea typeface="+mj-ea"/>
                <a:cs typeface="+mj-cs"/>
                <a:sym typeface="Helvetica Neue Bold Condensed"/>
              </a:defRPr>
            </a:lvl5pPr>
          </a:lstStyle>
          <a:p>
            <a:pPr lvl="0"/>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196086914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bg>
      <p:bgPr>
        <a:solidFill>
          <a:srgbClr val="222222"/>
        </a:solidFill>
        <a:effectLst/>
      </p:bgPr>
    </p:bg>
    <p:spTree>
      <p:nvGrpSpPr>
        <p:cNvPr id="1" name="Shape 96"/>
        <p:cNvGrpSpPr/>
        <p:nvPr/>
      </p:nvGrpSpPr>
      <p:grpSpPr>
        <a:xfrm>
          <a:off x="0" y="0"/>
          <a:ext cx="0" cy="0"/>
          <a:chOff x="0" y="0"/>
          <a:chExt cx="0" cy="0"/>
        </a:xfrm>
      </p:grpSpPr>
      <p:sp>
        <p:nvSpPr>
          <p:cNvPr id="97" name="Google Shape;97;p96"/>
          <p:cNvSpPr txBox="1">
            <a:spLocks noGrp="1"/>
          </p:cNvSpPr>
          <p:nvPr>
            <p:ph type="body" idx="1"/>
          </p:nvPr>
        </p:nvSpPr>
        <p:spPr>
          <a:xfrm>
            <a:off x="381001" y="342920"/>
            <a:ext cx="10477500" cy="300019"/>
          </a:xfrm>
          <a:prstGeom prst="rect">
            <a:avLst/>
          </a:prstGeom>
          <a:noFill/>
          <a:ln>
            <a:noFill/>
          </a:ln>
          <a:effectLst>
            <a:outerShdw blurRad="50800">
              <a:srgbClr val="000000">
                <a:alpha val="40000"/>
              </a:srgbClr>
            </a:outerShdw>
          </a:effectLst>
        </p:spPr>
        <p:txBody>
          <a:bodyPr spcFirstLastPara="1" wrap="square" lIns="91425" tIns="45700" rIns="91425" bIns="45700" anchor="b" anchorCtr="0">
            <a:spAutoFit/>
          </a:bodyPr>
          <a:lstStyle>
            <a:lvl1pPr marL="457200" lvl="0" indent="-228600" algn="l">
              <a:lnSpc>
                <a:spcPct val="80000"/>
              </a:lnSpc>
              <a:spcBef>
                <a:spcPts val="0"/>
              </a:spcBef>
              <a:spcAft>
                <a:spcPts val="0"/>
              </a:spcAft>
              <a:buClr>
                <a:schemeClr val="lt1"/>
              </a:buClr>
              <a:buSzPts val="1687"/>
              <a:buFont typeface="Arial"/>
              <a:buNone/>
              <a:defRPr sz="1687" cap="none">
                <a:latin typeface="Arial"/>
                <a:ea typeface="Arial"/>
                <a:cs typeface="Arial"/>
                <a:sym typeface="Arial"/>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98" name="Google Shape;98;p96"/>
          <p:cNvSpPr>
            <a:spLocks noGrp="1"/>
          </p:cNvSpPr>
          <p:nvPr>
            <p:ph type="pic" idx="2"/>
          </p:nvPr>
        </p:nvSpPr>
        <p:spPr>
          <a:xfrm>
            <a:off x="6667501" y="1080492"/>
            <a:ext cx="5143500" cy="5482828"/>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lstStyle>
            <a:lvl1pPr marR="0" lvl="0" algn="l" rtl="0">
              <a:spcBef>
                <a:spcPts val="360"/>
              </a:spcBef>
              <a:spcAft>
                <a:spcPts val="0"/>
              </a:spcAft>
              <a:buClr>
                <a:schemeClr val="accent1"/>
              </a:buClr>
              <a:buSzPts val="180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R="0" lvl="1" algn="l" rtl="0">
              <a:spcBef>
                <a:spcPts val="600"/>
              </a:spcBef>
              <a:spcAft>
                <a:spcPts val="0"/>
              </a:spcAft>
              <a:buClr>
                <a:schemeClr val="accent1"/>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4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R="0" lvl="3"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R="0" lvl="5"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R="0" lvl="6"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R="0" lvl="7"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R="0" lvl="8" algn="l" rtl="0">
              <a:spcBef>
                <a:spcPts val="600"/>
              </a:spcBef>
              <a:spcAft>
                <a:spcPts val="60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dirty="0"/>
          </a:p>
        </p:txBody>
      </p:sp>
      <p:sp>
        <p:nvSpPr>
          <p:cNvPr id="99" name="Google Shape;99;p96"/>
          <p:cNvSpPr txBox="1">
            <a:spLocks noGrp="1"/>
          </p:cNvSpPr>
          <p:nvPr>
            <p:ph type="title"/>
          </p:nvPr>
        </p:nvSpPr>
        <p:spPr>
          <a:xfrm>
            <a:off x="381001" y="1080492"/>
            <a:ext cx="5905500" cy="508992"/>
          </a:xfrm>
          <a:prstGeom prst="rect">
            <a:avLst/>
          </a:prstGeom>
          <a:noFill/>
          <a:ln>
            <a:noFill/>
          </a:ln>
          <a:effectLst>
            <a:outerShdw blurRad="50800">
              <a:srgbClr val="000000">
                <a:alpha val="60000"/>
              </a:srgbClr>
            </a:outerShdw>
          </a:effectLst>
        </p:spPr>
        <p:txBody>
          <a:bodyPr spcFirstLastPara="1" wrap="square" lIns="91425" tIns="45700" rIns="91425" bIns="45700" anchor="b" anchorCtr="0"/>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96"/>
          <p:cNvSpPr txBox="1">
            <a:spLocks noGrp="1"/>
          </p:cNvSpPr>
          <p:nvPr>
            <p:ph type="body" idx="3"/>
          </p:nvPr>
        </p:nvSpPr>
        <p:spPr>
          <a:xfrm>
            <a:off x="381001" y="1928812"/>
            <a:ext cx="5905500" cy="429518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53631" algn="l">
              <a:spcBef>
                <a:spcPts val="394"/>
              </a:spcBef>
              <a:spcAft>
                <a:spcPts val="0"/>
              </a:spcAft>
              <a:buClr>
                <a:schemeClr val="accent1"/>
              </a:buClr>
              <a:buSzPts val="1969"/>
              <a:buChar char="▸"/>
              <a:defRPr sz="1969"/>
            </a:lvl1pPr>
            <a:lvl2pPr marL="914400" lvl="1" indent="-353631" algn="l">
              <a:spcBef>
                <a:spcPts val="600"/>
              </a:spcBef>
              <a:spcAft>
                <a:spcPts val="0"/>
              </a:spcAft>
              <a:buClr>
                <a:schemeClr val="accent1"/>
              </a:buClr>
              <a:buSzPts val="1969"/>
              <a:buChar char="▸"/>
              <a:defRPr sz="1969"/>
            </a:lvl2pPr>
            <a:lvl3pPr marL="1371600" lvl="2" indent="-353631" algn="l">
              <a:spcBef>
                <a:spcPts val="600"/>
              </a:spcBef>
              <a:spcAft>
                <a:spcPts val="0"/>
              </a:spcAft>
              <a:buClr>
                <a:schemeClr val="accent1"/>
              </a:buClr>
              <a:buSzPts val="1969"/>
              <a:buChar char="▸"/>
              <a:defRPr sz="1969"/>
            </a:lvl3pPr>
            <a:lvl4pPr marL="1828800" lvl="3" indent="-353631" algn="l">
              <a:spcBef>
                <a:spcPts val="600"/>
              </a:spcBef>
              <a:spcAft>
                <a:spcPts val="0"/>
              </a:spcAft>
              <a:buClr>
                <a:schemeClr val="accent1"/>
              </a:buClr>
              <a:buSzPts val="1969"/>
              <a:buChar char="▸"/>
              <a:defRPr sz="1969"/>
            </a:lvl4pPr>
            <a:lvl5pPr marL="2286000" lvl="4" indent="-353631" algn="l">
              <a:spcBef>
                <a:spcPts val="600"/>
              </a:spcBef>
              <a:spcAft>
                <a:spcPts val="0"/>
              </a:spcAft>
              <a:buClr>
                <a:schemeClr val="accent1"/>
              </a:buClr>
              <a:buSzPts val="1969"/>
              <a:buChar char="▸"/>
              <a:defRPr sz="1969"/>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01" name="Google Shape;101;p96"/>
          <p:cNvSpPr txBox="1">
            <a:spLocks noGrp="1"/>
          </p:cNvSpPr>
          <p:nvPr>
            <p:ph type="sldNum" idx="12"/>
          </p:nvPr>
        </p:nvSpPr>
        <p:spPr>
          <a:xfrm>
            <a:off x="10539445"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sz="2000">
                <a:solidFill>
                  <a:schemeClr val="accent1"/>
                </a:solidFill>
              </a:defRPr>
            </a:lvl1pPr>
            <a:lvl2pPr marL="0" lvl="1" indent="0" algn="r">
              <a:spcBef>
                <a:spcPts val="0"/>
              </a:spcBef>
              <a:buNone/>
              <a:defRPr sz="2000">
                <a:solidFill>
                  <a:schemeClr val="accent1"/>
                </a:solidFill>
              </a:defRPr>
            </a:lvl2pPr>
            <a:lvl3pPr marL="0" lvl="2" indent="0" algn="r">
              <a:spcBef>
                <a:spcPts val="0"/>
              </a:spcBef>
              <a:buNone/>
              <a:defRPr sz="2000">
                <a:solidFill>
                  <a:schemeClr val="accent1"/>
                </a:solidFill>
              </a:defRPr>
            </a:lvl3pPr>
            <a:lvl4pPr marL="0" lvl="3" indent="0" algn="r">
              <a:spcBef>
                <a:spcPts val="0"/>
              </a:spcBef>
              <a:buNone/>
              <a:defRPr sz="2000">
                <a:solidFill>
                  <a:schemeClr val="accent1"/>
                </a:solidFill>
              </a:defRPr>
            </a:lvl4pPr>
            <a:lvl5pPr marL="0" lvl="4" indent="0" algn="r">
              <a:spcBef>
                <a:spcPts val="0"/>
              </a:spcBef>
              <a:buNone/>
              <a:defRPr sz="2000">
                <a:solidFill>
                  <a:schemeClr val="accent1"/>
                </a:solidFill>
              </a:defRPr>
            </a:lvl5pPr>
            <a:lvl6pPr marL="0" lvl="5" indent="0" algn="r">
              <a:spcBef>
                <a:spcPts val="0"/>
              </a:spcBef>
              <a:buNone/>
              <a:defRPr sz="2000">
                <a:solidFill>
                  <a:schemeClr val="accent1"/>
                </a:solidFill>
              </a:defRPr>
            </a:lvl6pPr>
            <a:lvl7pPr marL="0" lvl="6" indent="0" algn="r">
              <a:spcBef>
                <a:spcPts val="0"/>
              </a:spcBef>
              <a:buNone/>
              <a:defRPr sz="2000">
                <a:solidFill>
                  <a:schemeClr val="accent1"/>
                </a:solidFill>
              </a:defRPr>
            </a:lvl7pPr>
            <a:lvl8pPr marL="0" lvl="7" indent="0" algn="r">
              <a:spcBef>
                <a:spcPts val="0"/>
              </a:spcBef>
              <a:buNone/>
              <a:defRPr sz="2000">
                <a:solidFill>
                  <a:schemeClr val="accent1"/>
                </a:solidFill>
              </a:defRPr>
            </a:lvl8pPr>
            <a:lvl9pPr marL="0" lvl="8" indent="0" algn="r">
              <a:spcBef>
                <a:spcPts val="0"/>
              </a:spcBef>
              <a:buNone/>
              <a:defRPr sz="2000">
                <a:solidFill>
                  <a:schemeClr val="accent1"/>
                </a:solidFil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827065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6D1323-7F82-F441-9642-1E18B76D3054}"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ADF3A-81E3-8D4A-BA93-B3967408FE5F}" type="slidenum">
              <a:rPr lang="en-US" smtClean="0"/>
              <a:t>‹#›</a:t>
            </a:fld>
            <a:endParaRPr lang="en-US"/>
          </a:p>
        </p:txBody>
      </p:sp>
    </p:spTree>
    <p:extLst>
      <p:ext uri="{BB962C8B-B14F-4D97-AF65-F5344CB8AC3E}">
        <p14:creationId xmlns:p14="http://schemas.microsoft.com/office/powerpoint/2010/main" val="1023325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236D1323-7F82-F441-9642-1E18B76D3054}" type="datetimeFigureOut">
              <a:rPr lang="en-US" smtClean="0"/>
              <a:t>6/21/2022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52ADF3A-81E3-8D4A-BA93-B3967408FE5F}" type="slidenum">
              <a:rPr lang="en-US" smtClean="0"/>
              <a:t>‹#›</a:t>
            </a:fld>
            <a:endParaRPr lang="en-US"/>
          </a:p>
        </p:txBody>
      </p:sp>
    </p:spTree>
    <p:extLst>
      <p:ext uri="{BB962C8B-B14F-4D97-AF65-F5344CB8AC3E}">
        <p14:creationId xmlns:p14="http://schemas.microsoft.com/office/powerpoint/2010/main" val="4091302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236D1323-7F82-F441-9642-1E18B76D3054}" type="datetimeFigureOut">
              <a:rPr lang="en-US" smtClean="0"/>
              <a:t>6/21/2022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52ADF3A-81E3-8D4A-BA93-B3967408FE5F}" type="slidenum">
              <a:rPr lang="en-US" smtClean="0"/>
              <a:t>‹#›</a:t>
            </a:fld>
            <a:endParaRPr lang="en-US"/>
          </a:p>
        </p:txBody>
      </p:sp>
    </p:spTree>
    <p:extLst>
      <p:ext uri="{BB962C8B-B14F-4D97-AF65-F5344CB8AC3E}">
        <p14:creationId xmlns:p14="http://schemas.microsoft.com/office/powerpoint/2010/main" val="238438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236D1323-7F82-F441-9642-1E18B76D3054}" type="datetimeFigureOut">
              <a:rPr lang="en-US" smtClean="0"/>
              <a:t>6/21/2022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52ADF3A-81E3-8D4A-BA93-B3967408FE5F}" type="slidenum">
              <a:rPr lang="en-US" smtClean="0"/>
              <a:t>‹#›</a:t>
            </a:fld>
            <a:endParaRPr lang="en-US"/>
          </a:p>
        </p:txBody>
      </p:sp>
    </p:spTree>
    <p:extLst>
      <p:ext uri="{BB962C8B-B14F-4D97-AF65-F5344CB8AC3E}">
        <p14:creationId xmlns:p14="http://schemas.microsoft.com/office/powerpoint/2010/main" val="2609578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36D1323-7F82-F441-9642-1E18B76D3054}" type="datetimeFigureOut">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ADF3A-81E3-8D4A-BA93-B3967408FE5F}" type="slidenum">
              <a:rPr lang="en-US" smtClean="0"/>
              <a:t>‹#›</a:t>
            </a:fld>
            <a:endParaRPr lang="en-US"/>
          </a:p>
        </p:txBody>
      </p:sp>
    </p:spTree>
    <p:extLst>
      <p:ext uri="{BB962C8B-B14F-4D97-AF65-F5344CB8AC3E}">
        <p14:creationId xmlns:p14="http://schemas.microsoft.com/office/powerpoint/2010/main" val="3102520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36D1323-7F82-F441-9642-1E18B76D3054}" type="datetimeFigureOut">
              <a:rPr lang="en-US" smtClean="0"/>
              <a:t>6/21/2022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52ADF3A-81E3-8D4A-BA93-B3967408FE5F}" type="slidenum">
              <a:rPr lang="en-US" smtClean="0"/>
              <a:t>‹#›</a:t>
            </a:fld>
            <a:endParaRPr lang="en-US"/>
          </a:p>
        </p:txBody>
      </p:sp>
    </p:spTree>
    <p:extLst>
      <p:ext uri="{BB962C8B-B14F-4D97-AF65-F5344CB8AC3E}">
        <p14:creationId xmlns:p14="http://schemas.microsoft.com/office/powerpoint/2010/main" val="2711263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36D1323-7F82-F441-9642-1E18B76D3054}" type="datetimeFigureOut">
              <a:rPr lang="en-US" smtClean="0"/>
              <a:t>6/21/2022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52ADF3A-81E3-8D4A-BA93-B3967408FE5F}" type="slidenum">
              <a:rPr lang="en-US" smtClean="0"/>
              <a:t>‹#›</a:t>
            </a:fld>
            <a:endParaRPr lang="en-US"/>
          </a:p>
        </p:txBody>
      </p:sp>
    </p:spTree>
    <p:extLst>
      <p:ext uri="{BB962C8B-B14F-4D97-AF65-F5344CB8AC3E}">
        <p14:creationId xmlns:p14="http://schemas.microsoft.com/office/powerpoint/2010/main" val="215494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236D1323-7F82-F441-9642-1E18B76D3054}" type="datetimeFigureOut">
              <a:rPr lang="en-US" smtClean="0"/>
              <a:t>6/21/2022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152ADF3A-81E3-8D4A-BA93-B3967408FE5F}" type="slidenum">
              <a:rPr lang="en-US" smtClean="0"/>
              <a:t>‹#›</a:t>
            </a:fld>
            <a:endParaRPr lang="en-US"/>
          </a:p>
        </p:txBody>
      </p:sp>
    </p:spTree>
    <p:extLst>
      <p:ext uri="{BB962C8B-B14F-4D97-AF65-F5344CB8AC3E}">
        <p14:creationId xmlns:p14="http://schemas.microsoft.com/office/powerpoint/2010/main" val="333216122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8" r:id="rId13"/>
    <p:sldLayoutId id="2147483679" r:id="rId14"/>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275343-56DB-29DC-A730-6CF0818E1E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22C95D-BC01-8CE4-FD16-BC1D7B4A28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B5728-2B2C-8B38-21E5-9BC8579B9F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9E2BA-9AAF-FD4B-ADFC-55DE0DDD3039}" type="datetimeFigureOut">
              <a:rPr lang="en-US" smtClean="0"/>
              <a:t>6/21/2022</a:t>
            </a:fld>
            <a:endParaRPr lang="en-US"/>
          </a:p>
        </p:txBody>
      </p:sp>
      <p:sp>
        <p:nvSpPr>
          <p:cNvPr id="5" name="Footer Placeholder 4">
            <a:extLst>
              <a:ext uri="{FF2B5EF4-FFF2-40B4-BE49-F238E27FC236}">
                <a16:creationId xmlns:a16="http://schemas.microsoft.com/office/drawing/2014/main" id="{1EEC4839-4006-D582-1784-5EE2E822DB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C1FAE5-A023-2BCD-B921-718BB5E3C7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8DC01-A091-2A40-B267-AFC47D6F2DA7}" type="slidenum">
              <a:rPr lang="en-US" smtClean="0"/>
              <a:t>‹#›</a:t>
            </a:fld>
            <a:endParaRPr lang="en-US"/>
          </a:p>
        </p:txBody>
      </p:sp>
    </p:spTree>
    <p:extLst>
      <p:ext uri="{BB962C8B-B14F-4D97-AF65-F5344CB8AC3E}">
        <p14:creationId xmlns:p14="http://schemas.microsoft.com/office/powerpoint/2010/main" val="18409734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takingcharge.csh.umn.edu/what-wellbei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6.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hyperlink" Target="https://www.cdc.gov/violenceprevention/acestudy" TargetMode="External"/><Relationship Id="rId2" Type="http://schemas.openxmlformats.org/officeDocument/2006/relationships/hyperlink" Target="http://www.integration.samhsa.gov/clinical-practice/trauma" TargetMode="External"/><Relationship Id="rId1" Type="http://schemas.openxmlformats.org/officeDocument/2006/relationships/slideLayout" Target="../slideLayouts/slideLayout2.xml"/><Relationship Id="rId4" Type="http://schemas.openxmlformats.org/officeDocument/2006/relationships/hyperlink" Target="https://www.elsevier.com/connect/clinician-of-the-futur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wo people holding each other's hands">
            <a:extLst>
              <a:ext uri="{FF2B5EF4-FFF2-40B4-BE49-F238E27FC236}">
                <a16:creationId xmlns:a16="http://schemas.microsoft.com/office/drawing/2014/main" id="{8139DB7A-D02A-9DDB-5E22-13077BE60AF1}"/>
              </a:ext>
            </a:extLst>
          </p:cNvPr>
          <p:cNvPicPr>
            <a:picLocks noChangeAspect="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r="-1"/>
          <a:stretch/>
        </p:blipFill>
        <p:spPr>
          <a:xfrm>
            <a:off x="0" y="-4572"/>
            <a:ext cx="12188932" cy="6858000"/>
          </a:xfrm>
          <a:prstGeom prst="rect">
            <a:avLst/>
          </a:prstGeom>
        </p:spPr>
      </p:pic>
      <p:sp>
        <p:nvSpPr>
          <p:cNvPr id="11" name="Rectangle 10">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9FB4641-3154-40DF-C380-ACB337A96E39}"/>
              </a:ext>
            </a:extLst>
          </p:cNvPr>
          <p:cNvSpPr>
            <a:spLocks noGrp="1"/>
          </p:cNvSpPr>
          <p:nvPr>
            <p:ph type="ctrTitle"/>
          </p:nvPr>
        </p:nvSpPr>
        <p:spPr>
          <a:xfrm>
            <a:off x="643467" y="1298448"/>
            <a:ext cx="3685070" cy="3255264"/>
          </a:xfrm>
        </p:spPr>
        <p:txBody>
          <a:bodyPr>
            <a:normAutofit/>
          </a:bodyPr>
          <a:lstStyle/>
          <a:p>
            <a:r>
              <a:rPr lang="en-US" sz="3900" dirty="0"/>
              <a:t>Rethinking Trauma-Informed Care to Support Sustainable Wellness</a:t>
            </a:r>
          </a:p>
        </p:txBody>
      </p:sp>
      <p:sp>
        <p:nvSpPr>
          <p:cNvPr id="3" name="Subtitle 2">
            <a:extLst>
              <a:ext uri="{FF2B5EF4-FFF2-40B4-BE49-F238E27FC236}">
                <a16:creationId xmlns:a16="http://schemas.microsoft.com/office/drawing/2014/main" id="{4A6A38A2-0BE7-53EA-4733-BE4A65DA41B3}"/>
              </a:ext>
            </a:extLst>
          </p:cNvPr>
          <p:cNvSpPr>
            <a:spLocks noGrp="1"/>
          </p:cNvSpPr>
          <p:nvPr>
            <p:ph type="subTitle" idx="1"/>
          </p:nvPr>
        </p:nvSpPr>
        <p:spPr>
          <a:xfrm>
            <a:off x="643467" y="4670246"/>
            <a:ext cx="3685069" cy="914400"/>
          </a:xfrm>
        </p:spPr>
        <p:txBody>
          <a:bodyPr>
            <a:normAutofit/>
          </a:bodyPr>
          <a:lstStyle/>
          <a:p>
            <a:r>
              <a:rPr lang="en-US" sz="900" dirty="0"/>
              <a:t>By Brandon Jones, M.A. </a:t>
            </a:r>
          </a:p>
          <a:p>
            <a:r>
              <a:rPr lang="en-US" sz="900" dirty="0"/>
              <a:t>Executive Director</a:t>
            </a:r>
          </a:p>
          <a:p>
            <a:r>
              <a:rPr lang="en-US" sz="900" dirty="0"/>
              <a:t>Minnesota Association for Children’s Mental Health (MACMH) &amp; Consultant</a:t>
            </a:r>
          </a:p>
        </p:txBody>
      </p:sp>
    </p:spTree>
    <p:extLst>
      <p:ext uri="{BB962C8B-B14F-4D97-AF65-F5344CB8AC3E}">
        <p14:creationId xmlns:p14="http://schemas.microsoft.com/office/powerpoint/2010/main" val="3190645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DFD8766-0F76-7D43-A5F5-7653781D9B4E}"/>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5000" spc="-100"/>
              <a:t>Managing Grief and Ambiguous Loss</a:t>
            </a:r>
          </a:p>
        </p:txBody>
      </p:sp>
      <p:pic>
        <p:nvPicPr>
          <p:cNvPr id="5" name="Content Placeholder 4" descr="A screenshot of a cell phone&#10;&#10;Description automatically generated">
            <a:extLst>
              <a:ext uri="{FF2B5EF4-FFF2-40B4-BE49-F238E27FC236}">
                <a16:creationId xmlns:a16="http://schemas.microsoft.com/office/drawing/2014/main" id="{388670A4-2D68-904C-9F95-4C53DFD0C7CC}"/>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3602" r="8129" b="-2"/>
          <a:stretch/>
        </p:blipFill>
        <p:spPr>
          <a:xfrm>
            <a:off x="4772997" y="1075038"/>
            <a:ext cx="7032003" cy="4720281"/>
          </a:xfrm>
          <a:prstGeom prst="rect">
            <a:avLst/>
          </a:prstGeom>
        </p:spPr>
      </p:pic>
      <p:sp>
        <p:nvSpPr>
          <p:cNvPr id="24"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1049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076BCDF-4D80-2045-8008-7CEF8BDCE2A9}"/>
              </a:ext>
            </a:extLst>
          </p:cNvPr>
          <p:cNvSpPr>
            <a:spLocks noGrp="1"/>
          </p:cNvSpPr>
          <p:nvPr>
            <p:ph type="title"/>
          </p:nvPr>
        </p:nvSpPr>
        <p:spPr>
          <a:xfrm>
            <a:off x="1600754" y="1087374"/>
            <a:ext cx="8983489" cy="1000978"/>
          </a:xfrm>
        </p:spPr>
        <p:txBody>
          <a:bodyPr>
            <a:normAutofit/>
          </a:bodyPr>
          <a:lstStyle/>
          <a:p>
            <a:r>
              <a:rPr lang="en-US"/>
              <a:t>Languishing</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5B6D760E-2676-5247-A899-50FC227E85AF}"/>
              </a:ext>
            </a:extLst>
          </p:cNvPr>
          <p:cNvSpPr>
            <a:spLocks noGrp="1"/>
          </p:cNvSpPr>
          <p:nvPr>
            <p:ph idx="1"/>
          </p:nvPr>
        </p:nvSpPr>
        <p:spPr>
          <a:xfrm>
            <a:off x="1600753" y="2535446"/>
            <a:ext cx="8983489" cy="3554457"/>
          </a:xfrm>
        </p:spPr>
        <p:txBody>
          <a:bodyPr>
            <a:normAutofit/>
          </a:bodyPr>
          <a:lstStyle/>
          <a:p>
            <a:pPr marL="0" indent="0">
              <a:buNone/>
            </a:pPr>
            <a:r>
              <a:rPr lang="en-US" sz="2800" dirty="0">
                <a:solidFill>
                  <a:schemeClr val="tx1"/>
                </a:solidFill>
              </a:rPr>
              <a:t>Languishing is a sense of stagnation and emptiness. It feels as if you’re muddling through your days, looking at your life through a foggy windshield. And it might be the dominant emotion of 2021.</a:t>
            </a:r>
          </a:p>
          <a:p>
            <a:pPr marL="0" indent="0">
              <a:buNone/>
            </a:pPr>
            <a:r>
              <a:rPr lang="en-US" sz="2400" dirty="0">
                <a:solidFill>
                  <a:schemeClr val="tx1"/>
                </a:solidFill>
              </a:rPr>
              <a:t>—According to the New Times</a:t>
            </a:r>
          </a:p>
        </p:txBody>
      </p:sp>
    </p:spTree>
    <p:extLst>
      <p:ext uri="{BB962C8B-B14F-4D97-AF65-F5344CB8AC3E}">
        <p14:creationId xmlns:p14="http://schemas.microsoft.com/office/powerpoint/2010/main" val="3505994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4601183"/>
          </a:xfrm>
        </p:spPr>
        <p:txBody>
          <a:bodyPr>
            <a:normAutofit/>
          </a:bodyPr>
          <a:lstStyle/>
          <a:p>
            <a:r>
              <a:rPr lang="en-US"/>
              <a:t>Understanding Stress and Distress</a:t>
            </a:r>
          </a:p>
        </p:txBody>
      </p:sp>
      <p:graphicFrame>
        <p:nvGraphicFramePr>
          <p:cNvPr id="14" name="Content Placeholder 2" descr="Definitions of stress and distress. Stress is both external and internal perceptions. Distress describes internal dysregulation.">
            <a:extLst>
              <a:ext uri="{FF2B5EF4-FFF2-40B4-BE49-F238E27FC236}">
                <a16:creationId xmlns:a16="http://schemas.microsoft.com/office/drawing/2014/main" id="{4B48A678-7048-4E3D-9D44-D6A167B6D496}"/>
              </a:ext>
            </a:extLst>
          </p:cNvPr>
          <p:cNvGraphicFramePr>
            <a:graphicFrameLocks noGrp="1"/>
          </p:cNvGraphicFramePr>
          <p:nvPr>
            <p:ph idx="1"/>
            <p:extLst>
              <p:ext uri="{D42A27DB-BD31-4B8C-83A1-F6EECF244321}">
                <p14:modId xmlns:p14="http://schemas.microsoft.com/office/powerpoint/2010/main" val="451697692"/>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7028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8D54C-C06E-4161-ADCC-D8613576004F}"/>
              </a:ext>
            </a:extLst>
          </p:cNvPr>
          <p:cNvSpPr>
            <a:spLocks noGrp="1"/>
          </p:cNvSpPr>
          <p:nvPr>
            <p:ph type="title"/>
          </p:nvPr>
        </p:nvSpPr>
        <p:spPr>
          <a:xfrm>
            <a:off x="212558" y="-709863"/>
            <a:ext cx="9304421" cy="709863"/>
          </a:xfrm>
        </p:spPr>
        <p:txBody>
          <a:bodyPr/>
          <a:lstStyle/>
          <a:p>
            <a:r>
              <a:rPr lang="en-US" dirty="0"/>
              <a:t>Types of stress responses</a:t>
            </a:r>
          </a:p>
        </p:txBody>
      </p:sp>
      <p:pic>
        <p:nvPicPr>
          <p:cNvPr id="4" name="Picture 3" descr="The three types of stress responses are positive, tolerable, and toxic">
            <a:extLst>
              <a:ext uri="{FF2B5EF4-FFF2-40B4-BE49-F238E27FC236}">
                <a16:creationId xmlns:a16="http://schemas.microsoft.com/office/drawing/2014/main" id="{A39A6CEB-392B-BC41-A448-136A0C4754E4}"/>
              </a:ext>
            </a:extLst>
          </p:cNvPr>
          <p:cNvPicPr>
            <a:picLocks noChangeAspect="1"/>
          </p:cNvPicPr>
          <p:nvPr/>
        </p:nvPicPr>
        <p:blipFill>
          <a:blip r:embed="rId2"/>
          <a:stretch>
            <a:fillRect/>
          </a:stretch>
        </p:blipFill>
        <p:spPr>
          <a:xfrm>
            <a:off x="871767" y="203032"/>
            <a:ext cx="10448466" cy="6451935"/>
          </a:xfrm>
          <a:prstGeom prst="rect">
            <a:avLst/>
          </a:prstGeom>
        </p:spPr>
      </p:pic>
    </p:spTree>
    <p:extLst>
      <p:ext uri="{BB962C8B-B14F-4D97-AF65-F5344CB8AC3E}">
        <p14:creationId xmlns:p14="http://schemas.microsoft.com/office/powerpoint/2010/main" val="4063000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47EF998-3CB6-F34B-BBE7-3B364A0A110F}"/>
              </a:ext>
            </a:extLst>
          </p:cNvPr>
          <p:cNvSpPr>
            <a:spLocks noGrp="1" noChangeArrowheads="1"/>
          </p:cNvSpPr>
          <p:nvPr>
            <p:ph type="title"/>
          </p:nvPr>
        </p:nvSpPr>
        <p:spPr>
          <a:xfrm>
            <a:off x="594360" y="673701"/>
            <a:ext cx="3163448" cy="5256371"/>
          </a:xfrm>
        </p:spPr>
        <p:txBody>
          <a:bodyPr>
            <a:normAutofit/>
          </a:bodyPr>
          <a:lstStyle/>
          <a:p>
            <a:r>
              <a:rPr lang="en-GB" altLang="en-US" dirty="0"/>
              <a:t>Normal reactions to stress</a:t>
            </a:r>
            <a:endParaRPr lang="en-US" altLang="en-US" dirty="0"/>
          </a:p>
        </p:txBody>
      </p:sp>
      <p:graphicFrame>
        <p:nvGraphicFramePr>
          <p:cNvPr id="8197" name="Rectangle 3" descr="Three boxes. First is How do we recognize this? Second states causes of stress can be internal or internal. Third box states the effects of stress can be physical, phycological, behavioral, cognitive">
            <a:extLst>
              <a:ext uri="{FF2B5EF4-FFF2-40B4-BE49-F238E27FC236}">
                <a16:creationId xmlns:a16="http://schemas.microsoft.com/office/drawing/2014/main" id="{FE7B6841-02D5-4474-B4AB-E8686A21FA31}"/>
              </a:ext>
            </a:extLst>
          </p:cNvPr>
          <p:cNvGraphicFramePr/>
          <p:nvPr>
            <p:extLst>
              <p:ext uri="{D42A27DB-BD31-4B8C-83A1-F6EECF244321}">
                <p14:modId xmlns:p14="http://schemas.microsoft.com/office/powerpoint/2010/main" val="1227465697"/>
              </p:ext>
            </p:extLst>
          </p:nvPr>
        </p:nvGraphicFramePr>
        <p:xfrm>
          <a:off x="4515633" y="303591"/>
          <a:ext cx="7240043"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9664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BAD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17946-22BF-400F-9DD4-BC1E5DF98C8F}"/>
              </a:ext>
            </a:extLst>
          </p:cNvPr>
          <p:cNvSpPr>
            <a:spLocks noGrp="1"/>
          </p:cNvSpPr>
          <p:nvPr>
            <p:ph type="title"/>
          </p:nvPr>
        </p:nvSpPr>
        <p:spPr>
          <a:xfrm>
            <a:off x="5390707" y="1676731"/>
            <a:ext cx="5380074" cy="2863372"/>
          </a:xfrm>
        </p:spPr>
        <p:txBody>
          <a:bodyPr/>
          <a:lstStyle/>
          <a:p>
            <a:pPr lvl="0" defTabSz="457200">
              <a:lnSpc>
                <a:spcPct val="120000"/>
              </a:lnSpc>
              <a:spcBef>
                <a:spcPts val="0"/>
              </a:spcBef>
            </a:pPr>
            <a:r>
              <a:rPr lang="en-US" sz="4700" spc="0" dirty="0">
                <a:solidFill>
                  <a:schemeClr val="bg1"/>
                </a:solidFill>
                <a:latin typeface="Century Gothic"/>
                <a:ea typeface="+mn-ea"/>
                <a:cs typeface="+mn-cs"/>
                <a:sym typeface="Century Gothic"/>
              </a:rPr>
              <a:t>A DEEP EMOTIONAL WOUND!</a:t>
            </a:r>
            <a:endParaRPr lang="en-US" dirty="0">
              <a:solidFill>
                <a:schemeClr val="bg1"/>
              </a:solidFill>
            </a:endParaRPr>
          </a:p>
        </p:txBody>
      </p:sp>
      <p:sp>
        <p:nvSpPr>
          <p:cNvPr id="4" name="Rectangle 3">
            <a:extLst>
              <a:ext uri="{FF2B5EF4-FFF2-40B4-BE49-F238E27FC236}">
                <a16:creationId xmlns:a16="http://schemas.microsoft.com/office/drawing/2014/main" id="{4C823584-AFCA-4931-AE54-DA61BE4B1A57}"/>
              </a:ext>
            </a:extLst>
          </p:cNvPr>
          <p:cNvSpPr/>
          <p:nvPr/>
        </p:nvSpPr>
        <p:spPr>
          <a:xfrm>
            <a:off x="5390707" y="4405093"/>
            <a:ext cx="4827180" cy="1938992"/>
          </a:xfrm>
          <a:prstGeom prst="rect">
            <a:avLst/>
          </a:prstGeom>
        </p:spPr>
        <p:txBody>
          <a:bodyPr wrap="square">
            <a:spAutoFit/>
          </a:bodyPr>
          <a:lstStyle/>
          <a:p>
            <a:pPr>
              <a:buSzPts val="4200"/>
            </a:pPr>
            <a:r>
              <a:rPr lang="en-US" sz="4000" dirty="0">
                <a:solidFill>
                  <a:schemeClr val="bg1"/>
                </a:solidFill>
              </a:rPr>
              <a:t>closely connected to Toxic Stress or Toxic Environments</a:t>
            </a:r>
          </a:p>
        </p:txBody>
      </p:sp>
      <p:pic>
        <p:nvPicPr>
          <p:cNvPr id="3" name="Google Shape;349;p12" descr="Close up of someone's two hands holding one hand of another person">
            <a:extLst>
              <a:ext uri="{FF2B5EF4-FFF2-40B4-BE49-F238E27FC236}">
                <a16:creationId xmlns:a16="http://schemas.microsoft.com/office/drawing/2014/main" id="{46CA960B-949E-4D6C-B096-D2417D71CC1D}"/>
              </a:ext>
            </a:extLst>
          </p:cNvPr>
          <p:cNvPicPr preferRelativeResize="0">
            <a:picLocks/>
          </p:cNvPicPr>
          <p:nvPr/>
        </p:nvPicPr>
        <p:blipFill rotWithShape="1">
          <a:blip r:embed="rId2" cstate="screen">
            <a:alphaModFix/>
            <a:extLst>
              <a:ext uri="{28A0092B-C50C-407E-A947-70E740481C1C}">
                <a14:useLocalDpi xmlns:a14="http://schemas.microsoft.com/office/drawing/2010/main"/>
              </a:ext>
            </a:extLst>
          </a:blip>
          <a:srcRect/>
          <a:stretch/>
        </p:blipFill>
        <p:spPr>
          <a:xfrm>
            <a:off x="1" y="0"/>
            <a:ext cx="5143500" cy="6858000"/>
          </a:xfrm>
          <a:prstGeom prst="rect">
            <a:avLst/>
          </a:prstGeom>
          <a:noFill/>
          <a:ln>
            <a:noFill/>
          </a:ln>
          <a:effectLst>
            <a:outerShdw blurRad="50800">
              <a:srgbClr val="000000">
                <a:alpha val="40000"/>
              </a:srgbClr>
            </a:outerShdw>
          </a:effectLst>
        </p:spPr>
      </p:pic>
    </p:spTree>
    <p:extLst>
      <p:ext uri="{BB962C8B-B14F-4D97-AF65-F5344CB8AC3E}">
        <p14:creationId xmlns:p14="http://schemas.microsoft.com/office/powerpoint/2010/main" val="1371983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E1DC0676-5E35-EF48-862D-049C093D560C}"/>
              </a:ext>
            </a:extLst>
          </p:cNvPr>
          <p:cNvSpPr>
            <a:spLocks noGrp="1"/>
          </p:cNvSpPr>
          <p:nvPr>
            <p:ph type="title"/>
          </p:nvPr>
        </p:nvSpPr>
        <p:spPr>
          <a:xfrm>
            <a:off x="494260" y="1683144"/>
            <a:ext cx="2774922" cy="3491712"/>
          </a:xfrm>
        </p:spPr>
        <p:txBody>
          <a:bodyPr>
            <a:normAutofit/>
          </a:bodyPr>
          <a:lstStyle/>
          <a:p>
            <a:r>
              <a:rPr lang="en-US"/>
              <a:t>What is Trauma Informed Care</a:t>
            </a:r>
          </a:p>
        </p:txBody>
      </p:sp>
      <p:sp>
        <p:nvSpPr>
          <p:cNvPr id="5" name="Content Placeholder 4">
            <a:extLst>
              <a:ext uri="{FF2B5EF4-FFF2-40B4-BE49-F238E27FC236}">
                <a16:creationId xmlns:a16="http://schemas.microsoft.com/office/drawing/2014/main" id="{9EFC4AC0-DE82-A74B-8FD7-AECAC15240D4}"/>
              </a:ext>
            </a:extLst>
          </p:cNvPr>
          <p:cNvSpPr>
            <a:spLocks noGrp="1"/>
          </p:cNvSpPr>
          <p:nvPr>
            <p:ph idx="1"/>
          </p:nvPr>
        </p:nvSpPr>
        <p:spPr>
          <a:xfrm>
            <a:off x="4361606" y="1683143"/>
            <a:ext cx="6627377" cy="3491713"/>
          </a:xfrm>
        </p:spPr>
        <p:txBody>
          <a:bodyPr>
            <a:normAutofit/>
          </a:bodyPr>
          <a:lstStyle/>
          <a:p>
            <a:pPr marL="0" indent="0">
              <a:buNone/>
            </a:pPr>
            <a:r>
              <a:rPr lang="en-US" sz="2400" dirty="0"/>
              <a:t>TIC is a strengths-based service delivery approach “that is grounded in an understanding of and responsiveness to the impact of trauma, that emphasizes physical, psy­chological, and emotional safety for both providers and survivors, and that creates opportunities for survivors to rebuild a sense of control and empowerment”. </a:t>
            </a:r>
          </a:p>
          <a:p>
            <a:pPr marL="0" indent="0">
              <a:spcBef>
                <a:spcPts val="3600"/>
              </a:spcBef>
              <a:buNone/>
            </a:pPr>
            <a:r>
              <a:rPr lang="en-US" dirty="0"/>
              <a:t>(Hopper, </a:t>
            </a:r>
            <a:r>
              <a:rPr lang="en-US" dirty="0" err="1"/>
              <a:t>Bassuk</a:t>
            </a:r>
            <a:r>
              <a:rPr lang="en-US" dirty="0"/>
              <a:t>, &amp; Olivet, 2010, p. 82) </a:t>
            </a:r>
          </a:p>
        </p:txBody>
      </p:sp>
      <p:sp>
        <p:nvSpPr>
          <p:cNvPr id="14" name="Freeform: Shape 13">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4218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0BAD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7CF93F-5422-4403-83F3-6B504BB12B09}"/>
              </a:ext>
            </a:extLst>
          </p:cNvPr>
          <p:cNvSpPr>
            <a:spLocks noGrp="1"/>
          </p:cNvSpPr>
          <p:nvPr>
            <p:ph type="title"/>
          </p:nvPr>
        </p:nvSpPr>
        <p:spPr>
          <a:xfrm>
            <a:off x="85059" y="-644967"/>
            <a:ext cx="9046535" cy="538642"/>
          </a:xfrm>
        </p:spPr>
        <p:txBody>
          <a:bodyPr>
            <a:normAutofit fontScale="90000"/>
          </a:bodyPr>
          <a:lstStyle/>
          <a:p>
            <a:r>
              <a:rPr lang="en-US" dirty="0"/>
              <a:t>6 Guiding Principles</a:t>
            </a:r>
          </a:p>
        </p:txBody>
      </p:sp>
      <p:pic>
        <p:nvPicPr>
          <p:cNvPr id="3" name="Picture 2" descr="Text&#10;&#10;Description automatically generated">
            <a:extLst>
              <a:ext uri="{FF2B5EF4-FFF2-40B4-BE49-F238E27FC236}">
                <a16:creationId xmlns:a16="http://schemas.microsoft.com/office/drawing/2014/main" id="{9ADC428E-4071-DE44-9459-5BEFE859663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33123" y="536027"/>
            <a:ext cx="11325753" cy="5785945"/>
          </a:xfrm>
          <a:prstGeom prst="rect">
            <a:avLst/>
          </a:prstGeom>
        </p:spPr>
      </p:pic>
    </p:spTree>
    <p:extLst>
      <p:ext uri="{BB962C8B-B14F-4D97-AF65-F5344CB8AC3E}">
        <p14:creationId xmlns:p14="http://schemas.microsoft.com/office/powerpoint/2010/main" val="3648848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E610AB-22B9-401B-B90C-083DE5A4769F}"/>
              </a:ext>
            </a:extLst>
          </p:cNvPr>
          <p:cNvSpPr>
            <a:spLocks noGrp="1"/>
          </p:cNvSpPr>
          <p:nvPr>
            <p:ph type="title"/>
          </p:nvPr>
        </p:nvSpPr>
        <p:spPr/>
        <p:txBody>
          <a:bodyPr/>
          <a:lstStyle/>
          <a:p>
            <a:r>
              <a:rPr lang="en-US" dirty="0"/>
              <a:t>Hands holding a heart</a:t>
            </a:r>
          </a:p>
        </p:txBody>
      </p:sp>
      <p:sp>
        <p:nvSpPr>
          <p:cNvPr id="7" name="Content Placeholder 6">
            <a:extLst>
              <a:ext uri="{FF2B5EF4-FFF2-40B4-BE49-F238E27FC236}">
                <a16:creationId xmlns:a16="http://schemas.microsoft.com/office/drawing/2014/main" id="{27FCCD86-41DB-2641-9EAB-3171CB765DCD}"/>
              </a:ext>
            </a:extLst>
          </p:cNvPr>
          <p:cNvSpPr>
            <a:spLocks noGrp="1"/>
          </p:cNvSpPr>
          <p:nvPr>
            <p:ph type="body" idx="1"/>
          </p:nvPr>
        </p:nvSpPr>
        <p:spPr/>
        <p:txBody>
          <a:bodyPr vert="horz" lIns="91440" tIns="45720" rIns="91440" bIns="45720" rtlCol="0" anchor="ctr">
            <a:normAutofit fontScale="92500" lnSpcReduction="20000"/>
          </a:bodyPr>
          <a:lstStyle/>
          <a:p>
            <a:pPr marL="0" indent="0" algn="ctr">
              <a:buNone/>
            </a:pPr>
            <a:r>
              <a:rPr lang="en-US" sz="2000" dirty="0">
                <a:solidFill>
                  <a:schemeClr val="bg1"/>
                </a:solidFill>
              </a:rPr>
              <a:t>Adopting a trauma-informed approach is not accomplished through any single technique or checklist.  It requires constant attention, caring awareness, sensitivity, and possibly a cultural change at an organizational level. </a:t>
            </a:r>
          </a:p>
        </p:txBody>
      </p:sp>
      <p:pic>
        <p:nvPicPr>
          <p:cNvPr id="11" name="Content Placeholder 10" descr="multi-ethnic hands holding up a heart">
            <a:extLst>
              <a:ext uri="{FF2B5EF4-FFF2-40B4-BE49-F238E27FC236}">
                <a16:creationId xmlns:a16="http://schemas.microsoft.com/office/drawing/2014/main" id="{1EABEDC3-7B2E-5D42-891A-58B877D00CE2}"/>
              </a:ext>
            </a:extLst>
          </p:cNvPr>
          <p:cNvPicPr>
            <a:picLocks noGrp="1" noChangeAspect="1"/>
          </p:cNvPicPr>
          <p:nvPr>
            <p:ph sz="half" idx="4294967295"/>
          </p:nvPr>
        </p:nvPicPr>
        <p:blipFill rotWithShape="1">
          <a:blip r:embed="rId2" cstate="email">
            <a:extLst>
              <a:ext uri="{28A0092B-C50C-407E-A947-70E740481C1C}">
                <a14:useLocalDpi xmlns:a14="http://schemas.microsoft.com/office/drawing/2010/main"/>
              </a:ext>
            </a:extLst>
          </a:blip>
          <a:srcRect t="6079" r="-3" b="255"/>
          <a:stretch/>
        </p:blipFill>
        <p:spPr>
          <a:xfrm>
            <a:off x="0" y="12918"/>
            <a:ext cx="12192000" cy="6845082"/>
          </a:xfrm>
          <a:prstGeom prst="rect">
            <a:avLst/>
          </a:prstGeom>
        </p:spPr>
      </p:pic>
    </p:spTree>
    <p:extLst>
      <p:ext uri="{BB962C8B-B14F-4D97-AF65-F5344CB8AC3E}">
        <p14:creationId xmlns:p14="http://schemas.microsoft.com/office/powerpoint/2010/main" val="14806283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42042A7-E784-864C-818F-A2A595BA1A51}"/>
              </a:ext>
            </a:extLst>
          </p:cNvPr>
          <p:cNvSpPr>
            <a:spLocks noGrp="1"/>
          </p:cNvSpPr>
          <p:nvPr>
            <p:ph type="title"/>
          </p:nvPr>
        </p:nvSpPr>
        <p:spPr>
          <a:xfrm>
            <a:off x="1600754" y="1087374"/>
            <a:ext cx="8983489" cy="1000978"/>
          </a:xfrm>
        </p:spPr>
        <p:txBody>
          <a:bodyPr>
            <a:normAutofit/>
          </a:bodyPr>
          <a:lstStyle/>
          <a:p>
            <a:r>
              <a:rPr lang="en-US"/>
              <a:t>How Trauma makes an Impact</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4AC3DDAC-4A6E-9945-A4EB-4D66D13FAE81}"/>
              </a:ext>
            </a:extLst>
          </p:cNvPr>
          <p:cNvSpPr>
            <a:spLocks noGrp="1"/>
          </p:cNvSpPr>
          <p:nvPr>
            <p:ph idx="1"/>
          </p:nvPr>
        </p:nvSpPr>
        <p:spPr>
          <a:xfrm>
            <a:off x="1600753" y="2535446"/>
            <a:ext cx="9413780" cy="3554457"/>
          </a:xfrm>
        </p:spPr>
        <p:txBody>
          <a:bodyPr>
            <a:normAutofit/>
          </a:bodyPr>
          <a:lstStyle/>
          <a:p>
            <a:r>
              <a:rPr lang="en-US" sz="2400" dirty="0">
                <a:solidFill>
                  <a:schemeClr val="tx1"/>
                </a:solidFill>
              </a:rPr>
              <a:t>Individuals who have survived trauma vary widely in how they experience and express traumatic stress reactions. </a:t>
            </a:r>
          </a:p>
          <a:p>
            <a:r>
              <a:rPr lang="en-US" sz="2400" dirty="0">
                <a:solidFill>
                  <a:schemeClr val="tx1"/>
                </a:solidFill>
              </a:rPr>
              <a:t>Traumatic stress reactions vary in severity; they are often meas­ured by the level of impairment or distress that young people report and are determined by the mul­tiple factors that characterize the trauma itself, individual history and characteristics, developmental factors, sociocultural attributes, and available resources. </a:t>
            </a:r>
          </a:p>
        </p:txBody>
      </p:sp>
    </p:spTree>
    <p:extLst>
      <p:ext uri="{BB962C8B-B14F-4D97-AF65-F5344CB8AC3E}">
        <p14:creationId xmlns:p14="http://schemas.microsoft.com/office/powerpoint/2010/main" val="316349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AF59B53-3C97-8541-AA7A-14559CCFB721}"/>
              </a:ext>
            </a:extLst>
          </p:cNvPr>
          <p:cNvSpPr>
            <a:spLocks noGrp="1"/>
          </p:cNvSpPr>
          <p:nvPr>
            <p:ph type="title"/>
          </p:nvPr>
        </p:nvSpPr>
        <p:spPr>
          <a:xfrm>
            <a:off x="5451642" y="1123837"/>
            <a:ext cx="6451110" cy="1255469"/>
          </a:xfrm>
        </p:spPr>
        <p:txBody>
          <a:bodyPr vert="horz" lIns="91440" tIns="45720" rIns="91440" bIns="45720" rtlCol="0" anchor="ctr">
            <a:normAutofit/>
          </a:bodyPr>
          <a:lstStyle/>
          <a:p>
            <a:r>
              <a:rPr lang="en-US" dirty="0"/>
              <a:t>Trainer:</a:t>
            </a:r>
            <a:br>
              <a:rPr lang="en-US" dirty="0"/>
            </a:br>
            <a:r>
              <a:rPr lang="en-US" dirty="0"/>
              <a:t>Brandon Jones, M.A.</a:t>
            </a:r>
          </a:p>
        </p:txBody>
      </p:sp>
      <p:sp>
        <p:nvSpPr>
          <p:cNvPr id="4" name="Content Placeholder 3">
            <a:extLst>
              <a:ext uri="{FF2B5EF4-FFF2-40B4-BE49-F238E27FC236}">
                <a16:creationId xmlns:a16="http://schemas.microsoft.com/office/drawing/2014/main" id="{A7FFD301-FC64-5747-A882-26C48648B550}"/>
              </a:ext>
            </a:extLst>
          </p:cNvPr>
          <p:cNvSpPr>
            <a:spLocks noGrp="1"/>
          </p:cNvSpPr>
          <p:nvPr>
            <p:ph sz="half" idx="2"/>
          </p:nvPr>
        </p:nvSpPr>
        <p:spPr>
          <a:xfrm>
            <a:off x="5451644" y="2510395"/>
            <a:ext cx="6451109" cy="3274586"/>
          </a:xfrm>
        </p:spPr>
        <p:txBody>
          <a:bodyPr vert="horz" lIns="91440" tIns="45720" rIns="91440" bIns="45720" rtlCol="0" anchor="t">
            <a:normAutofit/>
          </a:bodyPr>
          <a:lstStyle/>
          <a:p>
            <a:r>
              <a:rPr lang="en-US">
                <a:solidFill>
                  <a:srgbClr val="FFFFFF"/>
                </a:solidFill>
              </a:rPr>
              <a:t>Executive Director of Minnesota Association for Children’s Mental Health</a:t>
            </a:r>
          </a:p>
          <a:p>
            <a:r>
              <a:rPr lang="en-US">
                <a:solidFill>
                  <a:srgbClr val="FFFFFF"/>
                </a:solidFill>
              </a:rPr>
              <a:t>A Professor, Consultant, and former Psychotherapist</a:t>
            </a:r>
          </a:p>
          <a:p>
            <a:r>
              <a:rPr lang="en-US">
                <a:solidFill>
                  <a:srgbClr val="FFFFFF"/>
                </a:solidFill>
              </a:rPr>
              <a:t>B.A. in Sociology from the University of Minnesota, a Masters in Community Psychology from Metropolitan State University, and a Masters in Psychotherapy (MFT) from Adler Graduate School</a:t>
            </a:r>
          </a:p>
          <a:p>
            <a:r>
              <a:rPr lang="en-US">
                <a:solidFill>
                  <a:srgbClr val="FFFFFF"/>
                </a:solidFill>
              </a:rPr>
              <a:t>2013 Bush Foundation Leadership Fellow</a:t>
            </a:r>
          </a:p>
        </p:txBody>
      </p:sp>
      <p:pic>
        <p:nvPicPr>
          <p:cNvPr id="6" name="Content Placeholder 5" descr="headshot of trainer Brandon Jones">
            <a:extLst>
              <a:ext uri="{FF2B5EF4-FFF2-40B4-BE49-F238E27FC236}">
                <a16:creationId xmlns:a16="http://schemas.microsoft.com/office/drawing/2014/main" id="{A0E363A6-9BAD-BF40-92D6-0712D5767842}"/>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1057061" y="758953"/>
            <a:ext cx="3385705" cy="5330650"/>
          </a:xfrm>
          <a:prstGeom prst="rect">
            <a:avLst/>
          </a:prstGeom>
        </p:spPr>
      </p:pic>
    </p:spTree>
    <p:extLst>
      <p:ext uri="{BB962C8B-B14F-4D97-AF65-F5344CB8AC3E}">
        <p14:creationId xmlns:p14="http://schemas.microsoft.com/office/powerpoint/2010/main" val="3178141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076BCDF-4D80-2045-8008-7CEF8BDCE2A9}"/>
              </a:ext>
            </a:extLst>
          </p:cNvPr>
          <p:cNvSpPr>
            <a:spLocks noGrp="1"/>
          </p:cNvSpPr>
          <p:nvPr>
            <p:ph type="title"/>
          </p:nvPr>
        </p:nvSpPr>
        <p:spPr>
          <a:xfrm>
            <a:off x="1600754" y="1087374"/>
            <a:ext cx="8983489" cy="1000978"/>
          </a:xfrm>
        </p:spPr>
        <p:txBody>
          <a:bodyPr>
            <a:normAutofit/>
          </a:bodyPr>
          <a:lstStyle/>
          <a:p>
            <a:r>
              <a:rPr lang="en-US"/>
              <a:t>How Trauma Impacts an Individual’s Worldview</a:t>
            </a:r>
          </a:p>
        </p:txBody>
      </p:sp>
      <p:sp>
        <p:nvSpPr>
          <p:cNvPr id="19"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5B6D760E-2676-5247-A899-50FC227E85AF}"/>
              </a:ext>
            </a:extLst>
          </p:cNvPr>
          <p:cNvSpPr>
            <a:spLocks noGrp="1"/>
          </p:cNvSpPr>
          <p:nvPr>
            <p:ph idx="1"/>
          </p:nvPr>
        </p:nvSpPr>
        <p:spPr>
          <a:xfrm>
            <a:off x="1600753" y="2526526"/>
            <a:ext cx="9413780" cy="3563377"/>
          </a:xfrm>
        </p:spPr>
        <p:txBody>
          <a:bodyPr>
            <a:normAutofit/>
          </a:bodyPr>
          <a:lstStyle/>
          <a:p>
            <a:pPr marL="0" indent="0">
              <a:buNone/>
            </a:pPr>
            <a:r>
              <a:rPr lang="en-US" sz="2400" dirty="0">
                <a:solidFill>
                  <a:schemeClr val="tx1"/>
                </a:solidFill>
              </a:rPr>
              <a:t>The characteristics of the trauma and the subsequent traumatic stress reactions can dramatically influence how indi­viduals respond to the environment, relationships, interventions, and treatment services, and those same characteristics can also shape the assumptions that individuals make about:</a:t>
            </a:r>
          </a:p>
          <a:p>
            <a:pPr>
              <a:buFontTx/>
              <a:buChar char="-"/>
            </a:pPr>
            <a:r>
              <a:rPr lang="en-US" sz="2400" dirty="0">
                <a:solidFill>
                  <a:schemeClr val="tx1"/>
                </a:solidFill>
              </a:rPr>
              <a:t>Their world (e.g., their view of others, sense of safety)</a:t>
            </a:r>
          </a:p>
          <a:p>
            <a:pPr>
              <a:buFontTx/>
              <a:buChar char="-"/>
            </a:pPr>
            <a:r>
              <a:rPr lang="en-US" sz="2400" dirty="0">
                <a:solidFill>
                  <a:schemeClr val="tx1"/>
                </a:solidFill>
              </a:rPr>
              <a:t>Their future (e.g., hopefulness, fear of a foreshortened future)</a:t>
            </a:r>
          </a:p>
          <a:p>
            <a:pPr>
              <a:buFontTx/>
              <a:buChar char="-"/>
            </a:pPr>
            <a:r>
              <a:rPr lang="en-US" sz="2400" dirty="0">
                <a:solidFill>
                  <a:schemeClr val="tx1"/>
                </a:solidFill>
              </a:rPr>
              <a:t>Themselves (e.g., feeling resilient, feeling incompetent in regulating emotions). </a:t>
            </a:r>
          </a:p>
        </p:txBody>
      </p:sp>
    </p:spTree>
    <p:extLst>
      <p:ext uri="{BB962C8B-B14F-4D97-AF65-F5344CB8AC3E}">
        <p14:creationId xmlns:p14="http://schemas.microsoft.com/office/powerpoint/2010/main" val="4268728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6491DE02-A14C-5342-99B6-4A8D83960F74}"/>
              </a:ext>
            </a:extLst>
          </p:cNvPr>
          <p:cNvSpPr>
            <a:spLocks noGrp="1"/>
          </p:cNvSpPr>
          <p:nvPr>
            <p:ph type="title"/>
          </p:nvPr>
        </p:nvSpPr>
        <p:spPr>
          <a:xfrm>
            <a:off x="5054082" y="1298448"/>
            <a:ext cx="6068070" cy="3255264"/>
          </a:xfrm>
        </p:spPr>
        <p:txBody>
          <a:bodyPr vert="horz" lIns="91440" tIns="45720" rIns="91440" bIns="45720" rtlCol="0" anchor="b">
            <a:normAutofit/>
          </a:bodyPr>
          <a:lstStyle/>
          <a:p>
            <a:r>
              <a:rPr lang="en-US">
                <a:solidFill>
                  <a:srgbClr val="FFFFFF"/>
                </a:solidFill>
              </a:rPr>
              <a:t>How are we adjusting?</a:t>
            </a:r>
          </a:p>
        </p:txBody>
      </p:sp>
      <p:pic>
        <p:nvPicPr>
          <p:cNvPr id="8" name="Graphic 7" descr="Worried face">
            <a:extLst>
              <a:ext uri="{FF2B5EF4-FFF2-40B4-BE49-F238E27FC236}">
                <a16:creationId xmlns:a16="http://schemas.microsoft.com/office/drawing/2014/main" id="{AA19329A-F50E-45FE-84C1-B0A181F4F895}"/>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696177" y="1695799"/>
            <a:ext cx="3458249" cy="3458249"/>
          </a:xfrm>
          <a:prstGeom prst="rect">
            <a:avLst/>
          </a:prstGeom>
        </p:spPr>
      </p:pic>
      <p:sp>
        <p:nvSpPr>
          <p:cNvPr id="21" name="Rectangle 20">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9244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47" name="Rectangle 61446">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9" name="Freeform: Shape 61448">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4260" y="1683144"/>
            <a:ext cx="2774922" cy="3491712"/>
          </a:xfrm>
        </p:spPr>
        <p:txBody>
          <a:bodyPr>
            <a:normAutofit/>
          </a:bodyPr>
          <a:lstStyle/>
          <a:p>
            <a:pPr>
              <a:defRPr/>
            </a:pPr>
            <a:r>
              <a:rPr lang="en-US">
                <a:ea typeface="+mj-ea"/>
                <a:cs typeface="+mj-cs"/>
              </a:rPr>
              <a:t>3 Conditions </a:t>
            </a:r>
            <a:r>
              <a:rPr lang="en-US"/>
              <a:t>R</a:t>
            </a:r>
            <a:r>
              <a:rPr lang="en-US">
                <a:ea typeface="+mj-ea"/>
                <a:cs typeface="+mj-cs"/>
              </a:rPr>
              <a:t>elated to the </a:t>
            </a:r>
            <a:r>
              <a:rPr lang="en-US"/>
              <a:t>I</a:t>
            </a:r>
            <a:r>
              <a:rPr lang="en-US">
                <a:ea typeface="+mj-ea"/>
                <a:cs typeface="+mj-cs"/>
              </a:rPr>
              <a:t>mpact of </a:t>
            </a:r>
            <a:r>
              <a:rPr lang="en-US"/>
              <a:t>S</a:t>
            </a:r>
            <a:r>
              <a:rPr lang="en-US">
                <a:ea typeface="+mj-ea"/>
                <a:cs typeface="+mj-cs"/>
              </a:rPr>
              <a:t>tressors</a:t>
            </a:r>
          </a:p>
        </p:txBody>
      </p:sp>
      <p:sp>
        <p:nvSpPr>
          <p:cNvPr id="61442" name="Content Placeholder 2"/>
          <p:cNvSpPr>
            <a:spLocks noGrp="1"/>
          </p:cNvSpPr>
          <p:nvPr>
            <p:ph idx="1"/>
          </p:nvPr>
        </p:nvSpPr>
        <p:spPr>
          <a:xfrm>
            <a:off x="4208489" y="761999"/>
            <a:ext cx="6982027" cy="5334001"/>
          </a:xfrm>
        </p:spPr>
        <p:txBody>
          <a:bodyPr>
            <a:noAutofit/>
          </a:bodyPr>
          <a:lstStyle/>
          <a:p>
            <a:pPr>
              <a:lnSpc>
                <a:spcPct val="100000"/>
              </a:lnSpc>
              <a:spcAft>
                <a:spcPts val="1200"/>
              </a:spcAft>
            </a:pPr>
            <a:r>
              <a:rPr lang="en-US" sz="2400" b="1" dirty="0">
                <a:latin typeface="Century Schoolbook" charset="0"/>
              </a:rPr>
              <a:t>Secondary Traumatic Stress</a:t>
            </a:r>
            <a:r>
              <a:rPr lang="en-US" sz="2400" dirty="0">
                <a:latin typeface="Century Schoolbook" charset="0"/>
              </a:rPr>
              <a:t>:  Characterized by the presence of PTSD symptoms caused by at least one indirect exposure to traumatic material.  </a:t>
            </a:r>
          </a:p>
          <a:p>
            <a:pPr>
              <a:lnSpc>
                <a:spcPct val="100000"/>
              </a:lnSpc>
              <a:spcAft>
                <a:spcPts val="1200"/>
              </a:spcAft>
            </a:pPr>
            <a:r>
              <a:rPr lang="en-US" sz="2400" b="1" dirty="0">
                <a:latin typeface="Century Schoolbook" charset="0"/>
              </a:rPr>
              <a:t>Compassion Fatigue:</a:t>
            </a:r>
            <a:r>
              <a:rPr lang="en-US" sz="2400" dirty="0">
                <a:latin typeface="Century Schoolbook" charset="0"/>
              </a:rPr>
              <a:t> described as the “cost of caring” for others in emotional and physical pain. Characterized by pronounced change in helper’s ability to feel empathy for patients, loved ones and co-workers. </a:t>
            </a:r>
          </a:p>
          <a:p>
            <a:pPr>
              <a:lnSpc>
                <a:spcPct val="100000"/>
              </a:lnSpc>
              <a:spcAft>
                <a:spcPts val="1200"/>
              </a:spcAft>
            </a:pPr>
            <a:r>
              <a:rPr lang="en-US" sz="2400" b="1" dirty="0">
                <a:latin typeface="Century Schoolbook" charset="0"/>
              </a:rPr>
              <a:t>Burnout: </a:t>
            </a:r>
            <a:r>
              <a:rPr lang="en-US" sz="2400" dirty="0">
                <a:latin typeface="Century Schoolbook" charset="0"/>
              </a:rPr>
              <a:t>Characterized by emotional exhaustion, depersonalization and a reduced feeling of personal accomplishment. </a:t>
            </a:r>
          </a:p>
        </p:txBody>
      </p:sp>
      <p:sp>
        <p:nvSpPr>
          <p:cNvPr id="61451" name="Freeform: Shape 61450">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111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randombar(horizontal)">
                                      <p:cBhvr>
                                        <p:cTn id="7" dur="500"/>
                                        <p:tgtEl>
                                          <p:spTgt spid="61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1442">
                                            <p:txEl>
                                              <p:pRg st="1" end="1"/>
                                            </p:txEl>
                                          </p:spTgt>
                                        </p:tgtEl>
                                        <p:attrNameLst>
                                          <p:attrName>style.visibility</p:attrName>
                                        </p:attrNameLst>
                                      </p:cBhvr>
                                      <p:to>
                                        <p:strVal val="visible"/>
                                      </p:to>
                                    </p:set>
                                    <p:animEffect transition="in" filter="randombar(horizontal)">
                                      <p:cBhvr>
                                        <p:cTn id="12" dur="500"/>
                                        <p:tgtEl>
                                          <p:spTgt spid="614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1442">
                                            <p:txEl>
                                              <p:pRg st="2" end="2"/>
                                            </p:txEl>
                                          </p:spTgt>
                                        </p:tgtEl>
                                        <p:attrNameLst>
                                          <p:attrName>style.visibility</p:attrName>
                                        </p:attrNameLst>
                                      </p:cBhvr>
                                      <p:to>
                                        <p:strVal val="visible"/>
                                      </p:to>
                                    </p:set>
                                    <p:animEffect transition="in" filter="randombar(horizontal)">
                                      <p:cBhvr>
                                        <p:cTn id="17" dur="500"/>
                                        <p:tgtEl>
                                          <p:spTgt spid="614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Secondary Traumatic Stress</a:t>
            </a:r>
          </a:p>
        </p:txBody>
      </p:sp>
      <p:sp>
        <p:nvSpPr>
          <p:cNvPr id="5" name="Content Placeholder 4"/>
          <p:cNvSpPr>
            <a:spLocks noGrp="1"/>
          </p:cNvSpPr>
          <p:nvPr>
            <p:ph idx="1"/>
          </p:nvPr>
        </p:nvSpPr>
        <p:spPr>
          <a:xfrm>
            <a:off x="5289229" y="864108"/>
            <a:ext cx="5910677" cy="5120640"/>
          </a:xfrm>
        </p:spPr>
        <p:txBody>
          <a:bodyPr>
            <a:normAutofit/>
          </a:bodyPr>
          <a:lstStyle/>
          <a:p>
            <a:pPr marL="0" indent="0">
              <a:buNone/>
            </a:pPr>
            <a:r>
              <a:rPr lang="en-US" sz="2400" dirty="0"/>
              <a:t>is the emotional duress that results when an individual hears or shares elements of the firsthand </a:t>
            </a:r>
            <a:r>
              <a:rPr lang="en-US" sz="2400" b="1" dirty="0"/>
              <a:t>trauma</a:t>
            </a:r>
            <a:r>
              <a:rPr lang="en-US" sz="2400" dirty="0"/>
              <a:t> experiences of another.</a:t>
            </a:r>
          </a:p>
        </p:txBody>
      </p:sp>
      <p:sp>
        <p:nvSpPr>
          <p:cNvPr id="12" name="Rectangle 11">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2625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7B33D71-E19D-614D-AF41-52CD467AE0CB}"/>
              </a:ext>
            </a:extLst>
          </p:cNvPr>
          <p:cNvSpPr>
            <a:spLocks noGrp="1"/>
          </p:cNvSpPr>
          <p:nvPr>
            <p:ph type="title"/>
          </p:nvPr>
        </p:nvSpPr>
        <p:spPr>
          <a:xfrm>
            <a:off x="1600754" y="1087374"/>
            <a:ext cx="8983489" cy="1000978"/>
          </a:xfrm>
        </p:spPr>
        <p:txBody>
          <a:bodyPr>
            <a:normAutofit/>
          </a:bodyPr>
          <a:lstStyle/>
          <a:p>
            <a:r>
              <a:rPr lang="en-US" dirty="0"/>
              <a:t>Secondary Traumatic Stress Symptoms</a:t>
            </a:r>
          </a:p>
        </p:txBody>
      </p:sp>
      <p:sp>
        <p:nvSpPr>
          <p:cNvPr id="19"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D2A1FFEE-51C6-F549-8F64-25730C5FC21C}"/>
              </a:ext>
            </a:extLst>
          </p:cNvPr>
          <p:cNvSpPr>
            <a:spLocks noGrp="1"/>
          </p:cNvSpPr>
          <p:nvPr>
            <p:ph idx="1"/>
          </p:nvPr>
        </p:nvSpPr>
        <p:spPr>
          <a:xfrm>
            <a:off x="1600753" y="2535446"/>
            <a:ext cx="8983489" cy="3554457"/>
          </a:xfrm>
        </p:spPr>
        <p:txBody>
          <a:bodyPr numCol="2">
            <a:noAutofit/>
          </a:bodyPr>
          <a:lstStyle/>
          <a:p>
            <a:pPr marL="285750" indent="-285750">
              <a:spcBef>
                <a:spcPts val="600"/>
              </a:spcBef>
              <a:buFont typeface="Arial"/>
              <a:buChar char="•"/>
            </a:pPr>
            <a:r>
              <a:rPr lang="en-US" dirty="0">
                <a:solidFill>
                  <a:schemeClr val="tx1"/>
                </a:solidFill>
              </a:rPr>
              <a:t>Hypervigilance</a:t>
            </a:r>
          </a:p>
          <a:p>
            <a:pPr marL="285750" indent="-285750">
              <a:spcBef>
                <a:spcPts val="600"/>
              </a:spcBef>
              <a:buFont typeface="Arial"/>
              <a:buChar char="•"/>
            </a:pPr>
            <a:r>
              <a:rPr lang="en-US" dirty="0">
                <a:solidFill>
                  <a:schemeClr val="tx1"/>
                </a:solidFill>
              </a:rPr>
              <a:t>Re-experiencing </a:t>
            </a:r>
          </a:p>
          <a:p>
            <a:pPr marL="285750" indent="-285750">
              <a:spcBef>
                <a:spcPts val="600"/>
              </a:spcBef>
              <a:buFont typeface="Arial"/>
              <a:buChar char="•"/>
            </a:pPr>
            <a:r>
              <a:rPr lang="en-US" dirty="0">
                <a:solidFill>
                  <a:schemeClr val="tx1"/>
                </a:solidFill>
              </a:rPr>
              <a:t>Hopelessness</a:t>
            </a:r>
          </a:p>
          <a:p>
            <a:pPr marL="285750" indent="-285750">
              <a:spcBef>
                <a:spcPts val="600"/>
              </a:spcBef>
              <a:buFont typeface="Arial"/>
              <a:buChar char="•"/>
            </a:pPr>
            <a:r>
              <a:rPr lang="en-US" dirty="0">
                <a:solidFill>
                  <a:schemeClr val="tx1"/>
                </a:solidFill>
              </a:rPr>
              <a:t>Professional helplessness</a:t>
            </a:r>
          </a:p>
          <a:p>
            <a:pPr marL="285750" indent="-285750">
              <a:spcBef>
                <a:spcPts val="600"/>
              </a:spcBef>
              <a:buFont typeface="Arial"/>
              <a:buChar char="•"/>
            </a:pPr>
            <a:r>
              <a:rPr lang="en-US" dirty="0">
                <a:solidFill>
                  <a:schemeClr val="tx1"/>
                </a:solidFill>
              </a:rPr>
              <a:t>Guilt</a:t>
            </a:r>
          </a:p>
          <a:p>
            <a:pPr marL="285750" indent="-285750">
              <a:spcBef>
                <a:spcPts val="600"/>
              </a:spcBef>
              <a:buFont typeface="Arial"/>
              <a:buChar char="•"/>
            </a:pPr>
            <a:r>
              <a:rPr lang="en-US" dirty="0">
                <a:solidFill>
                  <a:schemeClr val="tx1"/>
                </a:solidFill>
              </a:rPr>
              <a:t>Avoidance</a:t>
            </a:r>
          </a:p>
          <a:p>
            <a:pPr marL="285750" indent="-285750">
              <a:spcBef>
                <a:spcPts val="600"/>
              </a:spcBef>
              <a:buFont typeface="Arial"/>
              <a:buChar char="•"/>
            </a:pPr>
            <a:r>
              <a:rPr lang="en-US" dirty="0">
                <a:solidFill>
                  <a:schemeClr val="tx1"/>
                </a:solidFill>
              </a:rPr>
              <a:t>Social withdrawal</a:t>
            </a:r>
          </a:p>
          <a:p>
            <a:pPr marL="285750" indent="-285750">
              <a:spcBef>
                <a:spcPts val="600"/>
              </a:spcBef>
              <a:buFont typeface="Arial"/>
              <a:buChar char="•"/>
            </a:pPr>
            <a:r>
              <a:rPr lang="en-US" dirty="0">
                <a:solidFill>
                  <a:schemeClr val="tx1"/>
                </a:solidFill>
              </a:rPr>
              <a:t>Minimizing</a:t>
            </a:r>
          </a:p>
          <a:p>
            <a:pPr marL="285750" indent="-285750">
              <a:spcBef>
                <a:spcPts val="600"/>
              </a:spcBef>
              <a:buFont typeface="Arial"/>
              <a:buChar char="•"/>
            </a:pPr>
            <a:r>
              <a:rPr lang="en-US" dirty="0">
                <a:solidFill>
                  <a:schemeClr val="tx1"/>
                </a:solidFill>
              </a:rPr>
              <a:t>Cynicism/anger</a:t>
            </a:r>
          </a:p>
          <a:p>
            <a:pPr marL="285750" indent="-285750">
              <a:spcBef>
                <a:spcPts val="600"/>
              </a:spcBef>
              <a:buFont typeface="Arial"/>
              <a:buChar char="•"/>
            </a:pPr>
            <a:r>
              <a:rPr lang="en-US" dirty="0">
                <a:solidFill>
                  <a:schemeClr val="tx1"/>
                </a:solidFill>
              </a:rPr>
              <a:t>Sleeplessness</a:t>
            </a:r>
          </a:p>
          <a:p>
            <a:pPr marL="285750" indent="-285750">
              <a:spcBef>
                <a:spcPts val="600"/>
              </a:spcBef>
              <a:buFont typeface="Arial"/>
              <a:buChar char="•"/>
            </a:pPr>
            <a:r>
              <a:rPr lang="en-US" dirty="0">
                <a:solidFill>
                  <a:schemeClr val="tx1"/>
                </a:solidFill>
              </a:rPr>
              <a:t>Insensitivity to violence</a:t>
            </a:r>
          </a:p>
          <a:p>
            <a:pPr marL="285750" indent="-285750">
              <a:spcBef>
                <a:spcPts val="600"/>
              </a:spcBef>
              <a:buFont typeface="Arial"/>
              <a:buChar char="•"/>
            </a:pPr>
            <a:r>
              <a:rPr lang="en-US" dirty="0">
                <a:solidFill>
                  <a:schemeClr val="tx1"/>
                </a:solidFill>
              </a:rPr>
              <a:t>Illness</a:t>
            </a:r>
          </a:p>
          <a:p>
            <a:pPr marL="285750" indent="-285750">
              <a:spcBef>
                <a:spcPts val="600"/>
              </a:spcBef>
              <a:buFont typeface="Arial"/>
              <a:buChar char="•"/>
            </a:pPr>
            <a:r>
              <a:rPr lang="en-US" dirty="0">
                <a:solidFill>
                  <a:schemeClr val="tx1"/>
                </a:solidFill>
              </a:rPr>
              <a:t>Fear</a:t>
            </a:r>
          </a:p>
          <a:p>
            <a:pPr marL="285750" indent="-285750">
              <a:spcBef>
                <a:spcPts val="600"/>
              </a:spcBef>
              <a:buFont typeface="Arial"/>
              <a:buChar char="•"/>
            </a:pPr>
            <a:r>
              <a:rPr lang="en-US" dirty="0">
                <a:solidFill>
                  <a:schemeClr val="tx1"/>
                </a:solidFill>
              </a:rPr>
              <a:t>Depersonalization</a:t>
            </a:r>
          </a:p>
          <a:p>
            <a:pPr marL="285750" indent="-285750">
              <a:spcBef>
                <a:spcPts val="600"/>
              </a:spcBef>
              <a:buFont typeface="Arial"/>
              <a:buChar char="•"/>
            </a:pPr>
            <a:r>
              <a:rPr lang="en-US" dirty="0">
                <a:solidFill>
                  <a:schemeClr val="tx1"/>
                </a:solidFill>
              </a:rPr>
              <a:t>Connected to act of hearing/empathizing with traumatic stories</a:t>
            </a:r>
          </a:p>
        </p:txBody>
      </p:sp>
    </p:spTree>
    <p:extLst>
      <p:ext uri="{BB962C8B-B14F-4D97-AF65-F5344CB8AC3E}">
        <p14:creationId xmlns:p14="http://schemas.microsoft.com/office/powerpoint/2010/main" val="955512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1981200" y="274637"/>
            <a:ext cx="7467600" cy="750122"/>
          </a:xfrm>
          <a:prstGeom prst="rect">
            <a:avLst/>
          </a:prstGeom>
          <a:noFill/>
          <a:ln>
            <a:noFill/>
          </a:ln>
        </p:spPr>
        <p:txBody>
          <a:bodyPr vert="horz" lIns="91425" tIns="45700" rIns="91425" bIns="45700" rtlCol="0" anchor="b" anchorCtr="0">
            <a:noAutofit/>
          </a:bodyPr>
          <a:lstStyle/>
          <a:p>
            <a:pPr>
              <a:lnSpc>
                <a:spcPct val="100000"/>
              </a:lnSpc>
              <a:spcBef>
                <a:spcPts val="0"/>
              </a:spcBef>
              <a:buClr>
                <a:schemeClr val="dk2"/>
              </a:buClr>
              <a:buSzPct val="25000"/>
            </a:pPr>
            <a:r>
              <a:rPr lang="en-US" sz="3000" cap="small" dirty="0">
                <a:solidFill>
                  <a:schemeClr val="dk2"/>
                </a:solidFill>
                <a:latin typeface="Libre Baskerville"/>
                <a:ea typeface="Libre Baskerville"/>
                <a:cs typeface="Libre Baskerville"/>
                <a:sym typeface="Libre Baskerville"/>
              </a:rPr>
              <a:t>Compassion Fatigue Illustration</a:t>
            </a:r>
          </a:p>
        </p:txBody>
      </p:sp>
      <p:pic>
        <p:nvPicPr>
          <p:cNvPr id="355" name="Shape 355" descr="A Peanuts comic illustrating compassion fatigue"/>
          <p:cNvPicPr preferRelativeResize="0"/>
          <p:nvPr/>
        </p:nvPicPr>
        <p:blipFill rotWithShape="1">
          <a:blip r:embed="rId3">
            <a:alphaModFix/>
          </a:blip>
          <a:srcRect/>
          <a:stretch/>
        </p:blipFill>
        <p:spPr>
          <a:xfrm>
            <a:off x="1981200" y="1048407"/>
            <a:ext cx="7640918" cy="5290951"/>
          </a:xfrm>
          <a:prstGeom prst="rect">
            <a:avLst/>
          </a:prstGeom>
          <a:noFill/>
          <a:ln>
            <a:noFill/>
          </a:ln>
        </p:spPr>
      </p:pic>
    </p:spTree>
    <p:extLst>
      <p:ext uri="{BB962C8B-B14F-4D97-AF65-F5344CB8AC3E}">
        <p14:creationId xmlns:p14="http://schemas.microsoft.com/office/powerpoint/2010/main" val="840716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B72D455-1D60-7E4D-B55A-5F48DA3E9CDB}"/>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Compassion Fatigue</a:t>
            </a:r>
          </a:p>
        </p:txBody>
      </p:sp>
      <p:sp>
        <p:nvSpPr>
          <p:cNvPr id="3" name="Content Placeholder 2">
            <a:extLst>
              <a:ext uri="{FF2B5EF4-FFF2-40B4-BE49-F238E27FC236}">
                <a16:creationId xmlns:a16="http://schemas.microsoft.com/office/drawing/2014/main" id="{52042ED6-4462-A641-80F3-AB5B2A287677}"/>
              </a:ext>
            </a:extLst>
          </p:cNvPr>
          <p:cNvSpPr>
            <a:spLocks noGrp="1"/>
          </p:cNvSpPr>
          <p:nvPr>
            <p:ph idx="1"/>
          </p:nvPr>
        </p:nvSpPr>
        <p:spPr>
          <a:xfrm>
            <a:off x="5289229" y="864108"/>
            <a:ext cx="6394759" cy="5120640"/>
          </a:xfrm>
        </p:spPr>
        <p:txBody>
          <a:bodyPr>
            <a:normAutofit/>
          </a:bodyPr>
          <a:lstStyle/>
          <a:p>
            <a:pPr marL="285750" indent="-285750">
              <a:spcBef>
                <a:spcPts val="0"/>
              </a:spcBef>
              <a:spcAft>
                <a:spcPts val="600"/>
              </a:spcAft>
              <a:buFont typeface="Arial"/>
              <a:buChar char="•"/>
              <a:defRPr/>
            </a:pPr>
            <a:r>
              <a:rPr lang="en-US" sz="2400" dirty="0">
                <a:latin typeface="Century Schoolbook" charset="0"/>
              </a:rPr>
              <a:t>Emotional exhaustion</a:t>
            </a:r>
          </a:p>
          <a:p>
            <a:pPr marL="285750" indent="-285750">
              <a:spcBef>
                <a:spcPts val="0"/>
              </a:spcBef>
              <a:spcAft>
                <a:spcPts val="600"/>
              </a:spcAft>
              <a:buFont typeface="Arial"/>
              <a:buChar char="•"/>
              <a:defRPr/>
            </a:pPr>
            <a:r>
              <a:rPr lang="en-US" sz="2400" dirty="0">
                <a:latin typeface="Century Schoolbook" charset="0"/>
              </a:rPr>
              <a:t>Reduced sense of personal accomplishment</a:t>
            </a:r>
          </a:p>
          <a:p>
            <a:pPr marL="285750" indent="-285750">
              <a:spcBef>
                <a:spcPts val="0"/>
              </a:spcBef>
              <a:spcAft>
                <a:spcPts val="600"/>
              </a:spcAft>
              <a:buFont typeface="Arial"/>
              <a:buChar char="•"/>
              <a:defRPr/>
            </a:pPr>
            <a:r>
              <a:rPr lang="en-US" sz="2400" dirty="0">
                <a:latin typeface="Century Schoolbook" charset="0"/>
              </a:rPr>
              <a:t>Mental exhaustion</a:t>
            </a:r>
          </a:p>
          <a:p>
            <a:pPr marL="285750" indent="-285750">
              <a:spcBef>
                <a:spcPts val="0"/>
              </a:spcBef>
              <a:spcAft>
                <a:spcPts val="600"/>
              </a:spcAft>
              <a:buFont typeface="Arial"/>
              <a:buChar char="•"/>
              <a:defRPr/>
            </a:pPr>
            <a:r>
              <a:rPr lang="en-US" sz="2400" dirty="0">
                <a:latin typeface="Century Schoolbook" charset="0"/>
              </a:rPr>
              <a:t>Depersonalization</a:t>
            </a:r>
          </a:p>
          <a:p>
            <a:pPr marL="285750" indent="-285750">
              <a:spcBef>
                <a:spcPts val="0"/>
              </a:spcBef>
              <a:spcAft>
                <a:spcPts val="600"/>
              </a:spcAft>
              <a:buFont typeface="Arial"/>
              <a:buChar char="•"/>
              <a:defRPr/>
            </a:pPr>
            <a:r>
              <a:rPr lang="en-US" sz="2400" dirty="0">
                <a:latin typeface="Century Schoolbook" charset="0"/>
              </a:rPr>
              <a:t>Decreased in sense of efficacy</a:t>
            </a:r>
          </a:p>
          <a:p>
            <a:pPr marL="285750" indent="-285750">
              <a:spcBef>
                <a:spcPts val="0"/>
              </a:spcBef>
              <a:spcAft>
                <a:spcPts val="600"/>
              </a:spcAft>
              <a:buFont typeface="Arial"/>
              <a:buChar char="•"/>
              <a:defRPr/>
            </a:pPr>
            <a:r>
              <a:rPr lang="en-US" sz="2400" dirty="0">
                <a:latin typeface="Century Schoolbook" charset="0"/>
              </a:rPr>
              <a:t>Physical exhaustion</a:t>
            </a:r>
          </a:p>
          <a:p>
            <a:pPr marL="285750" indent="-285750">
              <a:spcBef>
                <a:spcPts val="0"/>
              </a:spcBef>
              <a:spcAft>
                <a:spcPts val="600"/>
              </a:spcAft>
              <a:buFont typeface="Arial"/>
              <a:buChar char="•"/>
              <a:defRPr/>
            </a:pPr>
            <a:r>
              <a:rPr lang="en-US" sz="2400" dirty="0">
                <a:latin typeface="Century Schoolbook" charset="0"/>
              </a:rPr>
              <a:t>Connected to act of hearing/empathizing with traumatic stories </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411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523875" y="5317240"/>
            <a:ext cx="11210925" cy="744836"/>
          </a:xfrm>
          <a:prstGeom prst="rect">
            <a:avLst/>
          </a:prstGeom>
        </p:spPr>
        <p:txBody>
          <a:bodyPr vert="horz" lIns="91440" tIns="45720" rIns="91440" bIns="45720" rtlCol="0" anchor="ctr" anchorCtr="0">
            <a:normAutofit/>
          </a:bodyPr>
          <a:lstStyle/>
          <a:p>
            <a:pPr algn="ctr">
              <a:buClr>
                <a:schemeClr val="dk2"/>
              </a:buClr>
              <a:buSzPct val="25000"/>
            </a:pPr>
            <a:r>
              <a:rPr lang="en-US" sz="3600" cap="small" dirty="0">
                <a:solidFill>
                  <a:schemeClr val="tx1">
                    <a:lumMod val="85000"/>
                    <a:lumOff val="15000"/>
                  </a:schemeClr>
                </a:solidFill>
                <a:sym typeface="Libre Baskerville"/>
              </a:rPr>
              <a:t>Burnout Image</a:t>
            </a:r>
          </a:p>
        </p:txBody>
      </p:sp>
      <p:pic>
        <p:nvPicPr>
          <p:cNvPr id="3" name="Content Placeholder 2" descr="Logo&#10;&#10;Description automatically generated with medium confidence">
            <a:extLst>
              <a:ext uri="{FF2B5EF4-FFF2-40B4-BE49-F238E27FC236}">
                <a16:creationId xmlns:a16="http://schemas.microsoft.com/office/drawing/2014/main" id="{8CA6B9C8-BFE7-3348-A2B0-C3A255C22F9D}"/>
              </a:ext>
            </a:extLst>
          </p:cNvPr>
          <p:cNvPicPr>
            <a:picLocks noGrp="1" noChangeAspect="1"/>
          </p:cNvPicPr>
          <p:nvPr>
            <p:ph idx="1"/>
          </p:nvPr>
        </p:nvPicPr>
        <p:blipFill rotWithShape="1">
          <a:blip r:embed="rId3"/>
          <a:srcRect/>
          <a:stretch/>
        </p:blipFill>
        <p:spPr>
          <a:xfrm>
            <a:off x="0" y="10"/>
            <a:ext cx="12191980" cy="6857990"/>
          </a:xfrm>
          <a:prstGeom prst="rect">
            <a:avLst/>
          </a:prstGeom>
        </p:spPr>
      </p:pic>
    </p:spTree>
    <p:extLst>
      <p:ext uri="{BB962C8B-B14F-4D97-AF65-F5344CB8AC3E}">
        <p14:creationId xmlns:p14="http://schemas.microsoft.com/office/powerpoint/2010/main" val="3349719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B93BE7-01C4-CA41-91F9-B2518B567C43}"/>
              </a:ext>
            </a:extLst>
          </p:cNvPr>
          <p:cNvSpPr>
            <a:spLocks noGrp="1"/>
          </p:cNvSpPr>
          <p:nvPr>
            <p:ph type="title"/>
          </p:nvPr>
        </p:nvSpPr>
        <p:spPr>
          <a:xfrm>
            <a:off x="643467" y="1123837"/>
            <a:ext cx="3073914" cy="4601183"/>
          </a:xfrm>
        </p:spPr>
        <p:txBody>
          <a:bodyPr>
            <a:normAutofit/>
          </a:bodyPr>
          <a:lstStyle/>
          <a:p>
            <a:pPr algn="r"/>
            <a:r>
              <a:rPr lang="en-US">
                <a:solidFill>
                  <a:schemeClr val="tx1">
                    <a:lumMod val="85000"/>
                    <a:lumOff val="15000"/>
                  </a:schemeClr>
                </a:solidFill>
              </a:rPr>
              <a:t>Burnout</a:t>
            </a:r>
          </a:p>
        </p:txBody>
      </p:sp>
      <p:sp>
        <p:nvSpPr>
          <p:cNvPr id="3" name="Content Placeholder 2">
            <a:extLst>
              <a:ext uri="{FF2B5EF4-FFF2-40B4-BE49-F238E27FC236}">
                <a16:creationId xmlns:a16="http://schemas.microsoft.com/office/drawing/2014/main" id="{D6152B55-E99D-BF48-9343-DF52AD98608E}"/>
              </a:ext>
            </a:extLst>
          </p:cNvPr>
          <p:cNvSpPr>
            <a:spLocks noGrp="1"/>
          </p:cNvSpPr>
          <p:nvPr>
            <p:ph idx="1"/>
          </p:nvPr>
        </p:nvSpPr>
        <p:spPr>
          <a:xfrm>
            <a:off x="4393580" y="864108"/>
            <a:ext cx="7154953" cy="5120640"/>
          </a:xfrm>
        </p:spPr>
        <p:txBody>
          <a:bodyPr>
            <a:normAutofit/>
          </a:bodyPr>
          <a:lstStyle/>
          <a:p>
            <a:pPr marL="285750" indent="-285750">
              <a:buFont typeface="Arial"/>
              <a:buChar char="•"/>
            </a:pPr>
            <a:r>
              <a:rPr lang="en-US" sz="2400" dirty="0">
                <a:latin typeface="Century Schoolbook" charset="0"/>
              </a:rPr>
              <a:t>Difficulty sleeping (particularly on Sundays)</a:t>
            </a:r>
          </a:p>
          <a:p>
            <a:pPr marL="285750" indent="-285750">
              <a:buFont typeface="Arial"/>
              <a:buChar char="•"/>
            </a:pPr>
            <a:r>
              <a:rPr lang="en-US" sz="2400" dirty="0">
                <a:latin typeface="Century Schoolbook" charset="0"/>
              </a:rPr>
              <a:t>Avoidance of work-urge to take a sick day</a:t>
            </a:r>
          </a:p>
          <a:p>
            <a:pPr marL="285750" indent="-285750">
              <a:buFont typeface="Arial"/>
              <a:buChar char="•"/>
            </a:pPr>
            <a:r>
              <a:rPr lang="en-US" sz="2400" dirty="0">
                <a:latin typeface="Century Schoolbook" charset="0"/>
              </a:rPr>
              <a:t>Difficulty concentrating and finishing tasks</a:t>
            </a:r>
          </a:p>
          <a:p>
            <a:pPr marL="285750" indent="-285750">
              <a:buFont typeface="Arial"/>
              <a:buChar char="•"/>
            </a:pPr>
            <a:r>
              <a:rPr lang="en-US" sz="2400" dirty="0">
                <a:latin typeface="Century Schoolbook" charset="0"/>
              </a:rPr>
              <a:t>Feeling overwhelmed by the workload </a:t>
            </a:r>
          </a:p>
          <a:p>
            <a:pPr marL="285750" indent="-285750">
              <a:buFont typeface="Arial"/>
              <a:buChar char="•"/>
            </a:pPr>
            <a:r>
              <a:rPr lang="en-US" sz="2400" dirty="0">
                <a:latin typeface="Century Schoolbook" charset="0"/>
              </a:rPr>
              <a:t>Sense of inadequacy to handle the tasks assigned</a:t>
            </a:r>
          </a:p>
          <a:p>
            <a:pPr marL="285750" indent="-285750">
              <a:buFont typeface="Arial"/>
              <a:buChar char="•"/>
            </a:pPr>
            <a:r>
              <a:rPr lang="en-US" sz="2400" dirty="0">
                <a:latin typeface="Century Schoolbook" charset="0"/>
              </a:rPr>
              <a:t>Withdrawing from colleagues </a:t>
            </a:r>
          </a:p>
          <a:p>
            <a:pPr marL="285750" indent="-285750">
              <a:buFont typeface="Arial"/>
              <a:buChar char="•"/>
            </a:pPr>
            <a:r>
              <a:rPr lang="en-US" sz="2400" dirty="0">
                <a:latin typeface="Century Schoolbook" charset="0"/>
              </a:rPr>
              <a:t>General irritation toward work</a:t>
            </a:r>
          </a:p>
          <a:p>
            <a:pPr marL="285750" indent="-285750">
              <a:buFont typeface="Arial"/>
              <a:buChar char="•"/>
            </a:pPr>
            <a:r>
              <a:rPr lang="en-US" sz="2400" dirty="0">
                <a:latin typeface="Century Schoolbook" charset="0"/>
              </a:rPr>
              <a:t>Connected to work related stress</a:t>
            </a:r>
          </a:p>
        </p:txBody>
      </p:sp>
    </p:spTree>
    <p:extLst>
      <p:ext uri="{BB962C8B-B14F-4D97-AF65-F5344CB8AC3E}">
        <p14:creationId xmlns:p14="http://schemas.microsoft.com/office/powerpoint/2010/main" val="3646507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AF8A93-2084-1A4C-902D-3D844CDA0D7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a:solidFill>
                  <a:schemeClr val="tx2"/>
                </a:solidFill>
              </a:rPr>
              <a:t>What Is Healing?</a:t>
            </a:r>
          </a:p>
        </p:txBody>
      </p:sp>
      <p:sp>
        <p:nvSpPr>
          <p:cNvPr id="13" name="Freeform: Shape 12">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Shape 14">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4033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120" y="757325"/>
            <a:ext cx="4341880"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61390" y="1079770"/>
            <a:ext cx="3654857" cy="1527244"/>
          </a:xfrm>
        </p:spPr>
        <p:txBody>
          <a:bodyPr vert="horz" lIns="91440" tIns="45720" rIns="91440" bIns="45720" rtlCol="0" anchor="ctr">
            <a:normAutofit/>
          </a:bodyPr>
          <a:lstStyle/>
          <a:p>
            <a:r>
              <a:rPr lang="en-US" sz="3200" dirty="0"/>
              <a:t>My Goal for Today</a:t>
            </a:r>
          </a:p>
        </p:txBody>
      </p:sp>
      <p:sp>
        <p:nvSpPr>
          <p:cNvPr id="3" name="Content Placeholder 2"/>
          <p:cNvSpPr>
            <a:spLocks noGrp="1"/>
          </p:cNvSpPr>
          <p:nvPr>
            <p:ph sz="half" idx="1"/>
          </p:nvPr>
        </p:nvSpPr>
        <p:spPr>
          <a:xfrm>
            <a:off x="8040414" y="2333298"/>
            <a:ext cx="3909848" cy="3431620"/>
          </a:xfrm>
          <a:prstGeom prst="rect">
            <a:avLst/>
          </a:prstGeom>
        </p:spPr>
        <p:txBody>
          <a:bodyPr vert="horz" lIns="91440" tIns="45720" rIns="91440" bIns="45720" rtlCol="0" anchor="t">
            <a:noAutofit/>
          </a:bodyPr>
          <a:lstStyle/>
          <a:p>
            <a:pPr marL="0" indent="0">
              <a:spcAft>
                <a:spcPts val="1200"/>
              </a:spcAft>
              <a:buNone/>
            </a:pPr>
            <a:r>
              <a:rPr lang="en-US" sz="2400" dirty="0">
                <a:solidFill>
                  <a:srgbClr val="FFFFFF"/>
                </a:solidFill>
              </a:rPr>
              <a:t>My only Goal of the day is to get you to </a:t>
            </a:r>
            <a:r>
              <a:rPr lang="en-US" sz="2400" b="1" dirty="0">
                <a:solidFill>
                  <a:srgbClr val="FFFFFF"/>
                </a:solidFill>
              </a:rPr>
              <a:t>Shift</a:t>
            </a:r>
            <a:r>
              <a:rPr lang="en-US" sz="2400" dirty="0">
                <a:solidFill>
                  <a:srgbClr val="FFFFFF"/>
                </a:solidFill>
              </a:rPr>
              <a:t> your </a:t>
            </a:r>
            <a:r>
              <a:rPr lang="en-US" sz="2400" b="1" dirty="0">
                <a:solidFill>
                  <a:srgbClr val="FFFFFF"/>
                </a:solidFill>
              </a:rPr>
              <a:t>Lens</a:t>
            </a:r>
          </a:p>
          <a:p>
            <a:pPr marL="0" indent="0">
              <a:spcAft>
                <a:spcPts val="1200"/>
              </a:spcAft>
              <a:buNone/>
            </a:pPr>
            <a:r>
              <a:rPr lang="en-US" sz="2400" dirty="0">
                <a:solidFill>
                  <a:srgbClr val="FFFFFF"/>
                </a:solidFill>
              </a:rPr>
              <a:t>Expand your </a:t>
            </a:r>
            <a:r>
              <a:rPr lang="en-US" sz="2400" b="1" dirty="0">
                <a:solidFill>
                  <a:srgbClr val="FFFFFF"/>
                </a:solidFill>
              </a:rPr>
              <a:t>Worldview</a:t>
            </a:r>
          </a:p>
          <a:p>
            <a:pPr marL="0" indent="0">
              <a:spcAft>
                <a:spcPts val="1200"/>
              </a:spcAft>
              <a:buNone/>
            </a:pPr>
            <a:r>
              <a:rPr lang="en-US" sz="2400" b="1" dirty="0">
                <a:solidFill>
                  <a:srgbClr val="FFFFFF"/>
                </a:solidFill>
              </a:rPr>
              <a:t>Disrupt</a:t>
            </a:r>
            <a:r>
              <a:rPr lang="en-US" sz="2400" dirty="0">
                <a:solidFill>
                  <a:srgbClr val="FFFFFF"/>
                </a:solidFill>
              </a:rPr>
              <a:t> Your Current Thought Process. </a:t>
            </a:r>
          </a:p>
          <a:p>
            <a:pPr marL="0" indent="0">
              <a:spcAft>
                <a:spcPts val="1200"/>
              </a:spcAft>
              <a:buNone/>
            </a:pPr>
            <a:r>
              <a:rPr lang="en-US" sz="2400" dirty="0">
                <a:solidFill>
                  <a:srgbClr val="FFFFFF"/>
                </a:solidFill>
              </a:rPr>
              <a:t>Provide some </a:t>
            </a:r>
            <a:r>
              <a:rPr lang="en-US" sz="2400" b="1" dirty="0">
                <a:solidFill>
                  <a:srgbClr val="FFFFFF"/>
                </a:solidFill>
              </a:rPr>
              <a:t>Context</a:t>
            </a:r>
          </a:p>
        </p:txBody>
      </p:sp>
      <p:pic>
        <p:nvPicPr>
          <p:cNvPr id="6" name="Content Placeholder 5" descr="Cartoon drawing of man sitting at table, hand on chin, pencil in hand, and cup of coffee next to him"/>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1450341" y="757325"/>
            <a:ext cx="5329321" cy="5329325"/>
          </a:xfrm>
          <a:prstGeom prst="rect">
            <a:avLst/>
          </a:prstGeom>
        </p:spPr>
      </p:pic>
    </p:spTree>
    <p:extLst>
      <p:ext uri="{BB962C8B-B14F-4D97-AF65-F5344CB8AC3E}">
        <p14:creationId xmlns:p14="http://schemas.microsoft.com/office/powerpoint/2010/main" val="8663960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69"/>
        <p:cNvGrpSpPr/>
        <p:nvPr/>
      </p:nvGrpSpPr>
      <p:grpSpPr>
        <a:xfrm>
          <a:off x="0" y="0"/>
          <a:ext cx="0" cy="0"/>
          <a:chOff x="0" y="0"/>
          <a:chExt cx="0" cy="0"/>
        </a:xfrm>
      </p:grpSpPr>
      <p:pic>
        <p:nvPicPr>
          <p:cNvPr id="372" name="Google Shape;372;p15" descr="Person standing at base of mountain, pine trees in front of them, looking up"/>
          <p:cNvPicPr preferRelativeResize="0">
            <a:picLocks noGrp="1"/>
          </p:cNvPicPr>
          <p:nvPr>
            <p:ph type="pic" idx="2"/>
          </p:nvPr>
        </p:nvPicPr>
        <p:blipFill rotWithShape="1">
          <a:blip r:embed="rId3" cstate="screen">
            <a:extLst>
              <a:ext uri="{28A0092B-C50C-407E-A947-70E740481C1C}">
                <a14:useLocalDpi xmlns:a14="http://schemas.microsoft.com/office/drawing/2010/main"/>
              </a:ext>
            </a:extLst>
          </a:blip>
          <a:srcRect/>
          <a:stretch/>
        </p:blipFill>
        <p:spPr>
          <a:xfrm>
            <a:off x="6649" y="-1"/>
            <a:ext cx="12188932" cy="6858000"/>
          </a:xfrm>
          <a:prstGeom prst="rect">
            <a:avLst/>
          </a:prstGeom>
          <a:noFill/>
        </p:spPr>
      </p:pic>
      <p:sp>
        <p:nvSpPr>
          <p:cNvPr id="385" name="Rectangle 384">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3" name="Google Shape;373;p15"/>
          <p:cNvSpPr txBox="1">
            <a:spLocks noGrp="1"/>
          </p:cNvSpPr>
          <p:nvPr>
            <p:ph type="title"/>
          </p:nvPr>
        </p:nvSpPr>
        <p:spPr>
          <a:xfrm>
            <a:off x="334557" y="1653703"/>
            <a:ext cx="3361953" cy="2470488"/>
          </a:xfrm>
          <a:prstGeom prst="rect">
            <a:avLst/>
          </a:prstGeom>
        </p:spPr>
        <p:txBody>
          <a:bodyPr spcFirstLastPara="1" vert="horz" lIns="91440" tIns="45720" rIns="91440" bIns="45720" rtlCol="0" anchor="b" anchorCtr="0">
            <a:normAutofit/>
          </a:bodyPr>
          <a:lstStyle/>
          <a:p>
            <a:pPr>
              <a:spcBef>
                <a:spcPct val="0"/>
              </a:spcBef>
              <a:buSzPts val="5400"/>
            </a:pPr>
            <a:r>
              <a:rPr lang="en-US" sz="4400" b="1" spc="-100">
                <a:solidFill>
                  <a:schemeClr val="tx1"/>
                </a:solidFill>
                <a:sym typeface="Century Gothic"/>
              </a:rPr>
              <a:t>Healing is…</a:t>
            </a:r>
            <a:endParaRPr lang="en-US" sz="4400" spc="-100">
              <a:solidFill>
                <a:schemeClr val="tx1"/>
              </a:solidFill>
            </a:endParaRPr>
          </a:p>
        </p:txBody>
      </p:sp>
      <p:sp>
        <p:nvSpPr>
          <p:cNvPr id="374" name="Google Shape;374;p15"/>
          <p:cNvSpPr txBox="1">
            <a:spLocks noGrp="1"/>
          </p:cNvSpPr>
          <p:nvPr>
            <p:ph type="body" idx="1"/>
          </p:nvPr>
        </p:nvSpPr>
        <p:spPr>
          <a:xfrm>
            <a:off x="364724" y="4124192"/>
            <a:ext cx="3331786" cy="1168616"/>
          </a:xfrm>
          <a:prstGeom prst="rect">
            <a:avLst/>
          </a:prstGeom>
        </p:spPr>
        <p:txBody>
          <a:bodyPr spcFirstLastPara="1" vert="horz" lIns="91440" tIns="45720" rIns="91440" bIns="45720" rtlCol="0" anchor="t" anchorCtr="0">
            <a:noAutofit/>
          </a:bodyPr>
          <a:lstStyle/>
          <a:p>
            <a:pPr marL="0" indent="0">
              <a:lnSpc>
                <a:spcPct val="90000"/>
              </a:lnSpc>
              <a:spcBef>
                <a:spcPts val="1200"/>
              </a:spcBef>
              <a:buClr>
                <a:schemeClr val="accent1"/>
              </a:buClr>
              <a:buSzPts val="1800"/>
            </a:pPr>
            <a:r>
              <a:rPr lang="en-US" sz="2000" dirty="0">
                <a:solidFill>
                  <a:schemeClr val="tx1"/>
                </a:solidFill>
                <a:latin typeface="+mn-lt"/>
                <a:ea typeface="+mn-ea"/>
                <a:cs typeface="+mn-cs"/>
                <a:sym typeface="Century Gothic"/>
              </a:rPr>
              <a:t>A consistent process of efforts to create peace, balance, and justice.</a:t>
            </a:r>
            <a:endParaRPr lang="en-US" sz="2000" dirty="0">
              <a:solidFill>
                <a:schemeClr val="tx1"/>
              </a:solidFill>
              <a:latin typeface="+mn-lt"/>
              <a:ea typeface="+mn-ea"/>
              <a:cs typeface="+mn-cs"/>
            </a:endParaRPr>
          </a:p>
        </p:txBody>
      </p:sp>
    </p:spTree>
    <p:extLst>
      <p:ext uri="{BB962C8B-B14F-4D97-AF65-F5344CB8AC3E}">
        <p14:creationId xmlns:p14="http://schemas.microsoft.com/office/powerpoint/2010/main" val="18132341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73"/>
                                        </p:tgtEl>
                                        <p:attrNameLst>
                                          <p:attrName>style.visibility</p:attrName>
                                        </p:attrNameLst>
                                      </p:cBhvr>
                                      <p:to>
                                        <p:strVal val="visible"/>
                                      </p:to>
                                    </p:set>
                                    <p:animEffect transition="in" filter="fade">
                                      <p:cBhvr>
                                        <p:cTn id="7" dur="4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554620-5ED9-4F57-A476-29D90782A269}"/>
              </a:ext>
            </a:extLst>
          </p:cNvPr>
          <p:cNvSpPr>
            <a:spLocks noGrp="1"/>
          </p:cNvSpPr>
          <p:nvPr>
            <p:ph type="title"/>
          </p:nvPr>
        </p:nvSpPr>
        <p:spPr>
          <a:xfrm>
            <a:off x="252919" y="1123837"/>
            <a:ext cx="2947482" cy="4601183"/>
          </a:xfrm>
        </p:spPr>
        <p:txBody>
          <a:bodyPr>
            <a:normAutofit/>
          </a:bodyPr>
          <a:lstStyle/>
          <a:p>
            <a:r>
              <a:rPr lang="en-US"/>
              <a:t>Why Do We Need Healing???</a:t>
            </a:r>
          </a:p>
        </p:txBody>
      </p:sp>
      <p:graphicFrame>
        <p:nvGraphicFramePr>
          <p:cNvPr id="45" name="Content Placeholder 4" descr="Three boxes with text &quot;Life is Hard&quot;, We all face challenges&quot; and &quot;There is no guarantee that things will be okay.&quot;">
            <a:extLst>
              <a:ext uri="{FF2B5EF4-FFF2-40B4-BE49-F238E27FC236}">
                <a16:creationId xmlns:a16="http://schemas.microsoft.com/office/drawing/2014/main" id="{F7A696C2-94C1-4A33-8307-7DB80EE80C62}"/>
              </a:ext>
            </a:extLst>
          </p:cNvPr>
          <p:cNvGraphicFramePr>
            <a:graphicFrameLocks noGrp="1"/>
          </p:cNvGraphicFramePr>
          <p:nvPr>
            <p:ph idx="1"/>
            <p:extLst>
              <p:ext uri="{D42A27DB-BD31-4B8C-83A1-F6EECF244321}">
                <p14:modId xmlns:p14="http://schemas.microsoft.com/office/powerpoint/2010/main" val="880142711"/>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396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52EBF1C3-2FDE-7B4F-8B56-115E449C295E}"/>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4600" spc="-100" dirty="0"/>
              <a:t>What is Work-Life Balance in a Virtual World!?!?</a:t>
            </a:r>
          </a:p>
        </p:txBody>
      </p:sp>
      <p:pic>
        <p:nvPicPr>
          <p:cNvPr id="7" name="Content Placeholder 6" descr="teeter-totter with work on one side and life on the other side">
            <a:extLst>
              <a:ext uri="{FF2B5EF4-FFF2-40B4-BE49-F238E27FC236}">
                <a16:creationId xmlns:a16="http://schemas.microsoft.com/office/drawing/2014/main" id="{84308477-E9A5-1247-913A-63E256ED78D3}"/>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b="-2"/>
          <a:stretch/>
        </p:blipFill>
        <p:spPr>
          <a:xfrm>
            <a:off x="5120640" y="1287892"/>
            <a:ext cx="6367271" cy="4274064"/>
          </a:xfrm>
          <a:prstGeom prst="rect">
            <a:avLst/>
          </a:prstGeom>
        </p:spPr>
      </p:pic>
      <p:sp>
        <p:nvSpPr>
          <p:cNvPr id="20" name="Rectangle 19">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1286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3320-E74B-8441-BA91-2ED3AF5C1671}"/>
              </a:ext>
            </a:extLst>
          </p:cNvPr>
          <p:cNvSpPr>
            <a:spLocks noGrp="1"/>
          </p:cNvSpPr>
          <p:nvPr>
            <p:ph type="title"/>
          </p:nvPr>
        </p:nvSpPr>
        <p:spPr>
          <a:xfrm>
            <a:off x="838199" y="247894"/>
            <a:ext cx="10515600" cy="888999"/>
          </a:xfrm>
        </p:spPr>
        <p:txBody>
          <a:bodyPr/>
          <a:lstStyle/>
          <a:p>
            <a:pPr algn="ctr"/>
            <a:r>
              <a:rPr lang="en-US" dirty="0"/>
              <a:t>Understanding Our Wellness Domains</a:t>
            </a:r>
          </a:p>
        </p:txBody>
      </p:sp>
      <p:pic>
        <p:nvPicPr>
          <p:cNvPr id="5" name="Content Placeholder 4" descr="Logo&#10;&#10;Description automatically generated">
            <a:extLst>
              <a:ext uri="{FF2B5EF4-FFF2-40B4-BE49-F238E27FC236}">
                <a16:creationId xmlns:a16="http://schemas.microsoft.com/office/drawing/2014/main" id="{9579C020-40FF-7846-8078-F8A996970FA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17188" y="1136893"/>
            <a:ext cx="4357623" cy="5546066"/>
          </a:xfrm>
        </p:spPr>
      </p:pic>
      <p:sp>
        <p:nvSpPr>
          <p:cNvPr id="6" name="TextBox 5">
            <a:extLst>
              <a:ext uri="{FF2B5EF4-FFF2-40B4-BE49-F238E27FC236}">
                <a16:creationId xmlns:a16="http://schemas.microsoft.com/office/drawing/2014/main" id="{C369788E-AF33-1841-A6B6-80B47EE98DB3}"/>
              </a:ext>
            </a:extLst>
          </p:cNvPr>
          <p:cNvSpPr txBox="1"/>
          <p:nvPr/>
        </p:nvSpPr>
        <p:spPr>
          <a:xfrm>
            <a:off x="9111762" y="6036628"/>
            <a:ext cx="35989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From the U of M Center for Spirituality and Healing Center</a:t>
            </a:r>
          </a:p>
        </p:txBody>
      </p:sp>
    </p:spTree>
    <p:extLst>
      <p:ext uri="{BB962C8B-B14F-4D97-AF65-F5344CB8AC3E}">
        <p14:creationId xmlns:p14="http://schemas.microsoft.com/office/powerpoint/2010/main" val="1130900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00A647-CDA4-4DC5-B657-285F2F8A61D7}"/>
              </a:ext>
            </a:extLst>
          </p:cNvPr>
          <p:cNvSpPr>
            <a:spLocks noGrp="1"/>
          </p:cNvSpPr>
          <p:nvPr>
            <p:ph type="ctrTitle"/>
          </p:nvPr>
        </p:nvSpPr>
        <p:spPr>
          <a:xfrm>
            <a:off x="121425" y="-914399"/>
            <a:ext cx="5683951" cy="808140"/>
          </a:xfrm>
        </p:spPr>
        <p:txBody>
          <a:bodyPr>
            <a:normAutofit fontScale="90000"/>
          </a:bodyPr>
          <a:lstStyle/>
          <a:p>
            <a:r>
              <a:rPr lang="en-US" dirty="0">
                <a:solidFill>
                  <a:schemeClr val="tx1"/>
                </a:solidFill>
              </a:rPr>
              <a:t>Wellbeing Wheel</a:t>
            </a:r>
          </a:p>
        </p:txBody>
      </p:sp>
      <p:grpSp>
        <p:nvGrpSpPr>
          <p:cNvPr id="2" name="Group 1" descr="Wellbeing Wheel">
            <a:extLst>
              <a:ext uri="{FF2B5EF4-FFF2-40B4-BE49-F238E27FC236}">
                <a16:creationId xmlns:a16="http://schemas.microsoft.com/office/drawing/2014/main" id="{C57D85A8-9C69-4C07-8502-A44D0FB470E7}"/>
              </a:ext>
            </a:extLst>
          </p:cNvPr>
          <p:cNvGrpSpPr/>
          <p:nvPr/>
        </p:nvGrpSpPr>
        <p:grpSpPr>
          <a:xfrm>
            <a:off x="1906611" y="178825"/>
            <a:ext cx="5244790" cy="646332"/>
            <a:chOff x="4572000" y="660244"/>
            <a:chExt cx="4572001" cy="646332"/>
          </a:xfrm>
        </p:grpSpPr>
        <p:sp>
          <p:nvSpPr>
            <p:cNvPr id="10" name="Rectangle 9">
              <a:extLst>
                <a:ext uri="{FF2B5EF4-FFF2-40B4-BE49-F238E27FC236}">
                  <a16:creationId xmlns:a16="http://schemas.microsoft.com/office/drawing/2014/main" id="{E0D52713-DC2F-4FA5-823C-FFB20F57E8A0}"/>
                </a:ext>
              </a:extLst>
            </p:cNvPr>
            <p:cNvSpPr/>
            <p:nvPr/>
          </p:nvSpPr>
          <p:spPr>
            <a:xfrm>
              <a:off x="4572000" y="660244"/>
              <a:ext cx="4572001" cy="646332"/>
            </a:xfrm>
            <a:prstGeom prst="rect">
              <a:avLst/>
            </a:prstGeom>
            <a:solidFill>
              <a:schemeClr val="accent1">
                <a:alpha val="6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44146E-C0F6-4382-BDFA-B5951BC2F64A}"/>
                </a:ext>
              </a:extLst>
            </p:cNvPr>
            <p:cNvSpPr txBox="1"/>
            <p:nvPr/>
          </p:nvSpPr>
          <p:spPr>
            <a:xfrm>
              <a:off x="4702029" y="660244"/>
              <a:ext cx="4311941" cy="646331"/>
            </a:xfrm>
            <a:prstGeom prst="rect">
              <a:avLst/>
            </a:prstGeom>
            <a:noFill/>
          </p:spPr>
          <p:txBody>
            <a:bodyPr wrap="square" rtlCol="0">
              <a:spAutoFit/>
            </a:bodyPr>
            <a:lstStyle/>
            <a:p>
              <a:pPr algn="ctr"/>
              <a:r>
                <a:rPr lang="en-US" sz="3600" dirty="0"/>
                <a:t>- Wellbeing Wheel -</a:t>
              </a:r>
            </a:p>
          </p:txBody>
        </p:sp>
      </p:grpSp>
      <p:sp>
        <p:nvSpPr>
          <p:cNvPr id="8" name="Rectangle 7" descr="Wheel diagram listing health, relationships, security, purpose, community, environment ">
            <a:extLst>
              <a:ext uri="{FF2B5EF4-FFF2-40B4-BE49-F238E27FC236}">
                <a16:creationId xmlns:a16="http://schemas.microsoft.com/office/drawing/2014/main" id="{93D74532-6F42-4A2B-9A4B-04390895D7C0}"/>
              </a:ext>
            </a:extLst>
          </p:cNvPr>
          <p:cNvSpPr/>
          <p:nvPr/>
        </p:nvSpPr>
        <p:spPr>
          <a:xfrm>
            <a:off x="1871974" y="949145"/>
            <a:ext cx="5244791" cy="5245873"/>
          </a:xfrm>
          <a:prstGeom prst="rect">
            <a:avLst/>
          </a:prstGeom>
          <a:solidFill>
            <a:schemeClr val="tx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0C48DDA-20D4-401A-8EF0-9F4F92D5584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345" y="932316"/>
            <a:ext cx="5277325" cy="5162158"/>
          </a:xfrm>
          <a:prstGeom prst="rect">
            <a:avLst/>
          </a:prstGeom>
        </p:spPr>
      </p:pic>
      <p:sp>
        <p:nvSpPr>
          <p:cNvPr id="15" name="Rectangle 14">
            <a:extLst>
              <a:ext uri="{FF2B5EF4-FFF2-40B4-BE49-F238E27FC236}">
                <a16:creationId xmlns:a16="http://schemas.microsoft.com/office/drawing/2014/main" id="{24AB1B47-410F-40EC-B775-F649A168159D}"/>
              </a:ext>
              <a:ext uri="{C183D7F6-B498-43B3-948B-1728B52AA6E4}">
                <adec:decorative xmlns:adec="http://schemas.microsoft.com/office/drawing/2017/decorative" val="1"/>
              </a:ext>
            </a:extLst>
          </p:cNvPr>
          <p:cNvSpPr/>
          <p:nvPr/>
        </p:nvSpPr>
        <p:spPr>
          <a:xfrm>
            <a:off x="7472535" y="154642"/>
            <a:ext cx="2847491" cy="6023175"/>
          </a:xfrm>
          <a:prstGeom prst="rect">
            <a:avLst/>
          </a:prstGeom>
          <a:solidFill>
            <a:schemeClr val="accent1">
              <a:alpha val="6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75E356B-D509-41F0-A3D7-73AE602AFB19}"/>
              </a:ext>
            </a:extLst>
          </p:cNvPr>
          <p:cNvSpPr txBox="1"/>
          <p:nvPr/>
        </p:nvSpPr>
        <p:spPr>
          <a:xfrm>
            <a:off x="7505316" y="137692"/>
            <a:ext cx="2662287" cy="584776"/>
          </a:xfrm>
          <a:prstGeom prst="rect">
            <a:avLst/>
          </a:prstGeom>
          <a:noFill/>
        </p:spPr>
        <p:txBody>
          <a:bodyPr wrap="square" rtlCol="0">
            <a:spAutoFit/>
          </a:bodyPr>
          <a:lstStyle/>
          <a:p>
            <a:pPr algn="ctr"/>
            <a:r>
              <a:rPr lang="en-US" sz="3200" dirty="0"/>
              <a:t>Dimensions:</a:t>
            </a:r>
          </a:p>
        </p:txBody>
      </p:sp>
      <p:sp>
        <p:nvSpPr>
          <p:cNvPr id="13" name="Rectangle 12">
            <a:extLst>
              <a:ext uri="{FF2B5EF4-FFF2-40B4-BE49-F238E27FC236}">
                <a16:creationId xmlns:a16="http://schemas.microsoft.com/office/drawing/2014/main" id="{B99B3D62-0B74-4DAC-AF0B-01B546A4940D}"/>
              </a:ext>
              <a:ext uri="{C183D7F6-B498-43B3-948B-1728B52AA6E4}">
                <adec:decorative xmlns:adec="http://schemas.microsoft.com/office/drawing/2017/decorative" val="1"/>
              </a:ext>
            </a:extLst>
          </p:cNvPr>
          <p:cNvSpPr/>
          <p:nvPr/>
        </p:nvSpPr>
        <p:spPr>
          <a:xfrm>
            <a:off x="7554340" y="766790"/>
            <a:ext cx="2451797" cy="5351945"/>
          </a:xfrm>
          <a:prstGeom prst="rect">
            <a:avLst/>
          </a:prstGeom>
          <a:solidFill>
            <a:schemeClr val="tx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1D00536-AF4F-43FF-9121-81CF71BDAFA7}"/>
              </a:ext>
            </a:extLst>
          </p:cNvPr>
          <p:cNvSpPr txBox="1"/>
          <p:nvPr/>
        </p:nvSpPr>
        <p:spPr>
          <a:xfrm>
            <a:off x="7785134" y="839254"/>
            <a:ext cx="1788115" cy="369332"/>
          </a:xfrm>
          <a:prstGeom prst="rect">
            <a:avLst/>
          </a:prstGeom>
          <a:noFill/>
        </p:spPr>
        <p:txBody>
          <a:bodyPr wrap="square" rtlCol="0">
            <a:spAutoFit/>
          </a:bodyPr>
          <a:lstStyle/>
          <a:p>
            <a:r>
              <a:rPr lang="en-US" dirty="0">
                <a:solidFill>
                  <a:srgbClr val="9DCC56"/>
                </a:solidFill>
              </a:rPr>
              <a:t>Environment:</a:t>
            </a:r>
          </a:p>
        </p:txBody>
      </p:sp>
      <p:sp>
        <p:nvSpPr>
          <p:cNvPr id="19" name="TextBox 18">
            <a:extLst>
              <a:ext uri="{FF2B5EF4-FFF2-40B4-BE49-F238E27FC236}">
                <a16:creationId xmlns:a16="http://schemas.microsoft.com/office/drawing/2014/main" id="{57DF8DDB-BF98-4FBD-A956-E63FD9984D4B}"/>
              </a:ext>
            </a:extLst>
          </p:cNvPr>
          <p:cNvSpPr txBox="1"/>
          <p:nvPr/>
        </p:nvSpPr>
        <p:spPr>
          <a:xfrm>
            <a:off x="7808706" y="1108720"/>
            <a:ext cx="2217308" cy="646331"/>
          </a:xfrm>
          <a:prstGeom prst="rect">
            <a:avLst/>
          </a:prstGeom>
          <a:noFill/>
        </p:spPr>
        <p:txBody>
          <a:bodyPr wrap="square" rtlCol="0">
            <a:spAutoFit/>
          </a:bodyPr>
          <a:lstStyle/>
          <a:p>
            <a:r>
              <a:rPr lang="en-US" sz="1200" dirty="0">
                <a:solidFill>
                  <a:schemeClr val="bg2"/>
                </a:solidFill>
              </a:rPr>
              <a:t>Personal Environment</a:t>
            </a:r>
          </a:p>
          <a:p>
            <a:r>
              <a:rPr lang="en-US" sz="1200" dirty="0">
                <a:solidFill>
                  <a:schemeClr val="bg2"/>
                </a:solidFill>
              </a:rPr>
              <a:t>Relationship with Nature</a:t>
            </a:r>
          </a:p>
          <a:p>
            <a:r>
              <a:rPr lang="en-US" sz="1200" dirty="0">
                <a:solidFill>
                  <a:schemeClr val="bg2"/>
                </a:solidFill>
              </a:rPr>
              <a:t>Global Environmental Health</a:t>
            </a:r>
          </a:p>
        </p:txBody>
      </p:sp>
      <p:sp>
        <p:nvSpPr>
          <p:cNvPr id="22" name="TextBox 21">
            <a:extLst>
              <a:ext uri="{FF2B5EF4-FFF2-40B4-BE49-F238E27FC236}">
                <a16:creationId xmlns:a16="http://schemas.microsoft.com/office/drawing/2014/main" id="{61248FD8-9466-424F-8E45-5DD9DF530DE9}"/>
              </a:ext>
            </a:extLst>
          </p:cNvPr>
          <p:cNvSpPr txBox="1"/>
          <p:nvPr/>
        </p:nvSpPr>
        <p:spPr>
          <a:xfrm>
            <a:off x="7813362" y="1772692"/>
            <a:ext cx="1801091" cy="369332"/>
          </a:xfrm>
          <a:prstGeom prst="rect">
            <a:avLst/>
          </a:prstGeom>
          <a:noFill/>
        </p:spPr>
        <p:txBody>
          <a:bodyPr wrap="square" rtlCol="0">
            <a:spAutoFit/>
          </a:bodyPr>
          <a:lstStyle/>
          <a:p>
            <a:r>
              <a:rPr lang="en-US" dirty="0">
                <a:solidFill>
                  <a:srgbClr val="F89D56"/>
                </a:solidFill>
              </a:rPr>
              <a:t>Health: </a:t>
            </a:r>
          </a:p>
        </p:txBody>
      </p:sp>
      <p:sp>
        <p:nvSpPr>
          <p:cNvPr id="31" name="TextBox 30">
            <a:extLst>
              <a:ext uri="{FF2B5EF4-FFF2-40B4-BE49-F238E27FC236}">
                <a16:creationId xmlns:a16="http://schemas.microsoft.com/office/drawing/2014/main" id="{AD0E6AB6-FF08-4258-BBC4-5CE6B83F076D}"/>
              </a:ext>
            </a:extLst>
          </p:cNvPr>
          <p:cNvSpPr txBox="1"/>
          <p:nvPr/>
        </p:nvSpPr>
        <p:spPr>
          <a:xfrm>
            <a:off x="7813364" y="2023923"/>
            <a:ext cx="2233398" cy="1015663"/>
          </a:xfrm>
          <a:prstGeom prst="rect">
            <a:avLst/>
          </a:prstGeom>
          <a:noFill/>
        </p:spPr>
        <p:txBody>
          <a:bodyPr wrap="square" rtlCol="0">
            <a:spAutoFit/>
          </a:bodyPr>
          <a:lstStyle/>
          <a:p>
            <a:r>
              <a:rPr lang="en-US" sz="1200" dirty="0">
                <a:solidFill>
                  <a:schemeClr val="bg2"/>
                </a:solidFill>
              </a:rPr>
              <a:t>Diet &amp; Nutrition</a:t>
            </a:r>
          </a:p>
          <a:p>
            <a:r>
              <a:rPr lang="en-US" sz="1200" dirty="0">
                <a:solidFill>
                  <a:schemeClr val="bg2"/>
                </a:solidFill>
              </a:rPr>
              <a:t>Physical Activity</a:t>
            </a:r>
          </a:p>
          <a:p>
            <a:r>
              <a:rPr lang="en-US" sz="1200" dirty="0">
                <a:solidFill>
                  <a:schemeClr val="bg2"/>
                </a:solidFill>
              </a:rPr>
              <a:t>Sleep</a:t>
            </a:r>
          </a:p>
          <a:p>
            <a:r>
              <a:rPr lang="en-US" sz="1200" dirty="0">
                <a:solidFill>
                  <a:schemeClr val="bg2"/>
                </a:solidFill>
              </a:rPr>
              <a:t>Thoughts &amp; Emotions</a:t>
            </a:r>
          </a:p>
          <a:p>
            <a:r>
              <a:rPr lang="en-US" sz="1200" dirty="0">
                <a:solidFill>
                  <a:schemeClr val="bg2"/>
                </a:solidFill>
              </a:rPr>
              <a:t>Stress Mastery</a:t>
            </a:r>
          </a:p>
        </p:txBody>
      </p:sp>
      <p:sp>
        <p:nvSpPr>
          <p:cNvPr id="24" name="TextBox 23">
            <a:extLst>
              <a:ext uri="{FF2B5EF4-FFF2-40B4-BE49-F238E27FC236}">
                <a16:creationId xmlns:a16="http://schemas.microsoft.com/office/drawing/2014/main" id="{42298388-B5B6-44D7-96BD-A6CEA8EC2DA0}"/>
              </a:ext>
            </a:extLst>
          </p:cNvPr>
          <p:cNvSpPr txBox="1"/>
          <p:nvPr/>
        </p:nvSpPr>
        <p:spPr>
          <a:xfrm>
            <a:off x="7813363" y="3094920"/>
            <a:ext cx="1801091" cy="369332"/>
          </a:xfrm>
          <a:prstGeom prst="rect">
            <a:avLst/>
          </a:prstGeom>
          <a:noFill/>
        </p:spPr>
        <p:txBody>
          <a:bodyPr wrap="square" rtlCol="0">
            <a:spAutoFit/>
          </a:bodyPr>
          <a:lstStyle/>
          <a:p>
            <a:r>
              <a:rPr lang="en-US" dirty="0">
                <a:solidFill>
                  <a:srgbClr val="F1697C"/>
                </a:solidFill>
              </a:rPr>
              <a:t>Relationships: </a:t>
            </a:r>
          </a:p>
        </p:txBody>
      </p:sp>
      <p:sp>
        <p:nvSpPr>
          <p:cNvPr id="32" name="TextBox 31">
            <a:extLst>
              <a:ext uri="{FF2B5EF4-FFF2-40B4-BE49-F238E27FC236}">
                <a16:creationId xmlns:a16="http://schemas.microsoft.com/office/drawing/2014/main" id="{C704748A-2FE7-407A-ACD6-7D2226DC0899}"/>
              </a:ext>
            </a:extLst>
          </p:cNvPr>
          <p:cNvSpPr txBox="1"/>
          <p:nvPr/>
        </p:nvSpPr>
        <p:spPr>
          <a:xfrm>
            <a:off x="7917714" y="3314173"/>
            <a:ext cx="2233398" cy="276999"/>
          </a:xfrm>
          <a:prstGeom prst="rect">
            <a:avLst/>
          </a:prstGeom>
          <a:noFill/>
        </p:spPr>
        <p:txBody>
          <a:bodyPr wrap="square" rtlCol="0">
            <a:spAutoFit/>
          </a:bodyPr>
          <a:lstStyle/>
          <a:p>
            <a:r>
              <a:rPr lang="en-US" sz="1200" dirty="0">
                <a:solidFill>
                  <a:schemeClr val="bg2"/>
                </a:solidFill>
              </a:rPr>
              <a:t>Personal Relationships</a:t>
            </a:r>
          </a:p>
        </p:txBody>
      </p:sp>
      <p:sp>
        <p:nvSpPr>
          <p:cNvPr id="25" name="TextBox 24">
            <a:extLst>
              <a:ext uri="{FF2B5EF4-FFF2-40B4-BE49-F238E27FC236}">
                <a16:creationId xmlns:a16="http://schemas.microsoft.com/office/drawing/2014/main" id="{19B7CB50-E652-4D0E-90DC-7C4560DA9A5E}"/>
              </a:ext>
            </a:extLst>
          </p:cNvPr>
          <p:cNvSpPr txBox="1"/>
          <p:nvPr/>
        </p:nvSpPr>
        <p:spPr>
          <a:xfrm>
            <a:off x="7791783" y="3673069"/>
            <a:ext cx="1801091" cy="369332"/>
          </a:xfrm>
          <a:prstGeom prst="rect">
            <a:avLst/>
          </a:prstGeom>
          <a:noFill/>
        </p:spPr>
        <p:txBody>
          <a:bodyPr wrap="square" rtlCol="0">
            <a:spAutoFit/>
          </a:bodyPr>
          <a:lstStyle/>
          <a:p>
            <a:r>
              <a:rPr lang="en-US" dirty="0">
                <a:solidFill>
                  <a:srgbClr val="FED371"/>
                </a:solidFill>
              </a:rPr>
              <a:t>Security: </a:t>
            </a:r>
          </a:p>
        </p:txBody>
      </p:sp>
      <p:sp>
        <p:nvSpPr>
          <p:cNvPr id="33" name="TextBox 32">
            <a:extLst>
              <a:ext uri="{FF2B5EF4-FFF2-40B4-BE49-F238E27FC236}">
                <a16:creationId xmlns:a16="http://schemas.microsoft.com/office/drawing/2014/main" id="{5D85BFF8-D9CE-451F-BC87-A50316D47B97}"/>
              </a:ext>
            </a:extLst>
          </p:cNvPr>
          <p:cNvSpPr txBox="1"/>
          <p:nvPr/>
        </p:nvSpPr>
        <p:spPr>
          <a:xfrm>
            <a:off x="7951988" y="3904116"/>
            <a:ext cx="2233398" cy="646331"/>
          </a:xfrm>
          <a:prstGeom prst="rect">
            <a:avLst/>
          </a:prstGeom>
          <a:noFill/>
        </p:spPr>
        <p:txBody>
          <a:bodyPr wrap="square" rtlCol="0">
            <a:spAutoFit/>
          </a:bodyPr>
          <a:lstStyle/>
          <a:p>
            <a:r>
              <a:rPr lang="en-US" sz="1200" dirty="0">
                <a:solidFill>
                  <a:schemeClr val="bg2"/>
                </a:solidFill>
              </a:rPr>
              <a:t>Safety</a:t>
            </a:r>
          </a:p>
          <a:p>
            <a:r>
              <a:rPr lang="en-US" sz="1200" dirty="0">
                <a:solidFill>
                  <a:schemeClr val="bg2"/>
                </a:solidFill>
              </a:rPr>
              <a:t>Facing Fear</a:t>
            </a:r>
          </a:p>
          <a:p>
            <a:r>
              <a:rPr lang="en-US" sz="1200" dirty="0">
                <a:solidFill>
                  <a:schemeClr val="bg2"/>
                </a:solidFill>
              </a:rPr>
              <a:t>Relationship to Money</a:t>
            </a:r>
          </a:p>
        </p:txBody>
      </p:sp>
      <p:sp>
        <p:nvSpPr>
          <p:cNvPr id="26" name="TextBox 25">
            <a:extLst>
              <a:ext uri="{FF2B5EF4-FFF2-40B4-BE49-F238E27FC236}">
                <a16:creationId xmlns:a16="http://schemas.microsoft.com/office/drawing/2014/main" id="{3B474F60-FDE8-46A3-B558-8C8CCFDE021F}"/>
              </a:ext>
            </a:extLst>
          </p:cNvPr>
          <p:cNvSpPr txBox="1"/>
          <p:nvPr/>
        </p:nvSpPr>
        <p:spPr>
          <a:xfrm>
            <a:off x="7791784" y="4639430"/>
            <a:ext cx="1801091" cy="369332"/>
          </a:xfrm>
          <a:prstGeom prst="rect">
            <a:avLst/>
          </a:prstGeom>
          <a:noFill/>
        </p:spPr>
        <p:txBody>
          <a:bodyPr wrap="square" rtlCol="0">
            <a:spAutoFit/>
          </a:bodyPr>
          <a:lstStyle/>
          <a:p>
            <a:r>
              <a:rPr lang="en-US" dirty="0">
                <a:solidFill>
                  <a:srgbClr val="5261AC"/>
                </a:solidFill>
              </a:rPr>
              <a:t>Purpose: </a:t>
            </a:r>
          </a:p>
        </p:txBody>
      </p:sp>
      <p:sp>
        <p:nvSpPr>
          <p:cNvPr id="34" name="TextBox 33">
            <a:extLst>
              <a:ext uri="{FF2B5EF4-FFF2-40B4-BE49-F238E27FC236}">
                <a16:creationId xmlns:a16="http://schemas.microsoft.com/office/drawing/2014/main" id="{2F1284E1-A661-444A-842B-6B550EF7392E}"/>
              </a:ext>
            </a:extLst>
          </p:cNvPr>
          <p:cNvSpPr txBox="1"/>
          <p:nvPr/>
        </p:nvSpPr>
        <p:spPr>
          <a:xfrm>
            <a:off x="7951988" y="4886439"/>
            <a:ext cx="2233398" cy="461665"/>
          </a:xfrm>
          <a:prstGeom prst="rect">
            <a:avLst/>
          </a:prstGeom>
          <a:noFill/>
        </p:spPr>
        <p:txBody>
          <a:bodyPr wrap="square" rtlCol="0">
            <a:spAutoFit/>
          </a:bodyPr>
          <a:lstStyle/>
          <a:p>
            <a:r>
              <a:rPr lang="en-US" sz="1200" dirty="0">
                <a:solidFill>
                  <a:schemeClr val="bg2"/>
                </a:solidFill>
              </a:rPr>
              <a:t>Life Purpose</a:t>
            </a:r>
          </a:p>
          <a:p>
            <a:r>
              <a:rPr lang="en-US" sz="1200" dirty="0">
                <a:solidFill>
                  <a:schemeClr val="bg2"/>
                </a:solidFill>
              </a:rPr>
              <a:t>Spirituality</a:t>
            </a:r>
          </a:p>
        </p:txBody>
      </p:sp>
      <p:sp>
        <p:nvSpPr>
          <p:cNvPr id="27" name="TextBox 26">
            <a:extLst>
              <a:ext uri="{FF2B5EF4-FFF2-40B4-BE49-F238E27FC236}">
                <a16:creationId xmlns:a16="http://schemas.microsoft.com/office/drawing/2014/main" id="{D61D9260-D5CC-49D1-96B6-2D7392FAF17B}"/>
              </a:ext>
            </a:extLst>
          </p:cNvPr>
          <p:cNvSpPr txBox="1"/>
          <p:nvPr/>
        </p:nvSpPr>
        <p:spPr>
          <a:xfrm>
            <a:off x="7813364" y="5447981"/>
            <a:ext cx="1801091" cy="369332"/>
          </a:xfrm>
          <a:prstGeom prst="rect">
            <a:avLst/>
          </a:prstGeom>
          <a:noFill/>
        </p:spPr>
        <p:txBody>
          <a:bodyPr wrap="square" rtlCol="0">
            <a:spAutoFit/>
          </a:bodyPr>
          <a:lstStyle/>
          <a:p>
            <a:r>
              <a:rPr lang="en-US" dirty="0">
                <a:solidFill>
                  <a:srgbClr val="15A2DD"/>
                </a:solidFill>
              </a:rPr>
              <a:t>Community: </a:t>
            </a:r>
          </a:p>
        </p:txBody>
      </p:sp>
      <p:sp>
        <p:nvSpPr>
          <p:cNvPr id="36" name="TextBox 35">
            <a:extLst>
              <a:ext uri="{FF2B5EF4-FFF2-40B4-BE49-F238E27FC236}">
                <a16:creationId xmlns:a16="http://schemas.microsoft.com/office/drawing/2014/main" id="{985C5584-7B05-4EBD-9487-61D3B64EB434}"/>
              </a:ext>
            </a:extLst>
          </p:cNvPr>
          <p:cNvSpPr txBox="1"/>
          <p:nvPr/>
        </p:nvSpPr>
        <p:spPr>
          <a:xfrm>
            <a:off x="7934205" y="5683199"/>
            <a:ext cx="2233398" cy="276999"/>
          </a:xfrm>
          <a:prstGeom prst="rect">
            <a:avLst/>
          </a:prstGeom>
          <a:noFill/>
        </p:spPr>
        <p:txBody>
          <a:bodyPr wrap="square" rtlCol="0">
            <a:spAutoFit/>
          </a:bodyPr>
          <a:lstStyle/>
          <a:p>
            <a:r>
              <a:rPr lang="en-US" sz="1200" dirty="0">
                <a:solidFill>
                  <a:schemeClr val="bg2"/>
                </a:solidFill>
              </a:rPr>
              <a:t>Community Wellbeing</a:t>
            </a:r>
          </a:p>
        </p:txBody>
      </p:sp>
      <p:sp>
        <p:nvSpPr>
          <p:cNvPr id="23" name="Rectangle 22">
            <a:extLst>
              <a:ext uri="{FF2B5EF4-FFF2-40B4-BE49-F238E27FC236}">
                <a16:creationId xmlns:a16="http://schemas.microsoft.com/office/drawing/2014/main" id="{331369B3-834A-4662-B734-01DAE5698C7F}"/>
              </a:ext>
            </a:extLst>
          </p:cNvPr>
          <p:cNvSpPr/>
          <p:nvPr/>
        </p:nvSpPr>
        <p:spPr>
          <a:xfrm>
            <a:off x="1543356" y="6239340"/>
            <a:ext cx="9105287" cy="67654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Additional resources available at </a:t>
            </a:r>
            <a:r>
              <a:rPr lang="en-US" sz="1200" dirty="0">
                <a:solidFill>
                  <a:schemeClr val="tx1"/>
                </a:solidFill>
                <a:hlinkClick r:id="rId4" tooltip="Taking Charge Wellbeing">
                  <a:extLst>
                    <a:ext uri="{A12FA001-AC4F-418D-AE19-62706E023703}">
                      <ahyp:hlinkClr xmlns:ahyp="http://schemas.microsoft.com/office/drawing/2018/hyperlinkcolor" val="tx"/>
                    </a:ext>
                  </a:extLst>
                </a:hlinkClick>
              </a:rPr>
              <a:t>https://www.takingcharge.csh.umn.edu/what-wellbeing</a:t>
            </a:r>
            <a:r>
              <a:rPr lang="en-US" sz="1200" dirty="0">
                <a:solidFill>
                  <a:schemeClr val="tx1"/>
                </a:solidFill>
              </a:rPr>
              <a:t>        </a:t>
            </a:r>
          </a:p>
          <a:p>
            <a:pPr algn="ctr"/>
            <a:r>
              <a:rPr lang="en-US" sz="1200" dirty="0">
                <a:solidFill>
                  <a:schemeClr val="tx1"/>
                </a:solidFill>
              </a:rPr>
              <a:t>created by Dr. Mary Jo </a:t>
            </a:r>
            <a:r>
              <a:rPr lang="en-US" sz="1200" dirty="0" err="1">
                <a:solidFill>
                  <a:schemeClr val="tx1"/>
                </a:solidFill>
              </a:rPr>
              <a:t>Kreitzer</a:t>
            </a:r>
            <a:r>
              <a:rPr lang="en-US" sz="1200" dirty="0">
                <a:solidFill>
                  <a:schemeClr val="tx1"/>
                </a:solidFill>
              </a:rPr>
              <a:t>, </a:t>
            </a:r>
            <a:r>
              <a:rPr lang="en-US" sz="1200" i="1" dirty="0">
                <a:solidFill>
                  <a:schemeClr val="tx1"/>
                </a:solidFill>
              </a:rPr>
              <a:t>used with permission</a:t>
            </a:r>
          </a:p>
          <a:p>
            <a:pPr algn="ctr"/>
            <a:r>
              <a:rPr lang="en-US" sz="1200" dirty="0">
                <a:solidFill>
                  <a:schemeClr val="tx1"/>
                </a:solidFill>
              </a:rPr>
              <a:t>From the U of M Center for Spirituality and Healing Center</a:t>
            </a:r>
          </a:p>
          <a:p>
            <a:pPr algn="ctr"/>
            <a:endParaRPr lang="en-US" sz="1100" i="1" dirty="0">
              <a:solidFill>
                <a:schemeClr val="tx1"/>
              </a:solidFill>
            </a:endParaRPr>
          </a:p>
        </p:txBody>
      </p:sp>
      <p:cxnSp>
        <p:nvCxnSpPr>
          <p:cNvPr id="7" name="Straight Connector 6">
            <a:extLst>
              <a:ext uri="{FF2B5EF4-FFF2-40B4-BE49-F238E27FC236}">
                <a16:creationId xmlns:a16="http://schemas.microsoft.com/office/drawing/2014/main" id="{43C4AD47-D53A-41EF-A5A5-868157C9E252}"/>
              </a:ext>
              <a:ext uri="{C183D7F6-B498-43B3-948B-1728B52AA6E4}">
                <adec:decorative xmlns:adec="http://schemas.microsoft.com/office/drawing/2017/decorative" val="1"/>
              </a:ext>
            </a:extLst>
          </p:cNvPr>
          <p:cNvCxnSpPr/>
          <p:nvPr/>
        </p:nvCxnSpPr>
        <p:spPr>
          <a:xfrm>
            <a:off x="7791782" y="5459662"/>
            <a:ext cx="215055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7" name="Straight Connector 36">
            <a:extLst>
              <a:ext uri="{FF2B5EF4-FFF2-40B4-BE49-F238E27FC236}">
                <a16:creationId xmlns:a16="http://schemas.microsoft.com/office/drawing/2014/main" id="{59B67805-53D8-4145-AA71-89A93F8958E9}"/>
              </a:ext>
              <a:ext uri="{C183D7F6-B498-43B3-948B-1728B52AA6E4}">
                <adec:decorative xmlns:adec="http://schemas.microsoft.com/office/drawing/2017/decorative" val="1"/>
              </a:ext>
            </a:extLst>
          </p:cNvPr>
          <p:cNvCxnSpPr/>
          <p:nvPr/>
        </p:nvCxnSpPr>
        <p:spPr>
          <a:xfrm>
            <a:off x="7806446" y="4645138"/>
            <a:ext cx="215055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9" name="Straight Connector 38">
            <a:extLst>
              <a:ext uri="{FF2B5EF4-FFF2-40B4-BE49-F238E27FC236}">
                <a16:creationId xmlns:a16="http://schemas.microsoft.com/office/drawing/2014/main" id="{C6EE5870-E50A-43A4-AE88-9BFB9F41CAC6}"/>
              </a:ext>
              <a:ext uri="{C183D7F6-B498-43B3-948B-1728B52AA6E4}">
                <adec:decorative xmlns:adec="http://schemas.microsoft.com/office/drawing/2017/decorative" val="1"/>
              </a:ext>
            </a:extLst>
          </p:cNvPr>
          <p:cNvCxnSpPr/>
          <p:nvPr/>
        </p:nvCxnSpPr>
        <p:spPr>
          <a:xfrm>
            <a:off x="7806446" y="3669811"/>
            <a:ext cx="215055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Straight Connector 39">
            <a:extLst>
              <a:ext uri="{FF2B5EF4-FFF2-40B4-BE49-F238E27FC236}">
                <a16:creationId xmlns:a16="http://schemas.microsoft.com/office/drawing/2014/main" id="{46CA133C-67ED-4105-8496-8ECB34B3D631}"/>
              </a:ext>
              <a:ext uri="{C183D7F6-B498-43B3-948B-1728B52AA6E4}">
                <adec:decorative xmlns:adec="http://schemas.microsoft.com/office/drawing/2017/decorative" val="1"/>
              </a:ext>
            </a:extLst>
          </p:cNvPr>
          <p:cNvCxnSpPr/>
          <p:nvPr/>
        </p:nvCxnSpPr>
        <p:spPr>
          <a:xfrm>
            <a:off x="7806446" y="3091335"/>
            <a:ext cx="215055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Straight Connector 40">
            <a:extLst>
              <a:ext uri="{FF2B5EF4-FFF2-40B4-BE49-F238E27FC236}">
                <a16:creationId xmlns:a16="http://schemas.microsoft.com/office/drawing/2014/main" id="{CF88C3B9-A74B-45FE-B074-F372F9C774B6}"/>
              </a:ext>
              <a:ext uri="{C183D7F6-B498-43B3-948B-1728B52AA6E4}">
                <adec:decorative xmlns:adec="http://schemas.microsoft.com/office/drawing/2017/decorative" val="1"/>
              </a:ext>
            </a:extLst>
          </p:cNvPr>
          <p:cNvCxnSpPr/>
          <p:nvPr/>
        </p:nvCxnSpPr>
        <p:spPr>
          <a:xfrm>
            <a:off x="7791782" y="1769107"/>
            <a:ext cx="2150552"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56024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96DE806-521F-FF47-8FAB-E8BB3D089E18}"/>
              </a:ext>
            </a:extLst>
          </p:cNvPr>
          <p:cNvSpPr>
            <a:spLocks noGrp="1"/>
          </p:cNvSpPr>
          <p:nvPr>
            <p:ph type="title"/>
          </p:nvPr>
        </p:nvSpPr>
        <p:spPr>
          <a:xfrm>
            <a:off x="567559" y="1298448"/>
            <a:ext cx="6570359" cy="3255264"/>
          </a:xfrm>
        </p:spPr>
        <p:txBody>
          <a:bodyPr vert="horz" lIns="91440" tIns="45720" rIns="91440" bIns="45720" rtlCol="0" anchor="b">
            <a:normAutofit/>
          </a:bodyPr>
          <a:lstStyle/>
          <a:p>
            <a:r>
              <a:rPr lang="en-US" sz="5500" dirty="0">
                <a:solidFill>
                  <a:srgbClr val="FFFFFF"/>
                </a:solidFill>
              </a:rPr>
              <a:t>Shifting from Self-Care to Sustainable Wellness</a:t>
            </a:r>
          </a:p>
        </p:txBody>
      </p:sp>
      <p:pic>
        <p:nvPicPr>
          <p:cNvPr id="6" name="Graphic 5" descr="Health">
            <a:extLst>
              <a:ext uri="{FF2B5EF4-FFF2-40B4-BE49-F238E27FC236}">
                <a16:creationId xmlns:a16="http://schemas.microsoft.com/office/drawing/2014/main" id="{2BFA4717-6A17-43D2-B3D0-AD61A23FD7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7574" y="1695799"/>
            <a:ext cx="3458249" cy="3458249"/>
          </a:xfrm>
          <a:prstGeom prst="rect">
            <a:avLst/>
          </a:prstGeom>
        </p:spPr>
      </p:pic>
      <p:sp>
        <p:nvSpPr>
          <p:cNvPr id="19" name="Rectangle 18">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3906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735" name="Picture 73731">
            <a:extLst>
              <a:ext uri="{FF2B5EF4-FFF2-40B4-BE49-F238E27FC236}">
                <a16:creationId xmlns:a16="http://schemas.microsoft.com/office/drawing/2014/main" id="{56F6B3B4-68CB-4C04-8858-20E350F76DF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20" y="1"/>
            <a:ext cx="12188932" cy="6858000"/>
          </a:xfrm>
          <a:prstGeom prst="rect">
            <a:avLst/>
          </a:prstGeom>
        </p:spPr>
      </p:pic>
      <p:sp>
        <p:nvSpPr>
          <p:cNvPr id="73742" name="Rectangle 73741">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52919" y="1123837"/>
            <a:ext cx="2947482" cy="4601183"/>
          </a:xfrm>
        </p:spPr>
        <p:txBody>
          <a:bodyPr>
            <a:normAutofit/>
          </a:bodyPr>
          <a:lstStyle/>
          <a:p>
            <a:pPr>
              <a:defRPr/>
            </a:pPr>
            <a:r>
              <a:rPr lang="en-US">
                <a:ea typeface="+mj-ea"/>
                <a:cs typeface="+mj-cs"/>
              </a:rPr>
              <a:t>Sustainability</a:t>
            </a:r>
          </a:p>
        </p:txBody>
      </p:sp>
      <p:sp>
        <p:nvSpPr>
          <p:cNvPr id="73744" name="Rectangle 73743">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30" name="Content Placeholder 2"/>
          <p:cNvSpPr>
            <a:spLocks noGrp="1"/>
          </p:cNvSpPr>
          <p:nvPr>
            <p:ph idx="1"/>
          </p:nvPr>
        </p:nvSpPr>
        <p:spPr>
          <a:xfrm>
            <a:off x="3869268" y="864108"/>
            <a:ext cx="7315200" cy="5120640"/>
          </a:xfrm>
        </p:spPr>
        <p:txBody>
          <a:bodyPr>
            <a:normAutofit/>
          </a:bodyPr>
          <a:lstStyle/>
          <a:p>
            <a:pPr>
              <a:spcAft>
                <a:spcPts val="600"/>
              </a:spcAft>
            </a:pPr>
            <a:r>
              <a:rPr lang="en-US" sz="2400" dirty="0">
                <a:latin typeface="Century Schoolbook" charset="0"/>
              </a:rPr>
              <a:t>Sense of Social Support</a:t>
            </a:r>
          </a:p>
          <a:p>
            <a:pPr>
              <a:spcAft>
                <a:spcPts val="600"/>
              </a:spcAft>
            </a:pPr>
            <a:r>
              <a:rPr lang="en-US" sz="2400" dirty="0">
                <a:latin typeface="Century Schoolbook" charset="0"/>
              </a:rPr>
              <a:t>Sense of Meaning and Purpose</a:t>
            </a:r>
          </a:p>
          <a:p>
            <a:pPr>
              <a:spcAft>
                <a:spcPts val="3000"/>
              </a:spcAft>
            </a:pPr>
            <a:r>
              <a:rPr lang="en-US" sz="2400" dirty="0">
                <a:latin typeface="Century Schoolbook" charset="0"/>
              </a:rPr>
              <a:t>Sense of Effectiveness</a:t>
            </a:r>
          </a:p>
          <a:p>
            <a:pPr marL="0" indent="0">
              <a:spcAft>
                <a:spcPts val="3000"/>
              </a:spcAft>
              <a:buNone/>
            </a:pPr>
            <a:r>
              <a:rPr lang="en-US" sz="2400" dirty="0">
                <a:latin typeface="Century Schoolbook" charset="0"/>
              </a:rPr>
              <a:t>Ultimately, Sustaining ability is being Proactive in our self care. </a:t>
            </a:r>
          </a:p>
        </p:txBody>
      </p:sp>
    </p:spTree>
    <p:extLst>
      <p:ext uri="{BB962C8B-B14F-4D97-AF65-F5344CB8AC3E}">
        <p14:creationId xmlns:p14="http://schemas.microsoft.com/office/powerpoint/2010/main" val="248942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783" name="Rectangle 75782">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39116" y="864108"/>
            <a:ext cx="3073914" cy="5120639"/>
          </a:xfrm>
        </p:spPr>
        <p:txBody>
          <a:bodyPr>
            <a:normAutofit/>
          </a:bodyPr>
          <a:lstStyle/>
          <a:p>
            <a:pPr algn="r">
              <a:defRPr/>
            </a:pPr>
            <a:r>
              <a:rPr lang="en-US">
                <a:solidFill>
                  <a:schemeClr val="tx1">
                    <a:lumMod val="85000"/>
                    <a:lumOff val="15000"/>
                  </a:schemeClr>
                </a:solidFill>
                <a:ea typeface="+mj-ea"/>
                <a:cs typeface="+mj-cs"/>
              </a:rPr>
              <a:t>Components of successful sustainability</a:t>
            </a:r>
          </a:p>
        </p:txBody>
      </p:sp>
      <p:sp>
        <p:nvSpPr>
          <p:cNvPr id="75778" name="Content Placeholder 2"/>
          <p:cNvSpPr>
            <a:spLocks noGrp="1"/>
          </p:cNvSpPr>
          <p:nvPr>
            <p:ph idx="1"/>
          </p:nvPr>
        </p:nvSpPr>
        <p:spPr>
          <a:xfrm>
            <a:off x="5289229" y="864108"/>
            <a:ext cx="5910677" cy="5120640"/>
          </a:xfrm>
        </p:spPr>
        <p:txBody>
          <a:bodyPr>
            <a:noAutofit/>
          </a:bodyPr>
          <a:lstStyle/>
          <a:p>
            <a:r>
              <a:rPr lang="en-US" sz="2400" dirty="0"/>
              <a:t>Individual activities </a:t>
            </a:r>
            <a:br>
              <a:rPr lang="en-US" sz="2400" dirty="0"/>
            </a:br>
            <a:r>
              <a:rPr lang="en-US" sz="2400" dirty="0"/>
              <a:t>(physical activity, spirituality, mindfulness, meditation, therapy,  humor, healthy eating,)</a:t>
            </a:r>
          </a:p>
          <a:p>
            <a:r>
              <a:rPr lang="en-US" sz="2400" dirty="0"/>
              <a:t>Activities with closest connections </a:t>
            </a:r>
            <a:br>
              <a:rPr lang="en-US" sz="2400" dirty="0"/>
            </a:br>
            <a:r>
              <a:rPr lang="en-US" sz="2400" dirty="0"/>
              <a:t>(fun, sharing, exploration, adventure, quality time)</a:t>
            </a:r>
          </a:p>
          <a:p>
            <a:r>
              <a:rPr lang="en-US" sz="2400" dirty="0"/>
              <a:t>Meaningful support at work </a:t>
            </a:r>
            <a:br>
              <a:rPr lang="en-US" sz="2400" dirty="0"/>
            </a:br>
            <a:r>
              <a:rPr lang="en-US" sz="2400" dirty="0"/>
              <a:t>(supervision, team building, ongoing assessments, accountability, learning opportunities) </a:t>
            </a:r>
          </a:p>
          <a:p>
            <a:r>
              <a:rPr lang="en-US" sz="2400" dirty="0"/>
              <a:t>Support within the field </a:t>
            </a:r>
            <a:br>
              <a:rPr lang="en-US" sz="2400" dirty="0"/>
            </a:br>
            <a:r>
              <a:rPr lang="en-US" sz="2400" dirty="0"/>
              <a:t>(professional development, connections for consult)</a:t>
            </a:r>
            <a:endParaRPr lang="en-US" sz="2400" dirty="0">
              <a:latin typeface="Century Schoolbook" charset="0"/>
            </a:endParaRPr>
          </a:p>
        </p:txBody>
      </p:sp>
      <p:sp>
        <p:nvSpPr>
          <p:cNvPr id="75785" name="Rectangle 75784">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787" name="Straight Connector 75786">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5789" name="Rectangle 75788">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605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6" name="Rectangle 18439">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8447" name="Rectangle 18441">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4" name="Rectangle 2">
            <a:extLst>
              <a:ext uri="{FF2B5EF4-FFF2-40B4-BE49-F238E27FC236}">
                <a16:creationId xmlns:a16="http://schemas.microsoft.com/office/drawing/2014/main" id="{633363D6-2D52-8C41-9CB3-40998163EDFD}"/>
              </a:ext>
            </a:extLst>
          </p:cNvPr>
          <p:cNvSpPr>
            <a:spLocks noGrp="1" noChangeArrowheads="1"/>
          </p:cNvSpPr>
          <p:nvPr>
            <p:ph type="title"/>
          </p:nvPr>
        </p:nvSpPr>
        <p:spPr>
          <a:xfrm>
            <a:off x="643467" y="1123837"/>
            <a:ext cx="3073914" cy="4601183"/>
          </a:xfrm>
        </p:spPr>
        <p:txBody>
          <a:bodyPr>
            <a:normAutofit/>
          </a:bodyPr>
          <a:lstStyle/>
          <a:p>
            <a:pPr algn="r"/>
            <a:r>
              <a:rPr lang="en-GB" altLang="en-US" b="1" dirty="0">
                <a:solidFill>
                  <a:schemeClr val="tx1">
                    <a:lumMod val="85000"/>
                    <a:lumOff val="15000"/>
                  </a:schemeClr>
                </a:solidFill>
              </a:rPr>
              <a:t>Sustainability  is the best self care</a:t>
            </a:r>
            <a:r>
              <a:rPr lang="en-GB" altLang="en-US" dirty="0">
                <a:solidFill>
                  <a:schemeClr val="tx1">
                    <a:lumMod val="85000"/>
                    <a:lumOff val="15000"/>
                  </a:schemeClr>
                </a:solidFill>
              </a:rPr>
              <a:t> </a:t>
            </a:r>
            <a:endParaRPr lang="en-US" altLang="en-US" dirty="0">
              <a:solidFill>
                <a:schemeClr val="tx1">
                  <a:lumMod val="85000"/>
                  <a:lumOff val="15000"/>
                </a:schemeClr>
              </a:solidFill>
            </a:endParaRPr>
          </a:p>
        </p:txBody>
      </p:sp>
      <p:sp>
        <p:nvSpPr>
          <p:cNvPr id="18435" name="Rectangle 3">
            <a:extLst>
              <a:ext uri="{FF2B5EF4-FFF2-40B4-BE49-F238E27FC236}">
                <a16:creationId xmlns:a16="http://schemas.microsoft.com/office/drawing/2014/main" id="{4BA1600D-DBE9-AC45-A55C-B6F0EABD0B11}"/>
              </a:ext>
            </a:extLst>
          </p:cNvPr>
          <p:cNvSpPr>
            <a:spLocks noGrp="1" noChangeArrowheads="1"/>
          </p:cNvSpPr>
          <p:nvPr>
            <p:ph idx="1"/>
          </p:nvPr>
        </p:nvSpPr>
        <p:spPr>
          <a:xfrm>
            <a:off x="4393579" y="864108"/>
            <a:ext cx="7154945" cy="5120640"/>
          </a:xfrm>
        </p:spPr>
        <p:txBody>
          <a:bodyPr>
            <a:normAutofit lnSpcReduction="10000"/>
          </a:bodyPr>
          <a:lstStyle/>
          <a:p>
            <a:pPr>
              <a:buFont typeface="Wingdings" pitchFamily="2" charset="2"/>
              <a:buNone/>
            </a:pPr>
            <a:r>
              <a:rPr lang="en-GB" altLang="en-US" sz="2800" b="1" dirty="0"/>
              <a:t>Principles </a:t>
            </a:r>
          </a:p>
          <a:p>
            <a:pPr marL="568325" lvl="1" indent="-182563"/>
            <a:r>
              <a:rPr lang="en-GB" altLang="en-US" sz="2400" dirty="0"/>
              <a:t>Balance your work and leisure time</a:t>
            </a:r>
          </a:p>
          <a:p>
            <a:pPr marL="568325" lvl="1" indent="-182563"/>
            <a:r>
              <a:rPr lang="en-GB" altLang="en-US" sz="2400" dirty="0"/>
              <a:t>Prioritize the way in which you spend your time – do not allow others to waste it</a:t>
            </a:r>
          </a:p>
          <a:p>
            <a:pPr marL="568325" lvl="1" indent="-182563"/>
            <a:r>
              <a:rPr lang="en-GB" altLang="en-US" sz="2400" dirty="0"/>
              <a:t>Control interruptions</a:t>
            </a:r>
          </a:p>
          <a:p>
            <a:pPr marL="568325" lvl="1" indent="-182563"/>
            <a:r>
              <a:rPr lang="en-GB" altLang="en-US" sz="2400" dirty="0"/>
              <a:t>Allow time for thinking and the unexpected</a:t>
            </a:r>
          </a:p>
          <a:p>
            <a:pPr marL="568325" lvl="1" indent="-182563"/>
            <a:r>
              <a:rPr lang="en-GB" altLang="en-US" sz="2400" dirty="0"/>
              <a:t>Delegate work whenever it is appropriate</a:t>
            </a:r>
          </a:p>
          <a:p>
            <a:pPr marL="568325" lvl="1" indent="-182563"/>
            <a:r>
              <a:rPr lang="en-GB" altLang="en-US" sz="2400" dirty="0"/>
              <a:t>Be assertive – learn to say “no” both to unnecessary work and to taking on other people’s tasks</a:t>
            </a:r>
          </a:p>
          <a:p>
            <a:pPr marL="568325" lvl="1" indent="-182563"/>
            <a:r>
              <a:rPr lang="en-GB" altLang="en-US" sz="2400" dirty="0"/>
              <a:t>Put past mistakes behind you – do not dwell on them</a:t>
            </a:r>
          </a:p>
          <a:p>
            <a:pPr marL="568325" lvl="1" indent="-182563"/>
            <a:r>
              <a:rPr lang="en-GB" altLang="en-US" sz="2400" dirty="0"/>
              <a:t>Review significant problems and learn to manage them better – make realistic action plans</a:t>
            </a:r>
            <a:endParaRPr lang="en-US" altLang="en-US" sz="2400" dirty="0"/>
          </a:p>
        </p:txBody>
      </p:sp>
      <p:cxnSp>
        <p:nvCxnSpPr>
          <p:cNvPr id="18448" name="Straight Connector 18443">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9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921CA-D528-4D87-8112-A4632C8968DA}"/>
              </a:ext>
            </a:extLst>
          </p:cNvPr>
          <p:cNvSpPr>
            <a:spLocks noGrp="1"/>
          </p:cNvSpPr>
          <p:nvPr>
            <p:ph type="title"/>
          </p:nvPr>
        </p:nvSpPr>
        <p:spPr>
          <a:xfrm>
            <a:off x="0" y="-1535864"/>
            <a:ext cx="4523874" cy="1162886"/>
          </a:xfrm>
        </p:spPr>
        <p:txBody>
          <a:bodyPr/>
          <a:lstStyle/>
          <a:p>
            <a:r>
              <a:rPr lang="en-US" dirty="0"/>
              <a:t>Circles of Support</a:t>
            </a:r>
          </a:p>
        </p:txBody>
      </p:sp>
      <p:pic>
        <p:nvPicPr>
          <p:cNvPr id="5" name="Picture 4" descr="Diagram&#10;&#10;Description automatically generated">
            <a:extLst>
              <a:ext uri="{FF2B5EF4-FFF2-40B4-BE49-F238E27FC236}">
                <a16:creationId xmlns:a16="http://schemas.microsoft.com/office/drawing/2014/main" id="{B0E30AF9-EF83-D145-8D79-BCC53661230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26" r="-1" b="-1"/>
          <a:stretch/>
        </p:blipFill>
        <p:spPr>
          <a:xfrm>
            <a:off x="20" y="1282"/>
            <a:ext cx="12191980" cy="6856718"/>
          </a:xfrm>
          <a:prstGeom prst="rect">
            <a:avLst/>
          </a:prstGeom>
        </p:spPr>
      </p:pic>
    </p:spTree>
    <p:extLst>
      <p:ext uri="{BB962C8B-B14F-4D97-AF65-F5344CB8AC3E}">
        <p14:creationId xmlns:p14="http://schemas.microsoft.com/office/powerpoint/2010/main" val="3006936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0" name="Picture 152" descr="A person holding a globe">
            <a:extLst>
              <a:ext uri="{FF2B5EF4-FFF2-40B4-BE49-F238E27FC236}">
                <a16:creationId xmlns:a16="http://schemas.microsoft.com/office/drawing/2014/main" id="{008B0188-2539-4FA3-B618-FB44EAAD7934}"/>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1" y="10"/>
            <a:ext cx="12192001" cy="6857990"/>
          </a:xfrm>
          <a:prstGeom prst="rect">
            <a:avLst/>
          </a:prstGeom>
        </p:spPr>
      </p:pic>
      <p:sp>
        <p:nvSpPr>
          <p:cNvPr id="150" name="WorldView Defined"/>
          <p:cNvSpPr txBox="1">
            <a:spLocks noGrp="1"/>
          </p:cNvSpPr>
          <p:nvPr>
            <p:ph type="title" idx="4294967295"/>
          </p:nvPr>
        </p:nvSpPr>
        <p:spPr>
          <a:xfrm>
            <a:off x="0" y="439166"/>
            <a:ext cx="7315200" cy="3254375"/>
          </a:xfrm>
          <a:prstGeom prst="rect">
            <a:avLst/>
          </a:prstGeom>
        </p:spPr>
        <p:txBody>
          <a:bodyPr vert="horz" lIns="91440" tIns="45720" rIns="91440" bIns="45720" rtlCol="0" anchor="b" anchorCtr="1">
            <a:normAutofit/>
          </a:bodyPr>
          <a:lstStyle/>
          <a:p>
            <a:r>
              <a:rPr lang="en-US" sz="5900" b="1" spc="-100" dirty="0">
                <a:solidFill>
                  <a:schemeClr val="tx1"/>
                </a:solidFill>
              </a:rPr>
              <a:t>Worldview Defined:</a:t>
            </a:r>
          </a:p>
        </p:txBody>
      </p:sp>
      <p:sp>
        <p:nvSpPr>
          <p:cNvPr id="151" name="A particular philosophy of life or conception of the world."/>
          <p:cNvSpPr txBox="1">
            <a:spLocks noGrp="1"/>
          </p:cNvSpPr>
          <p:nvPr>
            <p:ph type="body" idx="4294967295"/>
          </p:nvPr>
        </p:nvSpPr>
        <p:spPr>
          <a:xfrm>
            <a:off x="658368" y="3811016"/>
            <a:ext cx="6108192" cy="914400"/>
          </a:xfrm>
          <a:prstGeom prst="rect">
            <a:avLst/>
          </a:prstGeom>
        </p:spPr>
        <p:txBody>
          <a:bodyPr vert="horz" lIns="91440" tIns="45720" rIns="91440" bIns="45720" rtlCol="0" anchor="t">
            <a:normAutofit/>
          </a:bodyPr>
          <a:lstStyle>
            <a:lvl1pPr marL="0" indent="0" algn="ctr" defTabSz="355600">
              <a:spcBef>
                <a:spcPts val="0"/>
              </a:spcBef>
              <a:buSzTx/>
              <a:buNone/>
              <a:defRPr sz="5500">
                <a:solidFill>
                  <a:srgbClr val="454545"/>
                </a:solidFill>
                <a:latin typeface="Helvetica"/>
                <a:ea typeface="Helvetica"/>
                <a:cs typeface="Helvetica"/>
                <a:sym typeface="Helvetica"/>
              </a:defRPr>
            </a:lvl1pPr>
          </a:lstStyle>
          <a:p>
            <a:pPr algn="l" defTabSz="914400">
              <a:spcBef>
                <a:spcPts val="1200"/>
              </a:spcBef>
              <a:buSzPct val="110000"/>
              <a:defRPr>
                <a:effectLst/>
              </a:defRPr>
            </a:pPr>
            <a:r>
              <a:rPr lang="en-US" sz="2400" b="1" cap="none" dirty="0">
                <a:solidFill>
                  <a:schemeClr val="tx1"/>
                </a:solidFill>
                <a:latin typeface="+mn-lt"/>
                <a:ea typeface="+mn-ea"/>
                <a:cs typeface="+mn-cs"/>
              </a:rPr>
              <a:t>A particular philosophy of life or conception of the world.</a:t>
            </a:r>
          </a:p>
        </p:txBody>
      </p:sp>
    </p:spTree>
    <p:extLst>
      <p:ext uri="{BB962C8B-B14F-4D97-AF65-F5344CB8AC3E}">
        <p14:creationId xmlns:p14="http://schemas.microsoft.com/office/powerpoint/2010/main" val="34766440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50"/>
                                        </p:tgtEl>
                                        <p:attrNameLst>
                                          <p:attrName>style.visibility</p:attrName>
                                        </p:attrNameLst>
                                      </p:cBhvr>
                                      <p:to>
                                        <p:strVal val="visible"/>
                                      </p:to>
                                    </p:set>
                                    <p:animEffect transition="in" filter="fade">
                                      <p:cBhvr>
                                        <p:cTn id="7" dur="7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0" name="blur-boy-close-up-1447009.jpg" descr="Close up of man wearing glasses looking up "/>
          <p:cNvPicPr>
            <a:picLocks noGrp="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253" name="Rectangle 252">
            <a:extLst>
              <a:ext uri="{FF2B5EF4-FFF2-40B4-BE49-F238E27FC236}">
                <a16:creationId xmlns:a16="http://schemas.microsoft.com/office/drawing/2014/main" id="{C4D755E9-CEF5-43A7-A514-4664F25F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1" name="Post Traumatic Growth"/>
          <p:cNvSpPr txBox="1">
            <a:spLocks noGrp="1"/>
          </p:cNvSpPr>
          <p:nvPr>
            <p:ph type="title"/>
          </p:nvPr>
        </p:nvSpPr>
        <p:spPr>
          <a:xfrm>
            <a:off x="643467" y="1298448"/>
            <a:ext cx="3685070" cy="3255264"/>
          </a:xfrm>
          <a:prstGeom prst="rect">
            <a:avLst/>
          </a:prstGeom>
        </p:spPr>
        <p:txBody>
          <a:bodyPr vert="horz" lIns="91440" tIns="45720" rIns="91440" bIns="45720" rtlCol="0" anchor="b">
            <a:normAutofit/>
          </a:bodyPr>
          <a:lstStyle>
            <a:lvl1pPr>
              <a:defRPr sz="8000"/>
            </a:lvl1pPr>
          </a:lstStyle>
          <a:p>
            <a:r>
              <a:rPr lang="en-US" sz="4400" spc="-100"/>
              <a:t>Post Traumatic Growth</a:t>
            </a:r>
          </a:p>
        </p:txBody>
      </p:sp>
      <p:sp>
        <p:nvSpPr>
          <p:cNvPr id="242" name="Where do we go from here?"/>
          <p:cNvSpPr txBox="1">
            <a:spLocks noGrp="1"/>
          </p:cNvSpPr>
          <p:nvPr>
            <p:ph type="body" sz="quarter" idx="1"/>
          </p:nvPr>
        </p:nvSpPr>
        <p:spPr>
          <a:xfrm>
            <a:off x="643467" y="4670246"/>
            <a:ext cx="3685069" cy="914400"/>
          </a:xfrm>
          <a:prstGeom prst="rect">
            <a:avLst/>
          </a:prstGeom>
        </p:spPr>
        <p:txBody>
          <a:bodyPr vert="horz" lIns="91440" tIns="45720" rIns="91440" bIns="45720" rtlCol="0" anchor="t">
            <a:normAutofit/>
          </a:bodyPr>
          <a:lstStyle/>
          <a:p>
            <a:pPr algn="l">
              <a:spcBef>
                <a:spcPts val="1200"/>
              </a:spcBef>
              <a:spcAft>
                <a:spcPts val="600"/>
              </a:spcAft>
              <a:buClr>
                <a:schemeClr val="accent1"/>
              </a:buClr>
            </a:pPr>
            <a:r>
              <a:rPr lang="en-US" sz="2200">
                <a:solidFill>
                  <a:schemeClr val="accent1">
                    <a:lumMod val="20000"/>
                    <a:lumOff val="80000"/>
                  </a:schemeClr>
                </a:solidFill>
              </a:rPr>
              <a:t>Where do we go from here?</a:t>
            </a:r>
          </a:p>
        </p:txBody>
      </p:sp>
    </p:spTree>
    <p:extLst>
      <p:ext uri="{BB962C8B-B14F-4D97-AF65-F5344CB8AC3E}">
        <p14:creationId xmlns:p14="http://schemas.microsoft.com/office/powerpoint/2010/main" val="3426259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4" name="black-and-white-body-boy-235355.jpg" descr="Boy with hands covering face"/>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257" name="Rectangle 256">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5" name="PTG definition"/>
          <p:cNvSpPr txBox="1">
            <a:spLocks noGrp="1"/>
          </p:cNvSpPr>
          <p:nvPr>
            <p:ph type="title"/>
          </p:nvPr>
        </p:nvSpPr>
        <p:spPr>
          <a:xfrm>
            <a:off x="289248" y="1123837"/>
            <a:ext cx="6451110" cy="1255469"/>
          </a:xfrm>
          <a:prstGeom prst="rect">
            <a:avLst/>
          </a:prstGeom>
        </p:spPr>
        <p:txBody>
          <a:bodyPr vert="horz" lIns="91440" tIns="45720" rIns="91440" bIns="45720" rtlCol="0" anchor="ctr">
            <a:normAutofit/>
          </a:bodyPr>
          <a:lstStyle/>
          <a:p>
            <a:r>
              <a:rPr lang="en-US" sz="3600"/>
              <a:t>PTG definition</a:t>
            </a:r>
          </a:p>
        </p:txBody>
      </p:sp>
      <p:sp>
        <p:nvSpPr>
          <p:cNvPr id="246" name="Post-traumatic growth or benefit finding is positive psychological change experienced as a result of adversity and other challenges in order to rise to a higher level of functioning.…"/>
          <p:cNvSpPr txBox="1">
            <a:spLocks noGrp="1"/>
          </p:cNvSpPr>
          <p:nvPr>
            <p:ph type="body" sz="quarter" idx="1"/>
          </p:nvPr>
        </p:nvSpPr>
        <p:spPr>
          <a:xfrm>
            <a:off x="289248" y="2510395"/>
            <a:ext cx="6451109" cy="3274586"/>
          </a:xfrm>
          <a:prstGeom prst="rect">
            <a:avLst/>
          </a:prstGeom>
        </p:spPr>
        <p:txBody>
          <a:bodyPr vert="horz" lIns="91440" tIns="45720" rIns="91440" bIns="45720" rtlCol="0" anchor="t">
            <a:normAutofit/>
          </a:bodyPr>
          <a:lstStyle/>
          <a:p>
            <a:pPr indent="-182880" algn="l">
              <a:spcBef>
                <a:spcPts val="2812"/>
              </a:spcBef>
              <a:buClr>
                <a:schemeClr val="accent1"/>
              </a:buClr>
              <a:buFont typeface="Wingdings 2" pitchFamily="18" charset="2"/>
              <a:buChar char=""/>
              <a:defRPr sz="3072"/>
            </a:pPr>
            <a:r>
              <a:rPr lang="en-US" sz="2400">
                <a:solidFill>
                  <a:srgbClr val="FFFFFF"/>
                </a:solidFill>
              </a:rPr>
              <a:t>Post-traumatic growth is positive psychological change experienced as a result of adversity and other challenges in order to rise to a higher level of functioning.  </a:t>
            </a:r>
          </a:p>
          <a:p>
            <a:pPr indent="-182880" algn="l">
              <a:spcBef>
                <a:spcPts val="2812"/>
              </a:spcBef>
              <a:buClr>
                <a:schemeClr val="accent1"/>
              </a:buClr>
              <a:buFont typeface="Wingdings 2" pitchFamily="18" charset="2"/>
              <a:buChar char=""/>
              <a:defRPr sz="3072"/>
            </a:pPr>
            <a:r>
              <a:rPr lang="en-US" sz="2400">
                <a:solidFill>
                  <a:srgbClr val="FFFFFF"/>
                </a:solidFill>
              </a:rPr>
              <a:t>Ultimately, Post Traumatic Growth highlights the benefits of emotional growth, stronger relationship bonds, and a different perspective on life.</a:t>
            </a:r>
          </a:p>
        </p:txBody>
      </p:sp>
    </p:spTree>
    <p:extLst>
      <p:ext uri="{BB962C8B-B14F-4D97-AF65-F5344CB8AC3E}">
        <p14:creationId xmlns:p14="http://schemas.microsoft.com/office/powerpoint/2010/main" val="1268734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7D74193-35E7-F844-A977-60AE19BBA325}"/>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5800">
                <a:solidFill>
                  <a:srgbClr val="FFFFFF"/>
                </a:solidFill>
              </a:rPr>
              <a:t>5 Domains of PTG</a:t>
            </a:r>
          </a:p>
        </p:txBody>
      </p:sp>
      <p:sp>
        <p:nvSpPr>
          <p:cNvPr id="17" name="Rectangle 16">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78608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3">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D26D5C3-3259-3940-AEB4-B7BA301B489D}"/>
              </a:ext>
            </a:extLst>
          </p:cNvPr>
          <p:cNvSpPr>
            <a:spLocks noGrp="1"/>
          </p:cNvSpPr>
          <p:nvPr>
            <p:ph type="title"/>
          </p:nvPr>
        </p:nvSpPr>
        <p:spPr>
          <a:xfrm>
            <a:off x="5451642" y="1123837"/>
            <a:ext cx="6451110" cy="1255469"/>
          </a:xfrm>
        </p:spPr>
        <p:txBody>
          <a:bodyPr vert="horz" lIns="91440" tIns="45720" rIns="91440" bIns="45720" rtlCol="0" anchor="ctr">
            <a:normAutofit/>
          </a:bodyPr>
          <a:lstStyle/>
          <a:p>
            <a:r>
              <a:rPr lang="en-US"/>
              <a:t>Personal Strength</a:t>
            </a:r>
          </a:p>
        </p:txBody>
      </p:sp>
      <p:sp>
        <p:nvSpPr>
          <p:cNvPr id="4" name="Content Placeholder 3">
            <a:extLst>
              <a:ext uri="{FF2B5EF4-FFF2-40B4-BE49-F238E27FC236}">
                <a16:creationId xmlns:a16="http://schemas.microsoft.com/office/drawing/2014/main" id="{CF362999-82EB-4A4A-B481-6C0A7F69CF58}"/>
              </a:ext>
            </a:extLst>
          </p:cNvPr>
          <p:cNvSpPr>
            <a:spLocks noGrp="1"/>
          </p:cNvSpPr>
          <p:nvPr>
            <p:ph sz="half" idx="2"/>
          </p:nvPr>
        </p:nvSpPr>
        <p:spPr>
          <a:xfrm>
            <a:off x="5451644" y="2510395"/>
            <a:ext cx="6451109" cy="3274586"/>
          </a:xfrm>
        </p:spPr>
        <p:txBody>
          <a:bodyPr vert="horz" lIns="91440" tIns="45720" rIns="91440" bIns="45720" rtlCol="0" anchor="t">
            <a:normAutofit/>
          </a:bodyPr>
          <a:lstStyle/>
          <a:p>
            <a:pPr>
              <a:spcAft>
                <a:spcPts val="1200"/>
              </a:spcAft>
            </a:pPr>
            <a:r>
              <a:rPr lang="en-US" sz="2400" dirty="0">
                <a:solidFill>
                  <a:srgbClr val="FFFFFF"/>
                </a:solidFill>
              </a:rPr>
              <a:t>Trauma often leads to Self-doubt</a:t>
            </a:r>
          </a:p>
          <a:p>
            <a:pPr>
              <a:spcAft>
                <a:spcPts val="1200"/>
              </a:spcAft>
            </a:pPr>
            <a:r>
              <a:rPr lang="en-US" sz="2400" dirty="0">
                <a:solidFill>
                  <a:srgbClr val="FFFFFF"/>
                </a:solidFill>
              </a:rPr>
              <a:t>Recognizing your ability to handle challenges</a:t>
            </a:r>
          </a:p>
          <a:p>
            <a:pPr>
              <a:spcAft>
                <a:spcPts val="1200"/>
              </a:spcAft>
            </a:pPr>
            <a:r>
              <a:rPr lang="en-US" sz="2400" dirty="0">
                <a:solidFill>
                  <a:srgbClr val="FFFFFF"/>
                </a:solidFill>
              </a:rPr>
              <a:t>Increase your sense of capacities to survive and prevail</a:t>
            </a:r>
          </a:p>
          <a:p>
            <a:pPr>
              <a:spcAft>
                <a:spcPts val="1200"/>
              </a:spcAft>
            </a:pPr>
            <a:r>
              <a:rPr lang="en-US" sz="2400" dirty="0">
                <a:solidFill>
                  <a:srgbClr val="FFFFFF"/>
                </a:solidFill>
              </a:rPr>
              <a:t>We must believe in our possibilities</a:t>
            </a:r>
          </a:p>
        </p:txBody>
      </p:sp>
      <p:pic>
        <p:nvPicPr>
          <p:cNvPr id="5" name="Google Shape;255;p23" descr="Headshot of person with eyes closed">
            <a:extLst>
              <a:ext uri="{FF2B5EF4-FFF2-40B4-BE49-F238E27FC236}">
                <a16:creationId xmlns:a16="http://schemas.microsoft.com/office/drawing/2014/main" id="{B5D1225A-CE9A-1A4E-9F8B-F7C5B36AC32B}"/>
              </a:ext>
            </a:extLst>
          </p:cNvPr>
          <p:cNvPicPr preferRelativeResize="0">
            <a:picLocks noGrp="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860771" y="1535153"/>
            <a:ext cx="3778286" cy="3778250"/>
          </a:xfrm>
          <a:prstGeom prst="rect">
            <a:avLst/>
          </a:prstGeom>
          <a:noFill/>
        </p:spPr>
      </p:pic>
      <p:sp>
        <p:nvSpPr>
          <p:cNvPr id="18" name="Rectangle 17">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22301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6D5C3-3259-3940-AEB4-B7BA301B489D}"/>
              </a:ext>
            </a:extLst>
          </p:cNvPr>
          <p:cNvSpPr>
            <a:spLocks noGrp="1"/>
          </p:cNvSpPr>
          <p:nvPr>
            <p:ph type="title"/>
          </p:nvPr>
        </p:nvSpPr>
        <p:spPr>
          <a:xfrm>
            <a:off x="166209" y="940783"/>
            <a:ext cx="3325853" cy="814981"/>
          </a:xfrm>
        </p:spPr>
        <p:txBody>
          <a:bodyPr vert="horz" lIns="91440" tIns="45720" rIns="91440" bIns="45720" rtlCol="0" anchor="b">
            <a:normAutofit/>
          </a:bodyPr>
          <a:lstStyle/>
          <a:p>
            <a:r>
              <a:rPr lang="en-US" sz="2800" dirty="0"/>
              <a:t>Healthy Relationships</a:t>
            </a:r>
          </a:p>
        </p:txBody>
      </p:sp>
      <p:sp>
        <p:nvSpPr>
          <p:cNvPr id="3" name="Content Placeholder 2">
            <a:extLst>
              <a:ext uri="{FF2B5EF4-FFF2-40B4-BE49-F238E27FC236}">
                <a16:creationId xmlns:a16="http://schemas.microsoft.com/office/drawing/2014/main" id="{C24AA7AC-AA3C-9B42-8255-2A8B71901766}"/>
              </a:ext>
            </a:extLst>
          </p:cNvPr>
          <p:cNvSpPr>
            <a:spLocks noGrp="1"/>
          </p:cNvSpPr>
          <p:nvPr>
            <p:ph sz="half" idx="1"/>
          </p:nvPr>
        </p:nvSpPr>
        <p:spPr>
          <a:xfrm>
            <a:off x="252919" y="1868856"/>
            <a:ext cx="3152432" cy="4221047"/>
          </a:xfrm>
        </p:spPr>
        <p:txBody>
          <a:bodyPr vert="horz" lIns="91440" tIns="45720" rIns="91440" bIns="45720" rtlCol="0" anchor="t">
            <a:noAutofit/>
          </a:bodyPr>
          <a:lstStyle/>
          <a:p>
            <a:pPr>
              <a:lnSpc>
                <a:spcPct val="100000"/>
              </a:lnSpc>
              <a:spcBef>
                <a:spcPts val="600"/>
              </a:spcBef>
              <a:spcAft>
                <a:spcPts val="600"/>
              </a:spcAft>
            </a:pPr>
            <a:r>
              <a:rPr lang="en-US" sz="2400" dirty="0">
                <a:solidFill>
                  <a:srgbClr val="FFFFFF"/>
                </a:solidFill>
              </a:rPr>
              <a:t>Finding supports and networks to help you move forward</a:t>
            </a:r>
          </a:p>
          <a:p>
            <a:pPr>
              <a:lnSpc>
                <a:spcPct val="100000"/>
              </a:lnSpc>
              <a:spcBef>
                <a:spcPts val="600"/>
              </a:spcBef>
              <a:spcAft>
                <a:spcPts val="600"/>
              </a:spcAft>
            </a:pPr>
            <a:r>
              <a:rPr lang="en-US" sz="2400" dirty="0">
                <a:solidFill>
                  <a:srgbClr val="FFFFFF"/>
                </a:solidFill>
              </a:rPr>
              <a:t>Set strong boundaries and let your expectations be known. </a:t>
            </a:r>
          </a:p>
          <a:p>
            <a:pPr>
              <a:lnSpc>
                <a:spcPct val="100000"/>
              </a:lnSpc>
              <a:spcBef>
                <a:spcPts val="600"/>
              </a:spcBef>
              <a:spcAft>
                <a:spcPts val="600"/>
              </a:spcAft>
            </a:pPr>
            <a:r>
              <a:rPr lang="en-US" sz="2400" dirty="0">
                <a:solidFill>
                  <a:srgbClr val="FFFFFF"/>
                </a:solidFill>
              </a:rPr>
              <a:t>Being afraid of being vulnerable is a major obstacle </a:t>
            </a:r>
          </a:p>
        </p:txBody>
      </p:sp>
      <p:pic>
        <p:nvPicPr>
          <p:cNvPr id="5" name="Google Shape;255;p23" descr="A man and a women giving each other knuckles">
            <a:extLst>
              <a:ext uri="{FF2B5EF4-FFF2-40B4-BE49-F238E27FC236}">
                <a16:creationId xmlns:a16="http://schemas.microsoft.com/office/drawing/2014/main" id="{B5E55054-1952-174B-ACE8-8170F79A3E13}"/>
              </a:ext>
            </a:extLst>
          </p:cNvPr>
          <p:cNvPicPr preferRelativeResize="0">
            <a:picLocks noGrp="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3778897" y="758952"/>
            <a:ext cx="7772401" cy="5330952"/>
          </a:xfrm>
          <a:prstGeom prst="rect">
            <a:avLst/>
          </a:prstGeom>
          <a:noFill/>
        </p:spPr>
      </p:pic>
    </p:spTree>
    <p:extLst>
      <p:ext uri="{BB962C8B-B14F-4D97-AF65-F5344CB8AC3E}">
        <p14:creationId xmlns:p14="http://schemas.microsoft.com/office/powerpoint/2010/main" val="670750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D26D5C3-3259-3940-AEB4-B7BA301B489D}"/>
              </a:ext>
            </a:extLst>
          </p:cNvPr>
          <p:cNvSpPr>
            <a:spLocks noGrp="1"/>
          </p:cNvSpPr>
          <p:nvPr>
            <p:ph type="title"/>
          </p:nvPr>
        </p:nvSpPr>
        <p:spPr>
          <a:xfrm>
            <a:off x="5451642" y="1123837"/>
            <a:ext cx="6451110" cy="1255469"/>
          </a:xfrm>
        </p:spPr>
        <p:txBody>
          <a:bodyPr vert="horz" lIns="91440" tIns="45720" rIns="91440" bIns="45720" rtlCol="0" anchor="ctr">
            <a:normAutofit/>
          </a:bodyPr>
          <a:lstStyle/>
          <a:p>
            <a:r>
              <a:rPr lang="en-US"/>
              <a:t>Appreciation and Purpose of Life</a:t>
            </a:r>
          </a:p>
        </p:txBody>
      </p:sp>
      <p:sp>
        <p:nvSpPr>
          <p:cNvPr id="4" name="Content Placeholder 3">
            <a:extLst>
              <a:ext uri="{FF2B5EF4-FFF2-40B4-BE49-F238E27FC236}">
                <a16:creationId xmlns:a16="http://schemas.microsoft.com/office/drawing/2014/main" id="{CF362999-82EB-4A4A-B481-6C0A7F69CF58}"/>
              </a:ext>
            </a:extLst>
          </p:cNvPr>
          <p:cNvSpPr>
            <a:spLocks noGrp="1"/>
          </p:cNvSpPr>
          <p:nvPr>
            <p:ph sz="half" idx="2"/>
          </p:nvPr>
        </p:nvSpPr>
        <p:spPr>
          <a:xfrm>
            <a:off x="5451644" y="2510395"/>
            <a:ext cx="6451109" cy="3274586"/>
          </a:xfrm>
        </p:spPr>
        <p:txBody>
          <a:bodyPr vert="horz" lIns="91440" tIns="45720" rIns="91440" bIns="45720" rtlCol="0" anchor="t">
            <a:normAutofit/>
          </a:bodyPr>
          <a:lstStyle/>
          <a:p>
            <a:pPr>
              <a:lnSpc>
                <a:spcPct val="100000"/>
              </a:lnSpc>
              <a:spcAft>
                <a:spcPts val="1800"/>
              </a:spcAft>
            </a:pPr>
            <a:r>
              <a:rPr lang="en-US" sz="2400" dirty="0">
                <a:solidFill>
                  <a:srgbClr val="FFFFFF"/>
                </a:solidFill>
              </a:rPr>
              <a:t>Understand what is important to you. What are the things you value and why?</a:t>
            </a:r>
          </a:p>
          <a:p>
            <a:pPr>
              <a:lnSpc>
                <a:spcPct val="100000"/>
              </a:lnSpc>
              <a:spcAft>
                <a:spcPts val="1800"/>
              </a:spcAft>
            </a:pPr>
            <a:r>
              <a:rPr lang="en-US" sz="2400" dirty="0">
                <a:solidFill>
                  <a:srgbClr val="FFFFFF"/>
                </a:solidFill>
              </a:rPr>
              <a:t>Do things that lead to a purpose.</a:t>
            </a:r>
          </a:p>
          <a:p>
            <a:pPr>
              <a:lnSpc>
                <a:spcPct val="100000"/>
              </a:lnSpc>
              <a:spcAft>
                <a:spcPts val="1800"/>
              </a:spcAft>
            </a:pPr>
            <a:r>
              <a:rPr lang="en-US" sz="2400" dirty="0">
                <a:solidFill>
                  <a:srgbClr val="FFFFFF"/>
                </a:solidFill>
              </a:rPr>
              <a:t>Small victories</a:t>
            </a:r>
          </a:p>
        </p:txBody>
      </p:sp>
      <p:pic>
        <p:nvPicPr>
          <p:cNvPr id="5" name="Google Shape;255;p23" descr="Man laughing with eyes closed">
            <a:extLst>
              <a:ext uri="{FF2B5EF4-FFF2-40B4-BE49-F238E27FC236}">
                <a16:creationId xmlns:a16="http://schemas.microsoft.com/office/drawing/2014/main" id="{B55ABD2B-7C1F-AD4B-8B59-A91A162EC180}"/>
              </a:ext>
            </a:extLst>
          </p:cNvPr>
          <p:cNvPicPr preferRelativeResize="0">
            <a:picLocks noGrp="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860771" y="1535140"/>
            <a:ext cx="3778286" cy="3778276"/>
          </a:xfrm>
          <a:prstGeom prst="rect">
            <a:avLst/>
          </a:prstGeom>
          <a:noFill/>
        </p:spPr>
      </p:pic>
      <p:sp>
        <p:nvSpPr>
          <p:cNvPr id="18" name="Rectangle 17">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3820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D26D5C3-3259-3940-AEB4-B7BA301B489D}"/>
              </a:ext>
            </a:extLst>
          </p:cNvPr>
          <p:cNvSpPr>
            <a:spLocks noGrp="1"/>
          </p:cNvSpPr>
          <p:nvPr>
            <p:ph type="title"/>
          </p:nvPr>
        </p:nvSpPr>
        <p:spPr>
          <a:xfrm>
            <a:off x="289249" y="1123837"/>
            <a:ext cx="4016116" cy="1255469"/>
          </a:xfrm>
        </p:spPr>
        <p:txBody>
          <a:bodyPr vert="horz" lIns="91440" tIns="45720" rIns="91440" bIns="45720" rtlCol="0" anchor="ctr">
            <a:normAutofit/>
          </a:bodyPr>
          <a:lstStyle/>
          <a:p>
            <a:r>
              <a:rPr lang="en-US"/>
              <a:t>Consecutive Constructive Choices</a:t>
            </a:r>
          </a:p>
        </p:txBody>
      </p:sp>
      <p:sp>
        <p:nvSpPr>
          <p:cNvPr id="3" name="Content Placeholder 2">
            <a:extLst>
              <a:ext uri="{FF2B5EF4-FFF2-40B4-BE49-F238E27FC236}">
                <a16:creationId xmlns:a16="http://schemas.microsoft.com/office/drawing/2014/main" id="{C24AA7AC-AA3C-9B42-8255-2A8B71901766}"/>
              </a:ext>
            </a:extLst>
          </p:cNvPr>
          <p:cNvSpPr>
            <a:spLocks noGrp="1"/>
          </p:cNvSpPr>
          <p:nvPr>
            <p:ph sz="half" idx="1"/>
          </p:nvPr>
        </p:nvSpPr>
        <p:spPr>
          <a:xfrm>
            <a:off x="289248" y="2510394"/>
            <a:ext cx="4156627" cy="3433205"/>
          </a:xfrm>
        </p:spPr>
        <p:txBody>
          <a:bodyPr vert="horz" lIns="91440" tIns="45720" rIns="91440" bIns="45720" rtlCol="0" anchor="t">
            <a:noAutofit/>
          </a:bodyPr>
          <a:lstStyle/>
          <a:p>
            <a:pPr>
              <a:lnSpc>
                <a:spcPct val="100000"/>
              </a:lnSpc>
              <a:spcAft>
                <a:spcPts val="1200"/>
              </a:spcAft>
            </a:pPr>
            <a:r>
              <a:rPr lang="en-US" sz="2400" dirty="0">
                <a:solidFill>
                  <a:srgbClr val="FFFFFF"/>
                </a:solidFill>
              </a:rPr>
              <a:t>Do not be afraid of new experiences. Explore new information, spaces, people</a:t>
            </a:r>
          </a:p>
          <a:p>
            <a:pPr>
              <a:lnSpc>
                <a:spcPct val="100000"/>
              </a:lnSpc>
              <a:spcAft>
                <a:spcPts val="1200"/>
              </a:spcAft>
            </a:pPr>
            <a:r>
              <a:rPr lang="en-US" sz="2400" dirty="0">
                <a:solidFill>
                  <a:srgbClr val="FFFFFF"/>
                </a:solidFill>
              </a:rPr>
              <a:t>Exposure and Consistency are key</a:t>
            </a:r>
          </a:p>
          <a:p>
            <a:pPr>
              <a:lnSpc>
                <a:spcPct val="100000"/>
              </a:lnSpc>
              <a:spcAft>
                <a:spcPts val="1200"/>
              </a:spcAft>
            </a:pPr>
            <a:r>
              <a:rPr lang="en-US" sz="2400" dirty="0">
                <a:solidFill>
                  <a:srgbClr val="FFFFFF"/>
                </a:solidFill>
              </a:rPr>
              <a:t>Have some compassion for yourself</a:t>
            </a:r>
          </a:p>
        </p:txBody>
      </p:sp>
      <p:pic>
        <p:nvPicPr>
          <p:cNvPr id="5" name="Google Shape;255;p23" descr="Circle of hands with palms facing up">
            <a:extLst>
              <a:ext uri="{FF2B5EF4-FFF2-40B4-BE49-F238E27FC236}">
                <a16:creationId xmlns:a16="http://schemas.microsoft.com/office/drawing/2014/main" id="{DA6AA108-A161-5C43-9F19-43AA9E68F448}"/>
              </a:ext>
            </a:extLst>
          </p:cNvPr>
          <p:cNvPicPr preferRelativeResize="0">
            <a:picLocks noGrp="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5137463" y="759599"/>
            <a:ext cx="6193767" cy="5330650"/>
          </a:xfrm>
          <a:prstGeom prst="rect">
            <a:avLst/>
          </a:prstGeom>
          <a:noFill/>
        </p:spPr>
      </p:pic>
    </p:spTree>
    <p:extLst>
      <p:ext uri="{BB962C8B-B14F-4D97-AF65-F5344CB8AC3E}">
        <p14:creationId xmlns:p14="http://schemas.microsoft.com/office/powerpoint/2010/main" val="38282866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D26D5C3-3259-3940-AEB4-B7BA301B489D}"/>
              </a:ext>
            </a:extLst>
          </p:cNvPr>
          <p:cNvSpPr>
            <a:spLocks noGrp="1"/>
          </p:cNvSpPr>
          <p:nvPr>
            <p:ph type="title"/>
          </p:nvPr>
        </p:nvSpPr>
        <p:spPr>
          <a:xfrm>
            <a:off x="289249" y="1123837"/>
            <a:ext cx="4016116" cy="1255469"/>
          </a:xfrm>
        </p:spPr>
        <p:txBody>
          <a:bodyPr vert="horz" lIns="91440" tIns="45720" rIns="91440" bIns="45720" rtlCol="0" anchor="ctr">
            <a:normAutofit/>
          </a:bodyPr>
          <a:lstStyle/>
          <a:p>
            <a:r>
              <a:rPr lang="en-US"/>
              <a:t>Personal Development</a:t>
            </a:r>
          </a:p>
        </p:txBody>
      </p:sp>
      <p:sp>
        <p:nvSpPr>
          <p:cNvPr id="4" name="Content Placeholder 3">
            <a:extLst>
              <a:ext uri="{FF2B5EF4-FFF2-40B4-BE49-F238E27FC236}">
                <a16:creationId xmlns:a16="http://schemas.microsoft.com/office/drawing/2014/main" id="{CF362999-82EB-4A4A-B481-6C0A7F69CF58}"/>
              </a:ext>
            </a:extLst>
          </p:cNvPr>
          <p:cNvSpPr>
            <a:spLocks noGrp="1"/>
          </p:cNvSpPr>
          <p:nvPr>
            <p:ph sz="half" idx="2"/>
          </p:nvPr>
        </p:nvSpPr>
        <p:spPr>
          <a:xfrm>
            <a:off x="289249" y="2510395"/>
            <a:ext cx="4016116" cy="3274586"/>
          </a:xfrm>
        </p:spPr>
        <p:txBody>
          <a:bodyPr vert="horz" lIns="91440" tIns="45720" rIns="91440" bIns="45720" rtlCol="0" anchor="t">
            <a:noAutofit/>
          </a:bodyPr>
          <a:lstStyle/>
          <a:p>
            <a:pPr>
              <a:lnSpc>
                <a:spcPct val="100000"/>
              </a:lnSpc>
              <a:spcAft>
                <a:spcPts val="1200"/>
              </a:spcAft>
            </a:pPr>
            <a:r>
              <a:rPr lang="en-US" sz="2400" dirty="0">
                <a:solidFill>
                  <a:srgbClr val="FFFFFF"/>
                </a:solidFill>
              </a:rPr>
              <a:t>Do not be afraid of finding out who you truly are or who you want to be. </a:t>
            </a:r>
          </a:p>
          <a:p>
            <a:pPr>
              <a:lnSpc>
                <a:spcPct val="100000"/>
              </a:lnSpc>
              <a:spcAft>
                <a:spcPts val="1200"/>
              </a:spcAft>
            </a:pPr>
            <a:r>
              <a:rPr lang="en-US" sz="2400" dirty="0">
                <a:solidFill>
                  <a:srgbClr val="FFFFFF"/>
                </a:solidFill>
              </a:rPr>
              <a:t>What are you investing in yourself?</a:t>
            </a:r>
          </a:p>
          <a:p>
            <a:pPr>
              <a:lnSpc>
                <a:spcPct val="100000"/>
              </a:lnSpc>
              <a:spcAft>
                <a:spcPts val="1200"/>
              </a:spcAft>
            </a:pPr>
            <a:r>
              <a:rPr lang="en-US" sz="2400" dirty="0">
                <a:solidFill>
                  <a:srgbClr val="FFFFFF"/>
                </a:solidFill>
              </a:rPr>
              <a:t>Are you keeping it real with yourself?</a:t>
            </a:r>
          </a:p>
        </p:txBody>
      </p:sp>
      <p:pic>
        <p:nvPicPr>
          <p:cNvPr id="6" name="Google Shape;255;p23" descr="Women with hands behind her head wearing large earrings and bracelets smiling and eyes closed">
            <a:extLst>
              <a:ext uri="{FF2B5EF4-FFF2-40B4-BE49-F238E27FC236}">
                <a16:creationId xmlns:a16="http://schemas.microsoft.com/office/drawing/2014/main" id="{612A4E2F-55F4-E84B-B46A-4CB248AAE3E4}"/>
              </a:ext>
            </a:extLst>
          </p:cNvPr>
          <p:cNvPicPr preferRelativeResize="0">
            <a:picLocks noGrp="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5137463" y="759599"/>
            <a:ext cx="6193767" cy="5330650"/>
          </a:xfrm>
          <a:prstGeom prst="rect">
            <a:avLst/>
          </a:prstGeom>
          <a:noFill/>
        </p:spPr>
      </p:pic>
    </p:spTree>
    <p:extLst>
      <p:ext uri="{BB962C8B-B14F-4D97-AF65-F5344CB8AC3E}">
        <p14:creationId xmlns:p14="http://schemas.microsoft.com/office/powerpoint/2010/main" val="2909000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6">
            <a:extLst>
              <a:ext uri="{FF2B5EF4-FFF2-40B4-BE49-F238E27FC236}">
                <a16:creationId xmlns:a16="http://schemas.microsoft.com/office/drawing/2014/main" id="{A7A7B3F3-B88A-0248-97B2-CA6D2015AEE4}"/>
              </a:ext>
            </a:extLst>
          </p:cNvPr>
          <p:cNvSpPr>
            <a:spLocks noGrp="1"/>
          </p:cNvSpPr>
          <p:nvPr>
            <p:ph type="title"/>
          </p:nvPr>
        </p:nvSpPr>
        <p:spPr>
          <a:xfrm>
            <a:off x="5451642" y="1123837"/>
            <a:ext cx="6451110" cy="1255469"/>
          </a:xfrm>
        </p:spPr>
        <p:txBody>
          <a:bodyPr vert="horz" lIns="91440" tIns="45720" rIns="91440" bIns="45720" rtlCol="0" anchor="ctr">
            <a:normAutofit/>
          </a:bodyPr>
          <a:lstStyle/>
          <a:p>
            <a:r>
              <a:rPr lang="en-US" dirty="0"/>
              <a:t>Post Traumatic Growth Process</a:t>
            </a:r>
          </a:p>
        </p:txBody>
      </p:sp>
      <p:sp>
        <p:nvSpPr>
          <p:cNvPr id="8" name="Content Placeholder 7">
            <a:extLst>
              <a:ext uri="{FF2B5EF4-FFF2-40B4-BE49-F238E27FC236}">
                <a16:creationId xmlns:a16="http://schemas.microsoft.com/office/drawing/2014/main" id="{8BE36338-3A8A-6441-AB98-9AB9175B8D2F}"/>
              </a:ext>
            </a:extLst>
          </p:cNvPr>
          <p:cNvSpPr>
            <a:spLocks noGrp="1"/>
          </p:cNvSpPr>
          <p:nvPr>
            <p:ph sz="half" idx="1"/>
          </p:nvPr>
        </p:nvSpPr>
        <p:spPr>
          <a:xfrm>
            <a:off x="5451644" y="2510395"/>
            <a:ext cx="6277901" cy="3274586"/>
          </a:xfrm>
        </p:spPr>
        <p:txBody>
          <a:bodyPr vert="horz" lIns="91440" tIns="45720" rIns="91440" bIns="45720" rtlCol="0" anchor="t">
            <a:normAutofit/>
          </a:bodyPr>
          <a:lstStyle/>
          <a:p>
            <a:pPr marL="0" indent="0">
              <a:buNone/>
            </a:pPr>
            <a:r>
              <a:rPr lang="en-US" sz="2400" dirty="0">
                <a:solidFill>
                  <a:srgbClr val="FFFFFF"/>
                </a:solidFill>
              </a:rPr>
              <a:t>The process of post-traumatic growth can lead to improved relationships with others, more compassion, openness, appreciation for life, spiritual growth, personal strength, and a renewed sense of possibilities in the world.</a:t>
            </a:r>
          </a:p>
        </p:txBody>
      </p:sp>
      <p:pic>
        <p:nvPicPr>
          <p:cNvPr id="10" name="Google Shape;188;p19" descr="Man laughing looking off to the side">
            <a:extLst>
              <a:ext uri="{FF2B5EF4-FFF2-40B4-BE49-F238E27FC236}">
                <a16:creationId xmlns:a16="http://schemas.microsoft.com/office/drawing/2014/main" id="{618CE153-F28F-EC4C-947C-A664380D1808}"/>
              </a:ext>
            </a:extLst>
          </p:cNvPr>
          <p:cNvPicPr preferRelativeResize="0">
            <a:picLocks noGrp="1"/>
          </p:cNvPicPr>
          <p:nvPr>
            <p:ph sz="half" idx="2"/>
          </p:nvPr>
        </p:nvPicPr>
        <p:blipFill rotWithShape="1">
          <a:blip r:embed="rId2" cstate="screen">
            <a:extLst>
              <a:ext uri="{28A0092B-C50C-407E-A947-70E740481C1C}">
                <a14:useLocalDpi xmlns:a14="http://schemas.microsoft.com/office/drawing/2010/main"/>
              </a:ext>
            </a:extLst>
          </a:blip>
          <a:srcRect r="-2"/>
          <a:stretch/>
        </p:blipFill>
        <p:spPr>
          <a:xfrm>
            <a:off x="860771" y="1535144"/>
            <a:ext cx="3778286" cy="3778268"/>
          </a:xfrm>
          <a:prstGeom prst="rect">
            <a:avLst/>
          </a:prstGeom>
          <a:noFill/>
        </p:spPr>
      </p:pic>
      <p:sp>
        <p:nvSpPr>
          <p:cNvPr id="23" name="Rectangle 22">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2629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FBD5-EA79-4912-94F9-688764403A20}"/>
              </a:ext>
            </a:extLst>
          </p:cNvPr>
          <p:cNvSpPr>
            <a:spLocks noGrp="1"/>
          </p:cNvSpPr>
          <p:nvPr>
            <p:ph type="title"/>
          </p:nvPr>
        </p:nvSpPr>
        <p:spPr>
          <a:xfrm>
            <a:off x="85495" y="-759644"/>
            <a:ext cx="6007395" cy="759644"/>
          </a:xfrm>
        </p:spPr>
        <p:txBody>
          <a:bodyPr/>
          <a:lstStyle/>
          <a:p>
            <a:r>
              <a:rPr lang="en-US" dirty="0">
                <a:solidFill>
                  <a:schemeClr val="tx1"/>
                </a:solidFill>
              </a:rPr>
              <a:t>Resiliency</a:t>
            </a:r>
          </a:p>
        </p:txBody>
      </p:sp>
      <p:sp>
        <p:nvSpPr>
          <p:cNvPr id="6" name="Rectangle 5">
            <a:extLst>
              <a:ext uri="{FF2B5EF4-FFF2-40B4-BE49-F238E27FC236}">
                <a16:creationId xmlns:a16="http://schemas.microsoft.com/office/drawing/2014/main" id="{63BC53E6-8EA9-4BF8-96C6-1DCEA43A3B93}"/>
              </a:ext>
              <a:ext uri="{C183D7F6-B498-43B3-948B-1728B52AA6E4}">
                <adec:decorative xmlns:adec="http://schemas.microsoft.com/office/drawing/2017/decorative" val="1"/>
              </a:ext>
            </a:extLst>
          </p:cNvPr>
          <p:cNvSpPr/>
          <p:nvPr/>
        </p:nvSpPr>
        <p:spPr>
          <a:xfrm>
            <a:off x="0" y="744279"/>
            <a:ext cx="5497033" cy="5369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9248" y="808522"/>
            <a:ext cx="4998963" cy="125546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cap="all" spc="-60" dirty="0">
                <a:solidFill>
                  <a:srgbClr val="FFFFFF"/>
                </a:solidFill>
                <a:latin typeface="+mj-lt"/>
                <a:ea typeface="+mj-ea"/>
                <a:cs typeface="+mj-cs"/>
              </a:rPr>
              <a:t>RESILIENCY</a:t>
            </a:r>
          </a:p>
        </p:txBody>
      </p:sp>
      <p:sp>
        <p:nvSpPr>
          <p:cNvPr id="2049" name="Rectangle 1"/>
          <p:cNvSpPr>
            <a:spLocks noChangeArrowheads="1"/>
          </p:cNvSpPr>
          <p:nvPr/>
        </p:nvSpPr>
        <p:spPr bwMode="auto">
          <a:xfrm>
            <a:off x="289249" y="1734201"/>
            <a:ext cx="4998962" cy="4304142"/>
          </a:xfrm>
          <a:prstGeom prst="rect">
            <a:avLst/>
          </a:prstGeom>
        </p:spPr>
        <p:txBody>
          <a:bodyPr vert="horz" lIns="91440" tIns="45720" rIns="91440" bIns="45720" numCol="1" rtlCol="0" anchor="t" anchorCtr="0" compatLnSpc="1">
            <a:prstTxWarp prst="textNoShape">
              <a:avLst/>
            </a:prstTxWarp>
            <a:noAutofit/>
          </a:bodyPr>
          <a:lstStyle/>
          <a:p>
            <a:pPr marL="285750" indent="-182880" defTabSz="914400" fontAlgn="base">
              <a:spcBef>
                <a:spcPts val="600"/>
              </a:spcBef>
              <a:spcAft>
                <a:spcPts val="600"/>
              </a:spcAft>
              <a:buClr>
                <a:schemeClr val="accent1"/>
              </a:buClr>
              <a:buSzPct val="92000"/>
              <a:buFont typeface="Wingdings 2" pitchFamily="18" charset="2"/>
              <a:buChar char=""/>
            </a:pPr>
            <a:r>
              <a:rPr lang="en-US" sz="2400" dirty="0">
                <a:solidFill>
                  <a:srgbClr val="FFFFFF"/>
                </a:solidFill>
              </a:rPr>
              <a:t>Resiliency is a quality that can help you recover from early life experiences and deep emotional wounds.</a:t>
            </a:r>
          </a:p>
          <a:p>
            <a:pPr marL="285750" indent="-182880" defTabSz="914400" fontAlgn="base">
              <a:spcBef>
                <a:spcPts val="600"/>
              </a:spcBef>
              <a:spcAft>
                <a:spcPts val="600"/>
              </a:spcAft>
              <a:buClr>
                <a:schemeClr val="accent1"/>
              </a:buClr>
              <a:buSzPct val="92000"/>
              <a:buFont typeface="Wingdings 2" pitchFamily="18" charset="2"/>
              <a:buChar char=""/>
            </a:pPr>
            <a:r>
              <a:rPr lang="en-US" sz="2400" dirty="0">
                <a:solidFill>
                  <a:srgbClr val="FFFFFF"/>
                </a:solidFill>
              </a:rPr>
              <a:t>The ability to “bounce back” or adapt in the face of adversity or major life stress.</a:t>
            </a:r>
          </a:p>
          <a:p>
            <a:pPr marL="285750" indent="-182880" defTabSz="914400" fontAlgn="base">
              <a:spcBef>
                <a:spcPts val="600"/>
              </a:spcBef>
              <a:spcAft>
                <a:spcPts val="600"/>
              </a:spcAft>
              <a:buClr>
                <a:schemeClr val="accent1"/>
              </a:buClr>
              <a:buSzPct val="92000"/>
              <a:buFont typeface="Wingdings 2" pitchFamily="18" charset="2"/>
              <a:buChar char=""/>
            </a:pPr>
            <a:r>
              <a:rPr lang="en-US" sz="2400" dirty="0">
                <a:solidFill>
                  <a:srgbClr val="FFFFFF"/>
                </a:solidFill>
              </a:rPr>
              <a:t>Everyone has an ability to be resilient and to become </a:t>
            </a:r>
            <a:r>
              <a:rPr lang="en-US" sz="2400" i="1" dirty="0">
                <a:solidFill>
                  <a:srgbClr val="FFFFFF"/>
                </a:solidFill>
              </a:rPr>
              <a:t>even more </a:t>
            </a:r>
            <a:r>
              <a:rPr lang="en-US" sz="2400" dirty="0">
                <a:solidFill>
                  <a:srgbClr val="FFFFFF"/>
                </a:solidFill>
              </a:rPr>
              <a:t>resilient.</a:t>
            </a:r>
          </a:p>
        </p:txBody>
      </p:sp>
      <p:pic>
        <p:nvPicPr>
          <p:cNvPr id="2058" name="Graphic 68" descr="Checkmark">
            <a:extLst>
              <a:ext uri="{FF2B5EF4-FFF2-40B4-BE49-F238E27FC236}">
                <a16:creationId xmlns:a16="http://schemas.microsoft.com/office/drawing/2014/main" id="{D0B858CB-2685-4421-B847-C5F4A02510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2890" y="800003"/>
            <a:ext cx="5238340" cy="5238340"/>
          </a:xfrm>
          <a:prstGeom prst="rect">
            <a:avLst/>
          </a:prstGeom>
        </p:spPr>
      </p:pic>
    </p:spTree>
    <p:extLst>
      <p:ext uri="{BB962C8B-B14F-4D97-AF65-F5344CB8AC3E}">
        <p14:creationId xmlns:p14="http://schemas.microsoft.com/office/powerpoint/2010/main" val="3571486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F2FB62-802D-3F4E-B425-607D4CEA975E}"/>
              </a:ext>
            </a:extLst>
          </p:cNvPr>
          <p:cNvSpPr>
            <a:spLocks noGrp="1"/>
          </p:cNvSpPr>
          <p:nvPr>
            <p:ph type="title"/>
          </p:nvPr>
        </p:nvSpPr>
        <p:spPr>
          <a:xfrm>
            <a:off x="838200" y="556995"/>
            <a:ext cx="10515600" cy="1133693"/>
          </a:xfrm>
        </p:spPr>
        <p:txBody>
          <a:bodyPr>
            <a:normAutofit/>
          </a:bodyPr>
          <a:lstStyle/>
          <a:p>
            <a:r>
              <a:rPr lang="en-US" sz="5200"/>
              <a:t>Worldview Dynamics</a:t>
            </a:r>
          </a:p>
        </p:txBody>
      </p:sp>
      <p:graphicFrame>
        <p:nvGraphicFramePr>
          <p:cNvPr id="6" name="Content Placeholder 5" descr="concentric circles starting with Worldview in center, then values, then behavior, and culture on the outer circle">
            <a:extLst>
              <a:ext uri="{FF2B5EF4-FFF2-40B4-BE49-F238E27FC236}">
                <a16:creationId xmlns:a16="http://schemas.microsoft.com/office/drawing/2014/main" id="{38CBCA0C-589B-EF4B-A1DE-83DAD9FD7A83}"/>
              </a:ext>
            </a:extLst>
          </p:cNvPr>
          <p:cNvGraphicFramePr>
            <a:graphicFrameLocks noGrp="1"/>
          </p:cNvGraphicFramePr>
          <p:nvPr>
            <p:ph idx="1"/>
            <p:extLst>
              <p:ext uri="{D42A27DB-BD31-4B8C-83A1-F6EECF244321}">
                <p14:modId xmlns:p14="http://schemas.microsoft.com/office/powerpoint/2010/main" val="5969016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53910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ew of a mountain">
            <a:extLst>
              <a:ext uri="{FF2B5EF4-FFF2-40B4-BE49-F238E27FC236}">
                <a16:creationId xmlns:a16="http://schemas.microsoft.com/office/drawing/2014/main" id="{D7CA0326-5AA4-4939-9CCA-1AE5F3EBE95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2" name="Title 1">
            <a:extLst>
              <a:ext uri="{FF2B5EF4-FFF2-40B4-BE49-F238E27FC236}">
                <a16:creationId xmlns:a16="http://schemas.microsoft.com/office/drawing/2014/main" id="{7417405B-5ACE-49D3-BEB5-85AEBE4901DA}"/>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Please Remember</a:t>
            </a:r>
          </a:p>
        </p:txBody>
      </p:sp>
      <p:sp>
        <p:nvSpPr>
          <p:cNvPr id="3" name="Content Placeholder 2">
            <a:extLst>
              <a:ext uri="{FF2B5EF4-FFF2-40B4-BE49-F238E27FC236}">
                <a16:creationId xmlns:a16="http://schemas.microsoft.com/office/drawing/2014/main" id="{697C5F8C-63D2-4A18-A2F4-95BE12021F4D}"/>
              </a:ext>
            </a:extLst>
          </p:cNvPr>
          <p:cNvSpPr>
            <a:spLocks noGrp="1"/>
          </p:cNvSpPr>
          <p:nvPr>
            <p:ph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a:buNone/>
            </a:pPr>
            <a:r>
              <a:rPr lang="en-US" sz="2400" dirty="0">
                <a:solidFill>
                  <a:srgbClr val="FFFFFF"/>
                </a:solidFill>
              </a:rPr>
              <a:t>Healing is a Journey!</a:t>
            </a:r>
          </a:p>
        </p:txBody>
      </p:sp>
    </p:spTree>
    <p:extLst>
      <p:ext uri="{BB962C8B-B14F-4D97-AF65-F5344CB8AC3E}">
        <p14:creationId xmlns:p14="http://schemas.microsoft.com/office/powerpoint/2010/main" val="2765330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B086509-1281-468A-AAAC-1BBEDAE75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EA73850-2107-4E65-85FE-EDD3F45FC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00"/>
            <a:ext cx="4053525"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E5392DBC-53B1-E94D-B8B8-A43A843C8753}"/>
              </a:ext>
            </a:extLst>
          </p:cNvPr>
          <p:cNvSpPr>
            <a:spLocks noGrp="1"/>
          </p:cNvSpPr>
          <p:nvPr>
            <p:ph type="title"/>
          </p:nvPr>
        </p:nvSpPr>
        <p:spPr>
          <a:xfrm>
            <a:off x="252919" y="1123837"/>
            <a:ext cx="3616348" cy="1322637"/>
          </a:xfrm>
        </p:spPr>
        <p:txBody>
          <a:bodyPr vert="horz" lIns="91440" tIns="45720" rIns="91440" bIns="45720" rtlCol="0" anchor="ctr">
            <a:normAutofit/>
          </a:bodyPr>
          <a:lstStyle/>
          <a:p>
            <a:r>
              <a:rPr lang="en-US" sz="3600"/>
              <a:t>Contact Information</a:t>
            </a:r>
          </a:p>
        </p:txBody>
      </p:sp>
      <p:sp>
        <p:nvSpPr>
          <p:cNvPr id="7" name="Text Placeholder 6">
            <a:extLst>
              <a:ext uri="{FF2B5EF4-FFF2-40B4-BE49-F238E27FC236}">
                <a16:creationId xmlns:a16="http://schemas.microsoft.com/office/drawing/2014/main" id="{C45F9FC1-9537-334B-A10D-FFC75132F2FB}"/>
              </a:ext>
            </a:extLst>
          </p:cNvPr>
          <p:cNvSpPr>
            <a:spLocks noGrp="1"/>
          </p:cNvSpPr>
          <p:nvPr>
            <p:ph type="body" sz="half" idx="2"/>
          </p:nvPr>
        </p:nvSpPr>
        <p:spPr>
          <a:xfrm>
            <a:off x="252919" y="2597864"/>
            <a:ext cx="3616349" cy="3386883"/>
          </a:xfrm>
        </p:spPr>
        <p:txBody>
          <a:bodyPr vert="horz" lIns="91440" tIns="45720" rIns="91440" bIns="45720" rtlCol="0" anchor="t">
            <a:normAutofit/>
          </a:bodyPr>
          <a:lstStyle/>
          <a:p>
            <a:pPr>
              <a:lnSpc>
                <a:spcPct val="90000"/>
              </a:lnSpc>
            </a:pPr>
            <a:r>
              <a:rPr lang="en-US" sz="2400" dirty="0"/>
              <a:t>Brandon Jones, M.A.</a:t>
            </a:r>
          </a:p>
          <a:p>
            <a:pPr>
              <a:lnSpc>
                <a:spcPct val="90000"/>
              </a:lnSpc>
            </a:pPr>
            <a:r>
              <a:rPr lang="en-US" sz="2400" dirty="0"/>
              <a:t>Email: brandon@jegna.org</a:t>
            </a:r>
          </a:p>
          <a:p>
            <a:pPr>
              <a:lnSpc>
                <a:spcPct val="90000"/>
              </a:lnSpc>
            </a:pPr>
            <a:r>
              <a:rPr lang="en-US" sz="2400" dirty="0"/>
              <a:t>Website: www.Jegna.org</a:t>
            </a:r>
          </a:p>
        </p:txBody>
      </p:sp>
      <p:pic>
        <p:nvPicPr>
          <p:cNvPr id="9" name="Content Placeholder 8" descr="headshot of trainer Brandon Jones">
            <a:extLst>
              <a:ext uri="{FF2B5EF4-FFF2-40B4-BE49-F238E27FC236}">
                <a16:creationId xmlns:a16="http://schemas.microsoft.com/office/drawing/2014/main" id="{914EDB36-18C5-5C41-87DC-C8C47F4806C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515391" y="1138355"/>
            <a:ext cx="3435968" cy="4581290"/>
          </a:xfrm>
          <a:prstGeom prst="rect">
            <a:avLst/>
          </a:prstGeom>
        </p:spPr>
      </p:pic>
      <p:pic>
        <p:nvPicPr>
          <p:cNvPr id="11" name="Picture 10" descr="QR code for www.jegna.org">
            <a:extLst>
              <a:ext uri="{FF2B5EF4-FFF2-40B4-BE49-F238E27FC236}">
                <a16:creationId xmlns:a16="http://schemas.microsoft.com/office/drawing/2014/main" id="{16F10320-1EE1-3B4F-AD69-849B4446CA88}"/>
              </a:ext>
            </a:extLst>
          </p:cNvPr>
          <p:cNvPicPr>
            <a:picLocks noChangeAspect="1"/>
          </p:cNvPicPr>
          <p:nvPr/>
        </p:nvPicPr>
        <p:blipFill>
          <a:blip r:embed="rId3"/>
          <a:stretch>
            <a:fillRect/>
          </a:stretch>
        </p:blipFill>
        <p:spPr>
          <a:xfrm>
            <a:off x="8271399" y="1711015"/>
            <a:ext cx="3435969" cy="3435969"/>
          </a:xfrm>
          <a:prstGeom prst="rect">
            <a:avLst/>
          </a:prstGeom>
        </p:spPr>
      </p:pic>
    </p:spTree>
    <p:extLst>
      <p:ext uri="{BB962C8B-B14F-4D97-AF65-F5344CB8AC3E}">
        <p14:creationId xmlns:p14="http://schemas.microsoft.com/office/powerpoint/2010/main" val="28302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F2802B5-A6D9-7B4E-A4AA-969C88813A57}"/>
              </a:ext>
            </a:extLst>
          </p:cNvPr>
          <p:cNvSpPr>
            <a:spLocks noGrp="1"/>
          </p:cNvSpPr>
          <p:nvPr>
            <p:ph type="title"/>
          </p:nvPr>
        </p:nvSpPr>
        <p:spPr>
          <a:xfrm>
            <a:off x="1600754" y="1087374"/>
            <a:ext cx="8983489" cy="1000978"/>
          </a:xfrm>
        </p:spPr>
        <p:txBody>
          <a:bodyPr>
            <a:normAutofit/>
          </a:bodyPr>
          <a:lstStyle/>
          <a:p>
            <a:r>
              <a:rPr lang="en-US" b="1" dirty="0"/>
              <a:t>Citations</a:t>
            </a:r>
            <a:r>
              <a:rPr lang="en-US" dirty="0"/>
              <a:t> </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B77E0554-53DC-E440-8491-725C09C95737}"/>
              </a:ext>
            </a:extLst>
          </p:cNvPr>
          <p:cNvSpPr>
            <a:spLocks noGrp="1"/>
          </p:cNvSpPr>
          <p:nvPr>
            <p:ph idx="1"/>
          </p:nvPr>
        </p:nvSpPr>
        <p:spPr>
          <a:xfrm>
            <a:off x="1403131" y="2535446"/>
            <a:ext cx="10610193" cy="3554457"/>
          </a:xfrm>
        </p:spPr>
        <p:txBody>
          <a:bodyPr>
            <a:noAutofit/>
          </a:bodyPr>
          <a:lstStyle/>
          <a:p>
            <a:pPr>
              <a:lnSpc>
                <a:spcPct val="100000"/>
              </a:lnSpc>
              <a:spcBef>
                <a:spcPts val="0"/>
              </a:spcBef>
              <a:spcAft>
                <a:spcPts val="600"/>
              </a:spcAft>
            </a:pPr>
            <a:r>
              <a:rPr lang="en-US" sz="1000" dirty="0">
                <a:solidFill>
                  <a:schemeClr val="tx1"/>
                </a:solidFill>
              </a:rPr>
              <a:t>Brave Heart, M.Y.H. (2011). Welcome to </a:t>
            </a:r>
            <a:r>
              <a:rPr lang="en-US" sz="1000" dirty="0" err="1">
                <a:solidFill>
                  <a:schemeClr val="tx1"/>
                </a:solidFill>
              </a:rPr>
              <a:t>Takini’s</a:t>
            </a:r>
            <a:r>
              <a:rPr lang="en-US" sz="1000" dirty="0">
                <a:solidFill>
                  <a:schemeClr val="tx1"/>
                </a:solidFill>
              </a:rPr>
              <a:t> historical trauma. Historical Trauma. Retrieved from http://historicaltrauma.com/ </a:t>
            </a:r>
          </a:p>
          <a:p>
            <a:pPr>
              <a:lnSpc>
                <a:spcPct val="100000"/>
              </a:lnSpc>
              <a:spcBef>
                <a:spcPts val="0"/>
              </a:spcBef>
              <a:spcAft>
                <a:spcPts val="600"/>
              </a:spcAft>
            </a:pPr>
            <a:r>
              <a:rPr lang="en-US" sz="1000" dirty="0" err="1">
                <a:solidFill>
                  <a:schemeClr val="tx1"/>
                </a:solidFill>
              </a:rPr>
              <a:t>Brislin</a:t>
            </a:r>
            <a:r>
              <a:rPr lang="en-US" sz="1000" dirty="0">
                <a:solidFill>
                  <a:schemeClr val="tx1"/>
                </a:solidFill>
              </a:rPr>
              <a:t>, R.W. (2001). Understanding culture’s influence on behaviors (2nd ed.). Ft. Worth, TX: Harcourt.</a:t>
            </a:r>
          </a:p>
          <a:p>
            <a:pPr>
              <a:lnSpc>
                <a:spcPct val="100000"/>
              </a:lnSpc>
              <a:spcBef>
                <a:spcPts val="0"/>
              </a:spcBef>
              <a:spcAft>
                <a:spcPts val="600"/>
              </a:spcAft>
            </a:pPr>
            <a:r>
              <a:rPr lang="en-US" sz="1000" dirty="0">
                <a:solidFill>
                  <a:schemeClr val="tx1"/>
                </a:solidFill>
              </a:rPr>
              <a:t>Cutler, M. (n.d.). Multigenerational trauma: Behavior patterns in cultures [PowerPoint slides]. Retrieved from http://edweb.boisestate.edu/instituteforthestudyofaddiction/pp/Historical_Trauma_and_Grief.ppt </a:t>
            </a:r>
          </a:p>
          <a:p>
            <a:pPr>
              <a:lnSpc>
                <a:spcPct val="100000"/>
              </a:lnSpc>
              <a:spcBef>
                <a:spcPts val="0"/>
              </a:spcBef>
              <a:spcAft>
                <a:spcPts val="600"/>
              </a:spcAft>
            </a:pPr>
            <a:r>
              <a:rPr lang="en-US" sz="1000" dirty="0">
                <a:solidFill>
                  <a:schemeClr val="tx1"/>
                </a:solidFill>
              </a:rPr>
              <a:t>Child Welfare Information Gateway, Children’s Bureau, FRIENDS National Resource Center for Community-Based Child Abuse Prevention, and the Center for the Study of Social Policy- Strengthening Families. (2011). Strengthening families and communities: 2011 resource guide. Washington, DC: U.S. Department of Health and Human Services, Children’s Bureau. http://www.childwelfare.gov/preventing/preventionmonth/guide2011</a:t>
            </a:r>
          </a:p>
          <a:p>
            <a:pPr>
              <a:lnSpc>
                <a:spcPct val="100000"/>
              </a:lnSpc>
              <a:spcBef>
                <a:spcPts val="0"/>
              </a:spcBef>
              <a:spcAft>
                <a:spcPts val="600"/>
              </a:spcAft>
            </a:pPr>
            <a:r>
              <a:rPr lang="en-US" sz="1000" dirty="0">
                <a:solidFill>
                  <a:schemeClr val="tx1"/>
                </a:solidFill>
              </a:rPr>
              <a:t>Child Welfare Information Gateway (2015). </a:t>
            </a:r>
            <a:r>
              <a:rPr lang="en-US" sz="1000" dirty="0" err="1">
                <a:solidFill>
                  <a:schemeClr val="tx1"/>
                </a:solidFill>
              </a:rPr>
              <a:t>Únderstanding</a:t>
            </a:r>
            <a:r>
              <a:rPr lang="en-US" sz="1000" dirty="0">
                <a:solidFill>
                  <a:schemeClr val="tx1"/>
                </a:solidFill>
              </a:rPr>
              <a:t> the Effects of Maltreatment on Brain Development.” https://www.childwelfare.gov/pubPDFs/brain_development.pdf.</a:t>
            </a:r>
          </a:p>
          <a:p>
            <a:pPr>
              <a:lnSpc>
                <a:spcPct val="100000"/>
              </a:lnSpc>
              <a:spcBef>
                <a:spcPts val="0"/>
              </a:spcBef>
              <a:spcAft>
                <a:spcPts val="600"/>
              </a:spcAft>
            </a:pPr>
            <a:r>
              <a:rPr lang="en-US" sz="1000" dirty="0">
                <a:solidFill>
                  <a:schemeClr val="tx1"/>
                </a:solidFill>
              </a:rPr>
              <a:t>M. D. Madsen and N. Abell. “Trauma Resilience Scale: Validation of Protective Factors Associate with Adaptation Following Violence.” Research on Social Work Practice, 20, no. 2 (2010): 223-233</a:t>
            </a:r>
          </a:p>
          <a:p>
            <a:pPr>
              <a:lnSpc>
                <a:spcPct val="100000"/>
              </a:lnSpc>
              <a:spcBef>
                <a:spcPts val="0"/>
              </a:spcBef>
              <a:spcAft>
                <a:spcPts val="600"/>
              </a:spcAft>
            </a:pPr>
            <a:r>
              <a:rPr lang="en-US" sz="1000" dirty="0">
                <a:solidFill>
                  <a:schemeClr val="tx1"/>
                </a:solidFill>
              </a:rPr>
              <a:t>S. L. Bloom (2010). “Adverse Childhood Experiences Study and Allostatic Load.” http://www.sanctuaryweb.com/Portals/0/2010%20PDFs%20NEW/2010%20Bloom%20ACEs%20and%20Allostatic%20Load.pdf.</a:t>
            </a:r>
          </a:p>
          <a:p>
            <a:pPr>
              <a:lnSpc>
                <a:spcPct val="100000"/>
              </a:lnSpc>
              <a:spcBef>
                <a:spcPts val="0"/>
              </a:spcBef>
              <a:spcAft>
                <a:spcPts val="600"/>
              </a:spcAft>
            </a:pPr>
            <a:r>
              <a:rPr lang="en-US" sz="1000" dirty="0" err="1">
                <a:solidFill>
                  <a:schemeClr val="tx1"/>
                </a:solidFill>
              </a:rPr>
              <a:t>Stepleton</a:t>
            </a:r>
            <a:r>
              <a:rPr lang="en-US" sz="1000" dirty="0">
                <a:solidFill>
                  <a:schemeClr val="tx1"/>
                </a:solidFill>
              </a:rPr>
              <a:t>, K., Mcintosh, J., &amp; Corrington, B. (2010). Allied for better outcomes: Child welfare and early childhood. Center for the Study of Social Policy. http://www.strengtheningfamilies.net/images/uploads/images/(1.1)_Allied_for_Better_ Outcomes_(draft)_.pdf</a:t>
            </a:r>
          </a:p>
          <a:p>
            <a:pPr>
              <a:lnSpc>
                <a:spcPct val="100000"/>
              </a:lnSpc>
              <a:spcBef>
                <a:spcPts val="0"/>
              </a:spcBef>
              <a:spcAft>
                <a:spcPts val="600"/>
              </a:spcAft>
            </a:pPr>
            <a:r>
              <a:rPr lang="en-US" sz="1000" dirty="0">
                <a:solidFill>
                  <a:schemeClr val="tx1"/>
                </a:solidFill>
              </a:rPr>
              <a:t>Substance Abuse and Mental Health Services Administration-Health Resources and Services Administration Center for Integrated </a:t>
            </a:r>
            <a:r>
              <a:rPr lang="en-US" sz="1000" dirty="0" err="1">
                <a:solidFill>
                  <a:schemeClr val="tx1"/>
                </a:solidFill>
              </a:rPr>
              <a:t>HealthSolutions</a:t>
            </a:r>
            <a:r>
              <a:rPr lang="en-US" sz="1000" dirty="0">
                <a:solidFill>
                  <a:schemeClr val="tx1"/>
                </a:solidFill>
              </a:rPr>
              <a:t>. “Trauma.” Available at: </a:t>
            </a:r>
            <a:r>
              <a:rPr lang="en-US" sz="1000" dirty="0">
                <a:solidFill>
                  <a:schemeClr val="tx1"/>
                </a:solidFill>
                <a:hlinkClick r:id="rId2"/>
              </a:rPr>
              <a:t>http://www.integration.samhsa.gov/clinical-practice/trauma</a:t>
            </a:r>
            <a:endParaRPr lang="en-US" sz="1000" dirty="0">
              <a:solidFill>
                <a:schemeClr val="tx1"/>
              </a:solidFill>
            </a:endParaRPr>
          </a:p>
          <a:p>
            <a:pPr defTabSz="1219170">
              <a:lnSpc>
                <a:spcPct val="100000"/>
              </a:lnSpc>
              <a:spcBef>
                <a:spcPts val="0"/>
              </a:spcBef>
              <a:spcAft>
                <a:spcPts val="600"/>
              </a:spcAft>
              <a:buClr>
                <a:srgbClr val="000000"/>
              </a:buClr>
            </a:pPr>
            <a:r>
              <a:rPr lang="en-US" sz="1000" kern="0" dirty="0">
                <a:solidFill>
                  <a:schemeClr val="tx1"/>
                </a:solidFill>
                <a:ea typeface="Open Sans"/>
                <a:cs typeface="Open Sans"/>
                <a:sym typeface="Open Sans"/>
                <a:hlinkClick r:id="rId3"/>
              </a:rPr>
              <a:t>https://www.cdc.gov/violenceprevention/acestudy</a:t>
            </a:r>
            <a:r>
              <a:rPr lang="en-US" sz="1000" kern="0" dirty="0">
                <a:solidFill>
                  <a:schemeClr val="tx1"/>
                </a:solidFill>
                <a:ea typeface="Open Sans"/>
                <a:cs typeface="Open Sans"/>
                <a:sym typeface="Open Sans"/>
              </a:rPr>
              <a:t> Adapted by RYSE, 2016; updated, 2019</a:t>
            </a:r>
          </a:p>
          <a:p>
            <a:pPr defTabSz="1219170">
              <a:lnSpc>
                <a:spcPct val="100000"/>
              </a:lnSpc>
              <a:spcBef>
                <a:spcPts val="0"/>
              </a:spcBef>
              <a:spcAft>
                <a:spcPts val="600"/>
              </a:spcAft>
              <a:buClr>
                <a:srgbClr val="000000"/>
              </a:buClr>
            </a:pPr>
            <a:r>
              <a:rPr lang="en-US" sz="1000" kern="0" dirty="0">
                <a:solidFill>
                  <a:schemeClr val="tx1"/>
                </a:solidFill>
                <a:cs typeface="Arial"/>
                <a:sym typeface="Arial"/>
                <a:hlinkClick r:id="rId4"/>
              </a:rPr>
              <a:t>https://www.elsevier.com/connect/clinician-of-the-future</a:t>
            </a:r>
            <a:endParaRPr lang="en-US" sz="1000" dirty="0">
              <a:solidFill>
                <a:schemeClr val="tx1"/>
              </a:solidFill>
            </a:endParaRPr>
          </a:p>
        </p:txBody>
      </p:sp>
    </p:spTree>
    <p:extLst>
      <p:ext uri="{BB962C8B-B14F-4D97-AF65-F5344CB8AC3E}">
        <p14:creationId xmlns:p14="http://schemas.microsoft.com/office/powerpoint/2010/main" val="356218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12CA038-C478-5041-B166-6D9F685FEB7F}"/>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5800" spc="-100"/>
              <a:t>Stress During COVID-19</a:t>
            </a:r>
          </a:p>
        </p:txBody>
      </p:sp>
      <p:sp>
        <p:nvSpPr>
          <p:cNvPr id="17" name="Rectangle 16">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8173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CD28-7553-E549-A6AA-8EE1063FA892}"/>
              </a:ext>
            </a:extLst>
          </p:cNvPr>
          <p:cNvSpPr>
            <a:spLocks noGrp="1"/>
          </p:cNvSpPr>
          <p:nvPr>
            <p:ph type="title"/>
          </p:nvPr>
        </p:nvSpPr>
        <p:spPr>
          <a:xfrm>
            <a:off x="252919" y="1123837"/>
            <a:ext cx="2947482" cy="4601183"/>
          </a:xfrm>
        </p:spPr>
        <p:txBody>
          <a:bodyPr>
            <a:normAutofit/>
          </a:bodyPr>
          <a:lstStyle/>
          <a:p>
            <a:r>
              <a:rPr lang="en-US"/>
              <a:t>Welcome to the New Normal…</a:t>
            </a:r>
          </a:p>
        </p:txBody>
      </p:sp>
      <p:sp>
        <p:nvSpPr>
          <p:cNvPr id="3" name="Content Placeholder 2">
            <a:extLst>
              <a:ext uri="{FF2B5EF4-FFF2-40B4-BE49-F238E27FC236}">
                <a16:creationId xmlns:a16="http://schemas.microsoft.com/office/drawing/2014/main" id="{A28ABB17-6A51-8646-892D-0BD2D7AB92F8}"/>
              </a:ext>
            </a:extLst>
          </p:cNvPr>
          <p:cNvSpPr>
            <a:spLocks noGrp="1"/>
          </p:cNvSpPr>
          <p:nvPr>
            <p:ph idx="1"/>
          </p:nvPr>
        </p:nvSpPr>
        <p:spPr>
          <a:xfrm>
            <a:off x="3869267" y="864108"/>
            <a:ext cx="3585891" cy="5120640"/>
          </a:xfrm>
        </p:spPr>
        <p:txBody>
          <a:bodyPr>
            <a:normAutofit/>
          </a:bodyPr>
          <a:lstStyle/>
          <a:p>
            <a:pPr marL="0" indent="0">
              <a:buNone/>
            </a:pPr>
            <a:r>
              <a:rPr lang="en-US" dirty="0"/>
              <a:t>We Are Adjusting To A New World In The Moment</a:t>
            </a:r>
          </a:p>
          <a:p>
            <a:r>
              <a:rPr lang="en-US" dirty="0"/>
              <a:t>Remote Working</a:t>
            </a:r>
          </a:p>
          <a:p>
            <a:r>
              <a:rPr lang="en-US" dirty="0"/>
              <a:t>Distant Learning</a:t>
            </a:r>
          </a:p>
          <a:p>
            <a:r>
              <a:rPr lang="en-US" dirty="0"/>
              <a:t>Social Distancing</a:t>
            </a:r>
          </a:p>
          <a:p>
            <a:r>
              <a:rPr lang="en-US" dirty="0"/>
              <a:t>Sheltering In Place</a:t>
            </a:r>
          </a:p>
          <a:p>
            <a:r>
              <a:rPr lang="en-US" dirty="0"/>
              <a:t>Pandemics</a:t>
            </a:r>
          </a:p>
          <a:p>
            <a:r>
              <a:rPr lang="en-US" dirty="0"/>
              <a:t>Personal Protection Equipment (PPE)</a:t>
            </a:r>
          </a:p>
          <a:p>
            <a:r>
              <a:rPr lang="en-US" dirty="0"/>
              <a:t>Variants</a:t>
            </a:r>
          </a:p>
          <a:p>
            <a:r>
              <a:rPr lang="en-US" dirty="0"/>
              <a:t>Vaccines</a:t>
            </a:r>
          </a:p>
          <a:p>
            <a:r>
              <a:rPr lang="en-US" dirty="0"/>
              <a:t>Booster Shots!</a:t>
            </a:r>
          </a:p>
        </p:txBody>
      </p:sp>
      <p:pic>
        <p:nvPicPr>
          <p:cNvPr id="7" name="Graphic 6" descr="Connections">
            <a:extLst>
              <a:ext uri="{FF2B5EF4-FFF2-40B4-BE49-F238E27FC236}">
                <a16:creationId xmlns:a16="http://schemas.microsoft.com/office/drawing/2014/main" id="{C9E32160-4729-42C4-8759-05AD2DC414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8120" y="1691640"/>
            <a:ext cx="3474720" cy="3474720"/>
          </a:xfrm>
          <a:prstGeom prst="rect">
            <a:avLst/>
          </a:prstGeom>
        </p:spPr>
      </p:pic>
    </p:spTree>
    <p:extLst>
      <p:ext uri="{BB962C8B-B14F-4D97-AF65-F5344CB8AC3E}">
        <p14:creationId xmlns:p14="http://schemas.microsoft.com/office/powerpoint/2010/main" val="247662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DD952-31DD-D94A-8138-62B309BD72C1}"/>
              </a:ext>
            </a:extLst>
          </p:cNvPr>
          <p:cNvSpPr>
            <a:spLocks noGrp="1"/>
          </p:cNvSpPr>
          <p:nvPr>
            <p:ph type="title"/>
          </p:nvPr>
        </p:nvSpPr>
        <p:spPr>
          <a:xfrm>
            <a:off x="252919" y="1123837"/>
            <a:ext cx="2947482" cy="4601183"/>
          </a:xfrm>
        </p:spPr>
        <p:txBody>
          <a:bodyPr>
            <a:normAutofit/>
          </a:bodyPr>
          <a:lstStyle/>
          <a:p>
            <a:r>
              <a:rPr lang="en-US"/>
              <a:t>WE ARE IN A STATE OF GRIEF!</a:t>
            </a:r>
          </a:p>
        </p:txBody>
      </p:sp>
      <p:graphicFrame>
        <p:nvGraphicFramePr>
          <p:cNvPr id="5" name="Content Placeholder 2" descr="Ambiguous loss is loss to access, our &quot;normal&quot; routine, ability of choice, connection, opportunities, and lives of loved ones ">
            <a:extLst>
              <a:ext uri="{FF2B5EF4-FFF2-40B4-BE49-F238E27FC236}">
                <a16:creationId xmlns:a16="http://schemas.microsoft.com/office/drawing/2014/main" id="{1B92030E-9C27-4878-B995-8F71D8AE29FF}"/>
              </a:ext>
            </a:extLst>
          </p:cNvPr>
          <p:cNvGraphicFramePr>
            <a:graphicFrameLocks noGrp="1"/>
          </p:cNvGraphicFramePr>
          <p:nvPr>
            <p:ph idx="1"/>
            <p:extLst>
              <p:ext uri="{D42A27DB-BD31-4B8C-83A1-F6EECF244321}">
                <p14:modId xmlns:p14="http://schemas.microsoft.com/office/powerpoint/2010/main" val="1968596509"/>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0720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FD8766-0F76-7D43-A5F5-7653781D9B4E}"/>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b="0" cap="all" spc="-100">
                <a:solidFill>
                  <a:schemeClr val="tx1">
                    <a:lumMod val="75000"/>
                    <a:lumOff val="25000"/>
                  </a:schemeClr>
                </a:solidFill>
              </a:rPr>
              <a:t>Grief and Ambiguous Loss</a:t>
            </a:r>
          </a:p>
        </p:txBody>
      </p:sp>
      <p:sp>
        <p:nvSpPr>
          <p:cNvPr id="4" name="Content Placeholder 3">
            <a:extLst>
              <a:ext uri="{FF2B5EF4-FFF2-40B4-BE49-F238E27FC236}">
                <a16:creationId xmlns:a16="http://schemas.microsoft.com/office/drawing/2014/main" id="{FD0A13A8-85CC-5D40-8329-1D965817DEE9}"/>
              </a:ext>
            </a:extLst>
          </p:cNvPr>
          <p:cNvSpPr>
            <a:spLocks noGrp="1"/>
          </p:cNvSpPr>
          <p:nvPr>
            <p:ph idx="1"/>
          </p:nvPr>
        </p:nvSpPr>
        <p:spPr>
          <a:xfrm>
            <a:off x="7856389" y="1083732"/>
            <a:ext cx="3507654" cy="4690534"/>
          </a:xfrm>
        </p:spPr>
        <p:txBody>
          <a:bodyPr vert="horz" lIns="91440" tIns="45720" rIns="91440" bIns="45720" rtlCol="0" anchor="ctr">
            <a:normAutofit/>
          </a:bodyPr>
          <a:lstStyle/>
          <a:p>
            <a:pPr marL="0" indent="0">
              <a:buNone/>
            </a:pPr>
            <a:r>
              <a:rPr lang="en-US" sz="2800">
                <a:solidFill>
                  <a:schemeClr val="tx1">
                    <a:lumMod val="75000"/>
                    <a:lumOff val="25000"/>
                  </a:schemeClr>
                </a:solidFill>
              </a:rPr>
              <a:t>The natural emotional response resulting from a significant loss. </a:t>
            </a:r>
          </a:p>
        </p:txBody>
      </p:sp>
      <p:sp>
        <p:nvSpPr>
          <p:cNvPr id="15" name="Rectangle 14">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692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{448E6354-B948-B942-AF19-AF9FEC2A408B}tf10001124</Template>
  <TotalTime>310</TotalTime>
  <Words>2628</Words>
  <Application>Microsoft Office PowerPoint</Application>
  <PresentationFormat>Widescreen</PresentationFormat>
  <Paragraphs>284</Paragraphs>
  <Slides>52</Slides>
  <Notes>9</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52</vt:i4>
      </vt:variant>
    </vt:vector>
  </HeadingPairs>
  <TitlesOfParts>
    <vt:vector size="68" baseType="lpstr">
      <vt:lpstr>ＭＳ Ｐゴシック</vt:lpstr>
      <vt:lpstr>Arial</vt:lpstr>
      <vt:lpstr>Calibri</vt:lpstr>
      <vt:lpstr>Calibri Light</vt:lpstr>
      <vt:lpstr>Century Gothic</vt:lpstr>
      <vt:lpstr>Century Schoolbook</vt:lpstr>
      <vt:lpstr>Corbel</vt:lpstr>
      <vt:lpstr>Helvetica</vt:lpstr>
      <vt:lpstr>Helvetica Neue Bold Condensed</vt:lpstr>
      <vt:lpstr>Libre Baskerville</vt:lpstr>
      <vt:lpstr>Noto Sans Symbols</vt:lpstr>
      <vt:lpstr>Open Sans</vt:lpstr>
      <vt:lpstr>Wingdings</vt:lpstr>
      <vt:lpstr>Wingdings 2</vt:lpstr>
      <vt:lpstr>Frame</vt:lpstr>
      <vt:lpstr>Office Theme</vt:lpstr>
      <vt:lpstr>Rethinking Trauma-Informed Care to Support Sustainable Wellness</vt:lpstr>
      <vt:lpstr>Trainer: Brandon Jones, M.A.</vt:lpstr>
      <vt:lpstr>My Goal for Today</vt:lpstr>
      <vt:lpstr>Worldview Defined:</vt:lpstr>
      <vt:lpstr>Worldview Dynamics</vt:lpstr>
      <vt:lpstr>Stress During COVID-19</vt:lpstr>
      <vt:lpstr>Welcome to the New Normal…</vt:lpstr>
      <vt:lpstr>WE ARE IN A STATE OF GRIEF!</vt:lpstr>
      <vt:lpstr>Grief and Ambiguous Loss</vt:lpstr>
      <vt:lpstr>Managing Grief and Ambiguous Loss</vt:lpstr>
      <vt:lpstr>Languishing</vt:lpstr>
      <vt:lpstr>Understanding Stress and Distress</vt:lpstr>
      <vt:lpstr>Types of stress responses</vt:lpstr>
      <vt:lpstr>Normal reactions to stress</vt:lpstr>
      <vt:lpstr>A DEEP EMOTIONAL WOUND!</vt:lpstr>
      <vt:lpstr>What is Trauma Informed Care</vt:lpstr>
      <vt:lpstr>6 Guiding Principles</vt:lpstr>
      <vt:lpstr>Hands holding a heart</vt:lpstr>
      <vt:lpstr>How Trauma makes an Impact</vt:lpstr>
      <vt:lpstr>How Trauma Impacts an Individual’s Worldview</vt:lpstr>
      <vt:lpstr>How are we adjusting?</vt:lpstr>
      <vt:lpstr>3 Conditions Related to the Impact of Stressors</vt:lpstr>
      <vt:lpstr>Secondary Traumatic Stress</vt:lpstr>
      <vt:lpstr>Secondary Traumatic Stress Symptoms</vt:lpstr>
      <vt:lpstr>Compassion Fatigue Illustration</vt:lpstr>
      <vt:lpstr>Compassion Fatigue</vt:lpstr>
      <vt:lpstr>Burnout Image</vt:lpstr>
      <vt:lpstr>Burnout</vt:lpstr>
      <vt:lpstr>What Is Healing?</vt:lpstr>
      <vt:lpstr>Healing is…</vt:lpstr>
      <vt:lpstr>Why Do We Need Healing???</vt:lpstr>
      <vt:lpstr>What is Work-Life Balance in a Virtual World!?!?</vt:lpstr>
      <vt:lpstr>Understanding Our Wellness Domains</vt:lpstr>
      <vt:lpstr>Wellbeing Wheel</vt:lpstr>
      <vt:lpstr>Shifting from Self-Care to Sustainable Wellness</vt:lpstr>
      <vt:lpstr>Sustainability</vt:lpstr>
      <vt:lpstr>Components of successful sustainability</vt:lpstr>
      <vt:lpstr>Sustainability  is the best self care </vt:lpstr>
      <vt:lpstr>Circles of Support</vt:lpstr>
      <vt:lpstr>Post Traumatic Growth</vt:lpstr>
      <vt:lpstr>PTG definition</vt:lpstr>
      <vt:lpstr>5 Domains of PTG</vt:lpstr>
      <vt:lpstr>Personal Strength</vt:lpstr>
      <vt:lpstr>Healthy Relationships</vt:lpstr>
      <vt:lpstr>Appreciation and Purpose of Life</vt:lpstr>
      <vt:lpstr>Consecutive Constructive Choices</vt:lpstr>
      <vt:lpstr>Personal Development</vt:lpstr>
      <vt:lpstr>Post Traumatic Growth Process</vt:lpstr>
      <vt:lpstr>Resiliency</vt:lpstr>
      <vt:lpstr>Please Remember</vt:lpstr>
      <vt:lpstr>Contact Information</vt:lpstr>
      <vt:lpstr>Citations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Trauma-Informed Care to Support Sustainable Wellness</dc:title>
  <dc:creator>Jones, Brandon L</dc:creator>
  <cp:lastModifiedBy>Petrie, Garrett (MDE)</cp:lastModifiedBy>
  <cp:revision>27</cp:revision>
  <dcterms:created xsi:type="dcterms:W3CDTF">2022-06-14T03:34:16Z</dcterms:created>
  <dcterms:modified xsi:type="dcterms:W3CDTF">2022-06-21T18:05:48Z</dcterms:modified>
</cp:coreProperties>
</file>