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omments/comment1.xml" ContentType="application/vnd.openxmlformats-officedocument.presentationml.comment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12192000" cy="6858000"/>
  <p:notesSz cx="12192000" cy="6858000"/>
  <p:embeddedFontLst>
    <p:embeddedFont>
      <p:font typeface="Calibri" panose="020F0502020204030204" pitchFamily="34" charset="0"/>
      <p:regular r:id="rId97"/>
      <p:bold r:id="rId98"/>
      <p:italic r:id="rId99"/>
      <p:boldItalic r:id="rId100"/>
    </p:embeddedFont>
    <p:embeddedFont>
      <p:font typeface="Century Gothic" panose="020B0502020202020204" pitchFamily="34" charset="0"/>
      <p:regular r:id="rId101"/>
      <p:bold r:id="rId102"/>
      <p:italic r:id="rId103"/>
      <p:boldItalic r:id="rId104"/>
    </p:embeddedFont>
    <p:embeddedFont>
      <p:font typeface="Georgia" panose="02040502050405020303" pitchFamily="18" charset="0"/>
      <p:regular r:id="rId105"/>
      <p:bold r:id="rId106"/>
      <p:italic r:id="rId107"/>
      <p:boldItalic r:id="rId108"/>
    </p:embeddedFont>
    <p:embeddedFont>
      <p:font typeface="Lora" panose="020B060402020202020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t Christensen" initials="" lastIdx="1" clrIdx="0"/>
  <p:cmAuthor id="1" name="Petrie, Garrett (MDE)" initials="PG(" lastIdx="1" clrIdx="1">
    <p:extLst>
      <p:ext uri="{19B8F6BF-5375-455C-9EA6-DF929625EA0E}">
        <p15:presenceInfo xmlns:p15="http://schemas.microsoft.com/office/powerpoint/2012/main" userId="S-1-5-21-2432509816-4247194023-3791653442-11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8308CC-ACE5-4C31-8E7B-844557B65E4D}">
  <a:tblStyle styleId="{798308CC-ACE5-4C31-8E7B-844557B65E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4DDE04-EB79-45B5-B853-154FFC055A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06" autoAdjust="0"/>
  </p:normalViewPr>
  <p:slideViewPr>
    <p:cSldViewPr snapToGrid="0">
      <p:cViewPr varScale="1">
        <p:scale>
          <a:sx n="67" d="100"/>
          <a:sy n="67" d="100"/>
        </p:scale>
        <p:origin x="216"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0.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13T21:33:19.550" idx="1">
    <p:pos x="6000" y="0"/>
    <p:text>Recognition Workgroup members I am going to need some support if you have time to work on the districts being recognized. A lot of behind the scenes work right now as well as priority work beyond the ceremony and SI. Please add pictures and most proud moments for district if you have time.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77b75cced_1_10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277b75cced_1_107: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Welcome to the ceremony.</a:t>
            </a:r>
            <a:endParaRPr/>
          </a:p>
          <a:p>
            <a:pPr marL="0" lvl="0" indent="0" algn="l" rtl="0">
              <a:spcBef>
                <a:spcPts val="0"/>
              </a:spcBef>
              <a:spcAft>
                <a:spcPts val="0"/>
              </a:spcAft>
              <a:buNone/>
            </a:pPr>
            <a:r>
              <a:rPr lang="en-US"/>
              <a:t>Today</a:t>
            </a:r>
            <a:endParaRPr/>
          </a:p>
        </p:txBody>
      </p:sp>
      <p:sp>
        <p:nvSpPr>
          <p:cNvPr id="132" name="Google Shape;132;g1277b75cced_1_107: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77b75cced_1_22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77b75cced_1_22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04" name="Google Shape;204;g1277b75cced_1_22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277b75cced_1_22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277b75cced_1_22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17" name="Google Shape;217;g1277b75cced_1_22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d2bdb3540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d2bdb3540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Campus and Infinite Campus as usually referred to the same system</a:t>
            </a:r>
            <a:endParaRPr>
              <a:highlight>
                <a:srgbClr val="FFFF00"/>
              </a:highlight>
            </a:endParaRPr>
          </a:p>
          <a:p>
            <a:pPr marL="0" lvl="0" indent="0" algn="l" rtl="0">
              <a:spcBef>
                <a:spcPts val="0"/>
              </a:spcBef>
              <a:spcAft>
                <a:spcPts val="0"/>
              </a:spcAft>
              <a:buNone/>
            </a:pPr>
            <a:r>
              <a:rPr lang="en-US">
                <a:highlight>
                  <a:srgbClr val="FFFF00"/>
                </a:highlight>
              </a:rPr>
              <a:t>SWIS and PBISapps are also likely referring to the same system</a:t>
            </a:r>
            <a:endParaRPr>
              <a:highlight>
                <a:srgbClr val="FFFF00"/>
              </a:highlight>
            </a:endParaRPr>
          </a:p>
        </p:txBody>
      </p:sp>
      <p:sp>
        <p:nvSpPr>
          <p:cNvPr id="226" name="Google Shape;226;g11d2bdb3540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319c07f09_0_1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3319c07f09_0_14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13319c07f09_0_141: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277b75cced_1_24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277b75cced_1_249: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g1277b75cced_1_249: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2f00057db0_0_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2f00057db0_0_6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12f00057db0_0_6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2f00057db0_0_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2f00057db0_0_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63" name="Google Shape;263;g12f00057db0_0_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b9ec7f1e4_0_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b9ec7f1e4_0_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73" name="Google Shape;273;g11b9ec7f1e4_0_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b9ec7f1e4_0_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b9ec7f1e4_0_1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82" name="Google Shape;282;g11b9ec7f1e4_0_1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7969ba04c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27969ba04c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291" name="Google Shape;291;g127969ba04c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77b75cced_1_9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77b75cced_1_9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Today’s Agenda</a:t>
            </a:r>
            <a:endParaRPr>
              <a:highlight>
                <a:srgbClr val="FFFF00"/>
              </a:highlight>
            </a:endParaRPr>
          </a:p>
        </p:txBody>
      </p:sp>
      <p:sp>
        <p:nvSpPr>
          <p:cNvPr id="140" name="Google Shape;140;g1277b75cced_1_9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2f00057db0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2f00057db0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300" name="Google Shape;300;g12f00057db0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27969ba04c_0_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27969ba04c_0_2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309" name="Google Shape;309;g127969ba04c_0_21: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77b75cced_1_25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277b75cced_1_25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Janet introduce Erin</a:t>
            </a:r>
            <a:endParaRPr/>
          </a:p>
          <a:p>
            <a:pPr marL="0" lvl="0" indent="0" algn="l" rtl="0">
              <a:spcBef>
                <a:spcPts val="0"/>
              </a:spcBef>
              <a:spcAft>
                <a:spcPts val="0"/>
              </a:spcAft>
              <a:buNone/>
            </a:pPr>
            <a:r>
              <a:rPr lang="en-US"/>
              <a:t>Erin says a few words about the north</a:t>
            </a:r>
            <a:endParaRPr/>
          </a:p>
        </p:txBody>
      </p:sp>
      <p:sp>
        <p:nvSpPr>
          <p:cNvPr id="316" name="Google Shape;316;g1277b75cced_1_25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0ea0eedef_0_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30ea0eedef_0_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Janet will introduce the schools - read the names</a:t>
            </a:r>
            <a:endParaRPr dirty="0"/>
          </a:p>
        </p:txBody>
      </p:sp>
      <p:sp>
        <p:nvSpPr>
          <p:cNvPr id="322" name="Google Shape;322;g130ea0eedef_0_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27969ba04c_0_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27969ba04c_0_9: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31" name="Google Shape;331;g127969ba04c_0_9: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29a1126311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29a1126311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40" name="Google Shape;340;g129a1126311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29a1126311_0_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29a1126311_0_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52" name="Google Shape;352;g129a1126311_0_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29a1126311_0_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29a1126311_0_1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65" name="Google Shape;365;g129a1126311_0_1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29a1126311_0_1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29a1126311_0_1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76" name="Google Shape;376;g129a1126311_0_1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29a1126311_0_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29a1126311_0_2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88" name="Google Shape;388;g129a1126311_0_24: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345e931b5d_0_7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345e931b5d_0_7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148" name="Google Shape;148;g1345e931b5d_0_7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29a1126311_0_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29a1126311_0_3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398" name="Google Shape;398;g129a1126311_0_3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29a1126311_0_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29a1126311_0_3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07" name="Google Shape;407;g129a1126311_0_3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29a1126311_0_1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29a1126311_0_12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endParaRPr dirty="0"/>
          </a:p>
        </p:txBody>
      </p:sp>
      <p:sp>
        <p:nvSpPr>
          <p:cNvPr id="421" name="Google Shape;421;g129a1126311_0_124: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29a1126311_0_4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29a1126311_0_4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33" name="Google Shape;433;g129a1126311_0_4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29a1126311_0_4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29a1126311_0_4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44" name="Google Shape;444;g129a1126311_0_4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29a1126311_0_5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29a1126311_0_5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57" name="Google Shape;457;g129a1126311_0_54: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9a1126311_0_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9a1126311_0_6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68" name="Google Shape;468;g129a1126311_0_6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29a1126311_0_6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29a1126311_0_6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78" name="Google Shape;478;g129a1126311_0_6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29a1126311_0_7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29a1126311_0_7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88" name="Google Shape;488;g129a1126311_0_7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29a1126311_0_7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29a1126311_0_79: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499" name="Google Shape;499;g129a1126311_0_79: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77b75cced_1_10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77b75cced_1_10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Janet introduces Eric Kloos</a:t>
            </a:r>
            <a:endParaRPr/>
          </a:p>
        </p:txBody>
      </p:sp>
      <p:sp>
        <p:nvSpPr>
          <p:cNvPr id="154" name="Google Shape;154;g1277b75cced_1_101: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29a1126311_0_8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29a1126311_0_8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09" name="Google Shape;509;g129a1126311_0_8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2f00057db0_0_4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2f00057db0_0_4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520" name="Google Shape;520;g12f00057db0_0_44: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29a1126311_0_10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29a1126311_0_10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29" name="Google Shape;529;g129a1126311_0_10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29a1126311_0_10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29a1126311_0_10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41" name="Google Shape;541;g129a1126311_0_10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9a1126311_0_1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9a1126311_0_11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54" name="Google Shape;554;g129a1126311_0_11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9a1126311_0_11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9a1126311_0_11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65" name="Google Shape;565;g129a1126311_0_11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277b75cced_1_2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277b75cced_1_26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Janet introduces Lauren</a:t>
            </a:r>
            <a:endParaRPr/>
          </a:p>
          <a:p>
            <a:pPr marL="0" lvl="0" indent="0" algn="l" rtl="0">
              <a:spcBef>
                <a:spcPts val="0"/>
              </a:spcBef>
              <a:spcAft>
                <a:spcPts val="0"/>
              </a:spcAft>
              <a:buNone/>
            </a:pPr>
            <a:r>
              <a:rPr lang="en-US"/>
              <a:t>Lauren says a few things about the metro region</a:t>
            </a:r>
            <a:endParaRPr/>
          </a:p>
        </p:txBody>
      </p:sp>
      <p:sp>
        <p:nvSpPr>
          <p:cNvPr id="577" name="Google Shape;577;g1277b75cced_1_26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7969ba04c_0_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27969ba04c_0_1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83" name="Google Shape;583;g127969ba04c_0_1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1b9ec7f1e4_1_2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1b9ec7f1e4_1_22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593" name="Google Shape;593;g11b9ec7f1e4_1_224: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280e7b3543_0_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02" name="Google Shape;602;g1280e7b3543_0_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45e931b5d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45e931b5d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Eric Kloos continues and talks about exemplar districts - two categories</a:t>
            </a:r>
            <a:endParaRPr/>
          </a:p>
          <a:p>
            <a:pPr marL="0" lvl="0" indent="0" algn="l" rtl="0">
              <a:spcBef>
                <a:spcPts val="0"/>
              </a:spcBef>
              <a:spcAft>
                <a:spcPts val="0"/>
              </a:spcAft>
              <a:buNone/>
            </a:pPr>
            <a:r>
              <a:rPr lang="en-US"/>
              <a:t>Fidelity measures and components</a:t>
            </a:r>
            <a:endParaRPr/>
          </a:p>
        </p:txBody>
      </p:sp>
      <p:sp>
        <p:nvSpPr>
          <p:cNvPr id="160" name="Google Shape;160;g1345e931b5d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1b9ec7f1e4_1_27: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14" name="Google Shape;614;g11b9ec7f1e4_1_2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1b9ec7f1e4_1_44: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23" name="Google Shape;623;g11b9ec7f1e4_1_4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f423bffa77_2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4" name="Google Shape;634;gf423bffa77_2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1b9ec7f1e4_1_197: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46" name="Google Shape;646;g11b9ec7f1e4_1_19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1b9ec7f1e4_1_5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58" name="Google Shape;658;g11b9ec7f1e4_1_5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1b9ec7f1e4_1_6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68" name="Google Shape;668;g11b9ec7f1e4_1_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1c18d7a340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679" name="Google Shape;679;g11c18d7a340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1b9ec7f1e4_1_7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endParaRPr dirty="0"/>
          </a:p>
        </p:txBody>
      </p:sp>
      <p:sp>
        <p:nvSpPr>
          <p:cNvPr id="694" name="Google Shape;694;g11b9ec7f1e4_1_7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2f00057db0_0_2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07" name="Google Shape;707;g12f00057db0_0_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5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21" name="Google Shape;721;p5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277b75cced_1_19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277b75cced_1_19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Eric Kloos continues and talks about exemplar districts - two categories</a:t>
            </a:r>
            <a:endParaRPr/>
          </a:p>
          <a:p>
            <a:pPr marL="0" lvl="0" indent="0" algn="l" rtl="0">
              <a:spcBef>
                <a:spcPts val="0"/>
              </a:spcBef>
              <a:spcAft>
                <a:spcPts val="0"/>
              </a:spcAft>
              <a:buNone/>
            </a:pPr>
            <a:r>
              <a:rPr lang="en-US"/>
              <a:t>Fidelity measures and components</a:t>
            </a:r>
            <a:endParaRPr/>
          </a:p>
        </p:txBody>
      </p:sp>
      <p:sp>
        <p:nvSpPr>
          <p:cNvPr id="171" name="Google Shape;171;g1277b75cced_1_19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1b9ec7f1e4_1_18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32" name="Google Shape;732;g11b9ec7f1e4_1_18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b9ec7f1e4_1_24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43" name="Google Shape;743;g11b9ec7f1e4_1_24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3062835dc3_0_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3062835dc3_0_1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3" name="Google Shape;753;g13062835dc3_0_1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1b9ec7f1e4_1_8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63" name="Google Shape;763;g11b9ec7f1e4_1_8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1b9ec7f1e4_1_9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72" name="Google Shape;772;g11b9ec7f1e4_1_9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b9ec7f1e4_1_25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85" name="Google Shape;785;g11b9ec7f1e4_1_25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1b9ec7f1e4_1_10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793" name="Google Shape;793;g11b9ec7f1e4_1_10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1b9ec7f1e4_1_10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01" name="Google Shape;801;g11b9ec7f1e4_1_10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1b9ec7f1e4_1_12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10" name="Google Shape;810;g11b9ec7f1e4_1_1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1b9ec7f1e4_1_12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21" name="Google Shape;821;g11b9ec7f1e4_1_12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319c07f09_0_1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319c07f09_0_12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13319c07f09_0_12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1b9ec7f1e4_1_131: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29" name="Google Shape;829;g11b9ec7f1e4_1_13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1b9ec7f1e4_1_13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38" name="Google Shape;838;g11b9ec7f1e4_1_1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1b9ec7f1e4_1_21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53" name="Google Shape;853;g11b9ec7f1e4_1_2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277b75cced_1_26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277b75cced_1_26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67" name="Google Shape;867;g1277b75cced_1_26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277b75cced_1_44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277b75cced_1_44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73" name="Google Shape;873;g1277b75cced_1_44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277b75cced_1_38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277b75cced_1_38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84" name="Google Shape;884;g1277b75cced_1_385: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277b75cced_1_45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277b75cced_1_45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895" name="Google Shape;895;g1277b75cced_1_45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277b75cced_1_4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277b75cced_1_42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08" name="Google Shape;908;g1277b75cced_1_42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29b7944845_0_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29b7944845_0_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21" name="Google Shape;921;g129b7944845_0_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277b75cced_1_40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277b75cced_1_40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31" name="Google Shape;931;g1277b75cced_1_40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5e931b5d_0_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5e931b5d_0_6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1345e931b5d_0_6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277b75cced_1_39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277b75cced_1_39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42" name="Google Shape;942;g1277b75cced_1_39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277b75cced_1_44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277b75cced_1_44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53" name="Google Shape;953;g1277b75cced_1_44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277b75cced_1_4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277b75cced_1_41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64" name="Google Shape;964;g1277b75cced_1_41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277b75cced_1_43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277b75cced_1_43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endParaRPr dirty="0"/>
          </a:p>
        </p:txBody>
      </p:sp>
      <p:sp>
        <p:nvSpPr>
          <p:cNvPr id="973" name="Google Shape;973;g1277b75cced_1_43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345e931b5d_0_8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1345e931b5d_0_8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g1345e931b5d_0_8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277b75cced_1_38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1277b75cced_1_38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3" name="Google Shape;993;g1277b75cced_1_38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1277b75cced_1_35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1277b75cced_1_35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999" name="Google Shape;999;g1277b75cced_1_35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277b75cced_1_37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277b75cced_1_373: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 TJ</a:t>
            </a:r>
            <a:endParaRPr dirty="0"/>
          </a:p>
        </p:txBody>
      </p:sp>
      <p:sp>
        <p:nvSpPr>
          <p:cNvPr id="1007" name="Google Shape;1007;g1277b75cced_1_373: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277b75cced_1_36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1277b75cced_1_36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 - TJ</a:t>
            </a:r>
            <a:endParaRPr dirty="0"/>
          </a:p>
          <a:p>
            <a:pPr marL="0" lvl="0" indent="0" algn="l" rtl="0">
              <a:spcBef>
                <a:spcPts val="0"/>
              </a:spcBef>
              <a:spcAft>
                <a:spcPts val="0"/>
              </a:spcAft>
              <a:buNone/>
            </a:pPr>
            <a:endParaRPr dirty="0"/>
          </a:p>
        </p:txBody>
      </p:sp>
      <p:sp>
        <p:nvSpPr>
          <p:cNvPr id="1015" name="Google Shape;1015;g1277b75cced_1_36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319c07f09_0_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13319c07f09_0_1:notes"/>
          <p:cNvSpPr txBox="1">
            <a:spLocks noGrp="1"/>
          </p:cNvSpPr>
          <p:nvPr>
            <p:ph type="body" idx="1"/>
          </p:nvPr>
        </p:nvSpPr>
        <p:spPr>
          <a:xfrm>
            <a:off x="1219200" y="3300413"/>
            <a:ext cx="9753600" cy="27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RIP Coordinators introduce themselves - those in attendance</a:t>
            </a:r>
            <a:endParaRPr/>
          </a:p>
        </p:txBody>
      </p:sp>
      <p:sp>
        <p:nvSpPr>
          <p:cNvPr id="1023" name="Google Shape;1023;g13319c07f09_0_1:notes"/>
          <p:cNvSpPr txBox="1">
            <a:spLocks noGrp="1"/>
          </p:cNvSpPr>
          <p:nvPr>
            <p:ph type="sldNum" idx="12"/>
          </p:nvPr>
        </p:nvSpPr>
        <p:spPr>
          <a:xfrm>
            <a:off x="6905979" y="6513910"/>
            <a:ext cx="52833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45e931b5d_0_7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45e931b5d_0_76: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TJ updated</a:t>
            </a:r>
            <a:endParaRPr/>
          </a:p>
          <a:p>
            <a:pPr marL="0" lvl="0" indent="0" algn="l" rtl="0">
              <a:spcBef>
                <a:spcPts val="0"/>
              </a:spcBef>
              <a:spcAft>
                <a:spcPts val="0"/>
              </a:spcAft>
              <a:buNone/>
            </a:pPr>
            <a:r>
              <a:rPr lang="en-US"/>
              <a:t>This is the exemplar schools - cohort and non-cohort breakdown-data in ceremony google folder</a:t>
            </a:r>
            <a:endParaRPr/>
          </a:p>
          <a:p>
            <a:pPr marL="0" lvl="0" indent="0" algn="l" rtl="0">
              <a:spcBef>
                <a:spcPts val="0"/>
              </a:spcBef>
              <a:spcAft>
                <a:spcPts val="0"/>
              </a:spcAft>
              <a:buNone/>
            </a:pPr>
            <a:r>
              <a:rPr lang="en-US"/>
              <a:t>Eric will close out and hand over to Janet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6" name="Google Shape;196;g1345e931b5d_0_76: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277b75cced_1_27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277b75cced_1_27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4" name="Google Shape;1034;g1277b75cced_1_27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345e931b5d_0_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345e931b5d_0_2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1040" name="Google Shape;1040;g1345e931b5d_0_2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277b75cced_1_29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1277b75cced_1_29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7" name="Google Shape;1047;g1277b75cced_1_29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345e931b5d_0_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1345e931b5d_0_1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g1345e931b5d_0_12: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1277b75cced_1_29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1277b75cced_1_298: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g1277b75cced_1_298: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Logo Only)">
  <p:cSld name="1_Title Slide (Logo Only)">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0" y="4188564"/>
            <a:ext cx="12192000" cy="1199100"/>
          </a:xfrm>
          <a:prstGeom prst="rect">
            <a:avLst/>
          </a:prstGeom>
          <a:solidFill>
            <a:schemeClr val="accent1"/>
          </a:solidFill>
          <a:ln>
            <a:noFill/>
          </a:ln>
        </p:spPr>
        <p:txBody>
          <a:bodyPr spcFirstLastPara="1" wrap="square" lIns="182875" tIns="91425" rIns="182875" bIns="91425" anchor="ctr" anchorCtr="0">
            <a:norm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0" y="5387786"/>
            <a:ext cx="12192000" cy="1470300"/>
          </a:xfrm>
          <a:prstGeom prst="rect">
            <a:avLst/>
          </a:prstGeom>
          <a:solidFill>
            <a:srgbClr val="E8E8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2"/>
          <p:cNvSpPr txBox="1">
            <a:spLocks noGrp="1"/>
          </p:cNvSpPr>
          <p:nvPr>
            <p:ph type="body" idx="1"/>
          </p:nvPr>
        </p:nvSpPr>
        <p:spPr>
          <a:xfrm>
            <a:off x="2802467" y="5644884"/>
            <a:ext cx="6587100" cy="9030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800"/>
              <a:buNone/>
              <a:defRPr sz="18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2">
            <a:alphaModFix/>
          </a:blip>
          <a:srcRect/>
          <a:stretch/>
        </p:blipFill>
        <p:spPr>
          <a:xfrm>
            <a:off x="3372377" y="1803811"/>
            <a:ext cx="5447246" cy="723760"/>
          </a:xfrm>
          <a:prstGeom prst="rect">
            <a:avLst/>
          </a:prstGeom>
          <a:noFill/>
          <a:ln>
            <a:noFill/>
          </a:ln>
        </p:spPr>
      </p:pic>
      <p:pic>
        <p:nvPicPr>
          <p:cNvPr id="23" name="Google Shape;23;p2" descr="08E63123-0EA5-48C1-AA21-28EADA3137E5"/>
          <p:cNvPicPr preferRelativeResize="0"/>
          <p:nvPr/>
        </p:nvPicPr>
        <p:blipFill rotWithShape="1">
          <a:blip r:embed="rId3">
            <a:alphaModFix/>
          </a:blip>
          <a:srcRect/>
          <a:stretch/>
        </p:blipFill>
        <p:spPr>
          <a:xfrm>
            <a:off x="4703809" y="2722866"/>
            <a:ext cx="2784382" cy="12921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95241" y="847230"/>
            <a:ext cx="12001500" cy="635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4400"/>
              <a:buNone/>
              <a:defRPr sz="4250" b="1" i="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8778240" y="6377940"/>
            <a:ext cx="2804100" cy="1848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89"/>
        <p:cNvGrpSpPr/>
        <p:nvPr/>
      </p:nvGrpSpPr>
      <p:grpSpPr>
        <a:xfrm>
          <a:off x="0" y="0"/>
          <a:ext cx="0" cy="0"/>
          <a:chOff x="0" y="0"/>
          <a:chExt cx="0" cy="0"/>
        </a:xfrm>
      </p:grpSpPr>
      <p:pic>
        <p:nvPicPr>
          <p:cNvPr id="90" name="Google Shape;90;p12"/>
          <p:cNvPicPr preferRelativeResize="0"/>
          <p:nvPr/>
        </p:nvPicPr>
        <p:blipFill rotWithShape="1">
          <a:blip r:embed="rId2">
            <a:alphaModFix/>
          </a:blip>
          <a:srcRect/>
          <a:stretch/>
        </p:blipFill>
        <p:spPr>
          <a:xfrm>
            <a:off x="2032000" y="5682036"/>
            <a:ext cx="10159998" cy="1104696"/>
          </a:xfrm>
          <a:prstGeom prst="rect">
            <a:avLst/>
          </a:prstGeom>
          <a:noFill/>
          <a:ln>
            <a:noFill/>
          </a:ln>
        </p:spPr>
      </p:pic>
      <p:sp>
        <p:nvSpPr>
          <p:cNvPr id="91" name="Google Shape;91;p12"/>
          <p:cNvSpPr txBox="1">
            <a:spLocks noGrp="1"/>
          </p:cNvSpPr>
          <p:nvPr>
            <p:ph type="ctrTitle"/>
          </p:nvPr>
        </p:nvSpPr>
        <p:spPr>
          <a:xfrm>
            <a:off x="94755" y="825529"/>
            <a:ext cx="12002400" cy="676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4400"/>
              <a:buNone/>
              <a:defRPr sz="4250" b="1" i="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2"/>
          <p:cNvSpPr txBox="1">
            <a:spLocks noGrp="1"/>
          </p:cNvSpPr>
          <p:nvPr>
            <p:ph type="subTitle" idx="1"/>
          </p:nvPr>
        </p:nvSpPr>
        <p:spPr>
          <a:xfrm>
            <a:off x="2429783" y="4801210"/>
            <a:ext cx="7332300" cy="1341900"/>
          </a:xfrm>
          <a:prstGeom prst="rect">
            <a:avLst/>
          </a:prstGeom>
          <a:noFill/>
          <a:ln>
            <a:noFill/>
          </a:ln>
        </p:spPr>
        <p:txBody>
          <a:bodyPr spcFirstLastPara="1" wrap="square" lIns="0" tIns="0" rIns="0" bIns="0" anchor="t" anchorCtr="0">
            <a:spAutoFit/>
          </a:bodyPr>
          <a:lstStyle>
            <a:lvl1pPr lvl="0" algn="l" rtl="0">
              <a:spcBef>
                <a:spcPts val="1000"/>
              </a:spcBef>
              <a:spcAft>
                <a:spcPts val="0"/>
              </a:spcAft>
              <a:buSzPts val="2500"/>
              <a:buNone/>
              <a:defRPr sz="3200" b="1" i="0">
                <a:solidFill>
                  <a:schemeClr val="dk1"/>
                </a:solidFill>
                <a:latin typeface="Century Gothic"/>
                <a:ea typeface="Century Gothic"/>
                <a:cs typeface="Century Gothic"/>
                <a:sym typeface="Century Gothic"/>
              </a:defRPr>
            </a:lvl1pPr>
            <a:lvl2pPr lvl="1" algn="l" rtl="0">
              <a:spcBef>
                <a:spcPts val="1000"/>
              </a:spcBef>
              <a:spcAft>
                <a:spcPts val="0"/>
              </a:spcAft>
              <a:buSzPts val="2100"/>
              <a:buNone/>
              <a:defRPr/>
            </a:lvl2pPr>
            <a:lvl3pPr lvl="2" algn="l" rtl="0">
              <a:spcBef>
                <a:spcPts val="1000"/>
              </a:spcBef>
              <a:spcAft>
                <a:spcPts val="0"/>
              </a:spcAft>
              <a:buSzPts val="1700"/>
              <a:buNone/>
              <a:defRPr/>
            </a:lvl3pPr>
            <a:lvl4pPr lvl="3" algn="l" rtl="0">
              <a:spcBef>
                <a:spcPts val="1000"/>
              </a:spcBef>
              <a:spcAft>
                <a:spcPts val="0"/>
              </a:spcAft>
              <a:buSzPts val="1700"/>
              <a:buNone/>
              <a:defRPr/>
            </a:lvl4pPr>
            <a:lvl5pPr lvl="4" algn="l" rtl="0">
              <a:spcBef>
                <a:spcPts val="1000"/>
              </a:spcBef>
              <a:spcAft>
                <a:spcPts val="0"/>
              </a:spcAft>
              <a:buSzPts val="1700"/>
              <a:buNone/>
              <a:defRPr/>
            </a:lvl5pPr>
            <a:lvl6pPr lvl="5" algn="l" rtl="0">
              <a:spcBef>
                <a:spcPts val="1000"/>
              </a:spcBef>
              <a:spcAft>
                <a:spcPts val="0"/>
              </a:spcAft>
              <a:buSzPts val="1800"/>
              <a:buNone/>
              <a:defRPr/>
            </a:lvl6pPr>
            <a:lvl7pPr lvl="6" algn="l" rtl="0">
              <a:spcBef>
                <a:spcPts val="500"/>
              </a:spcBef>
              <a:spcAft>
                <a:spcPts val="0"/>
              </a:spcAft>
              <a:buSzPts val="1800"/>
              <a:buNone/>
              <a:defRPr/>
            </a:lvl7pPr>
            <a:lvl8pPr lvl="7" algn="l" rtl="0">
              <a:spcBef>
                <a:spcPts val="500"/>
              </a:spcBef>
              <a:spcAft>
                <a:spcPts val="0"/>
              </a:spcAft>
              <a:buSzPts val="1800"/>
              <a:buNone/>
              <a:defRPr/>
            </a:lvl8pPr>
            <a:lvl9pPr lvl="8" algn="l" rtl="0">
              <a:spcBef>
                <a:spcPts val="500"/>
              </a:spcBef>
              <a:spcAft>
                <a:spcPts val="0"/>
              </a:spcAft>
              <a:buSzPts val="1800"/>
              <a:buNone/>
              <a:defRPr/>
            </a:lvl9pPr>
          </a:lstStyle>
          <a:p>
            <a:endParaRPr/>
          </a:p>
        </p:txBody>
      </p:sp>
      <p:sp>
        <p:nvSpPr>
          <p:cNvPr id="93" name="Google Shape;93;p12"/>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2"/>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2"/>
          <p:cNvSpPr txBox="1">
            <a:spLocks noGrp="1"/>
          </p:cNvSpPr>
          <p:nvPr>
            <p:ph type="sldNum" idx="12"/>
          </p:nvPr>
        </p:nvSpPr>
        <p:spPr>
          <a:xfrm>
            <a:off x="8778240" y="6377940"/>
            <a:ext cx="2804100" cy="1848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96"/>
        <p:cNvGrpSpPr/>
        <p:nvPr/>
      </p:nvGrpSpPr>
      <p:grpSpPr>
        <a:xfrm>
          <a:off x="0" y="0"/>
          <a:ext cx="0" cy="0"/>
          <a:chOff x="0" y="0"/>
          <a:chExt cx="0" cy="0"/>
        </a:xfrm>
      </p:grpSpPr>
      <p:sp>
        <p:nvSpPr>
          <p:cNvPr id="97" name="Google Shape;97;p13"/>
          <p:cNvSpPr/>
          <p:nvPr/>
        </p:nvSpPr>
        <p:spPr>
          <a:xfrm>
            <a:off x="1" y="787401"/>
            <a:ext cx="12192000" cy="795655"/>
          </a:xfrm>
          <a:custGeom>
            <a:avLst/>
            <a:gdLst/>
            <a:ahLst/>
            <a:cxnLst/>
            <a:rect l="l" t="t" r="r" b="b"/>
            <a:pathLst>
              <a:path w="12192000" h="795655" extrusionOk="0">
                <a:moveTo>
                  <a:pt x="0" y="0"/>
                </a:moveTo>
                <a:lnTo>
                  <a:pt x="12191998" y="0"/>
                </a:lnTo>
                <a:lnTo>
                  <a:pt x="12191998" y="795299"/>
                </a:lnTo>
                <a:lnTo>
                  <a:pt x="0" y="795299"/>
                </a:lnTo>
                <a:lnTo>
                  <a:pt x="0" y="0"/>
                </a:lnTo>
                <a:close/>
              </a:path>
            </a:pathLst>
          </a:custGeom>
          <a:solidFill>
            <a:srgbClr val="008EC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3"/>
          <p:cNvSpPr txBox="1">
            <a:spLocks noGrp="1"/>
          </p:cNvSpPr>
          <p:nvPr>
            <p:ph type="title"/>
          </p:nvPr>
        </p:nvSpPr>
        <p:spPr>
          <a:xfrm>
            <a:off x="95241" y="847230"/>
            <a:ext cx="12001500" cy="635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4400"/>
              <a:buNone/>
              <a:defRPr sz="4250" b="1" i="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13"/>
          <p:cNvSpPr txBox="1">
            <a:spLocks noGrp="1"/>
          </p:cNvSpPr>
          <p:nvPr>
            <p:ph type="body" idx="1"/>
          </p:nvPr>
        </p:nvSpPr>
        <p:spPr>
          <a:xfrm>
            <a:off x="838200" y="1825625"/>
            <a:ext cx="5181600" cy="4351800"/>
          </a:xfrm>
          <a:prstGeom prst="rect">
            <a:avLst/>
          </a:prstGeom>
          <a:noFill/>
          <a:ln>
            <a:noFill/>
          </a:ln>
        </p:spPr>
        <p:txBody>
          <a:bodyPr spcFirstLastPara="1" wrap="square" lIns="0" tIns="0" rIns="0" bIns="0" anchor="t" anchorCtr="0">
            <a:spAutoFit/>
          </a:bodyPr>
          <a:lstStyle>
            <a:lvl1pPr marL="457200" lvl="0" indent="-228600" algn="l" rtl="0">
              <a:spcBef>
                <a:spcPts val="1000"/>
              </a:spcBef>
              <a:spcAft>
                <a:spcPts val="0"/>
              </a:spcAft>
              <a:buSzPts val="2500"/>
              <a:buNone/>
              <a:defRPr b="0" i="0">
                <a:solidFill>
                  <a:schemeClr val="dk1"/>
                </a:solidFill>
              </a:defRPr>
            </a:lvl1pPr>
            <a:lvl2pPr marL="914400" lvl="1" indent="-228600" algn="l" rtl="0">
              <a:spcBef>
                <a:spcPts val="1000"/>
              </a:spcBef>
              <a:spcAft>
                <a:spcPts val="0"/>
              </a:spcAft>
              <a:buSzPts val="2100"/>
              <a:buNone/>
              <a:defRPr/>
            </a:lvl2pPr>
            <a:lvl3pPr marL="1371600" lvl="2" indent="-228600" algn="l" rtl="0">
              <a:spcBef>
                <a:spcPts val="1000"/>
              </a:spcBef>
              <a:spcAft>
                <a:spcPts val="0"/>
              </a:spcAft>
              <a:buSzPts val="1700"/>
              <a:buNone/>
              <a:defRPr/>
            </a:lvl3pPr>
            <a:lvl4pPr marL="1828800" lvl="3" indent="-228600" algn="l" rtl="0">
              <a:spcBef>
                <a:spcPts val="1000"/>
              </a:spcBef>
              <a:spcAft>
                <a:spcPts val="0"/>
              </a:spcAft>
              <a:buSzPts val="1700"/>
              <a:buNone/>
              <a:defRPr/>
            </a:lvl4pPr>
            <a:lvl5pPr marL="2286000" lvl="4" indent="-228600" algn="l" rtl="0">
              <a:spcBef>
                <a:spcPts val="1000"/>
              </a:spcBef>
              <a:spcAft>
                <a:spcPts val="0"/>
              </a:spcAft>
              <a:buSzPts val="1700"/>
              <a:buNone/>
              <a:defRPr/>
            </a:lvl5pPr>
            <a:lvl6pPr marL="2743200" lvl="5" indent="-228600" algn="l" rtl="0">
              <a:spcBef>
                <a:spcPts val="1000"/>
              </a:spcBef>
              <a:spcAft>
                <a:spcPts val="0"/>
              </a:spcAft>
              <a:buSzPts val="1800"/>
              <a:buNone/>
              <a:defRPr/>
            </a:lvl6pPr>
            <a:lvl7pPr marL="3200400" lvl="6" indent="-228600" algn="l" rtl="0">
              <a:spcBef>
                <a:spcPts val="500"/>
              </a:spcBef>
              <a:spcAft>
                <a:spcPts val="0"/>
              </a:spcAft>
              <a:buSzPts val="1800"/>
              <a:buNone/>
              <a:defRPr/>
            </a:lvl7pPr>
            <a:lvl8pPr marL="3657600" lvl="7" indent="-228600" algn="l" rtl="0">
              <a:spcBef>
                <a:spcPts val="500"/>
              </a:spcBef>
              <a:spcAft>
                <a:spcPts val="0"/>
              </a:spcAft>
              <a:buSzPts val="1800"/>
              <a:buNone/>
              <a:defRPr/>
            </a:lvl8pPr>
            <a:lvl9pPr marL="4114800" lvl="8" indent="-228600" algn="l" rtl="0">
              <a:spcBef>
                <a:spcPts val="500"/>
              </a:spcBef>
              <a:spcAft>
                <a:spcPts val="0"/>
              </a:spcAft>
              <a:buSzPts val="1800"/>
              <a:buNone/>
              <a:defRPr/>
            </a:lvl9pPr>
          </a:lstStyle>
          <a:p>
            <a:endParaRPr/>
          </a:p>
        </p:txBody>
      </p:sp>
      <p:sp>
        <p:nvSpPr>
          <p:cNvPr id="100" name="Google Shape;100;p13"/>
          <p:cNvSpPr txBox="1">
            <a:spLocks noGrp="1"/>
          </p:cNvSpPr>
          <p:nvPr>
            <p:ph type="body" idx="2"/>
          </p:nvPr>
        </p:nvSpPr>
        <p:spPr>
          <a:xfrm>
            <a:off x="6124575" y="1825625"/>
            <a:ext cx="5181600" cy="4351800"/>
          </a:xfrm>
          <a:prstGeom prst="rect">
            <a:avLst/>
          </a:prstGeom>
          <a:noFill/>
          <a:ln>
            <a:noFill/>
          </a:ln>
        </p:spPr>
        <p:txBody>
          <a:bodyPr spcFirstLastPara="1" wrap="square" lIns="0" tIns="0" rIns="0" bIns="0" anchor="t" anchorCtr="0">
            <a:spAutoFit/>
          </a:bodyPr>
          <a:lstStyle>
            <a:lvl1pPr marL="457200" lvl="0" indent="-228600" algn="l" rtl="0">
              <a:spcBef>
                <a:spcPts val="1000"/>
              </a:spcBef>
              <a:spcAft>
                <a:spcPts val="0"/>
              </a:spcAft>
              <a:buSzPts val="2500"/>
              <a:buNone/>
              <a:defRPr b="0" i="0">
                <a:solidFill>
                  <a:schemeClr val="dk1"/>
                </a:solidFill>
              </a:defRPr>
            </a:lvl1pPr>
            <a:lvl2pPr marL="914400" lvl="1" indent="-228600" algn="l" rtl="0">
              <a:spcBef>
                <a:spcPts val="1000"/>
              </a:spcBef>
              <a:spcAft>
                <a:spcPts val="0"/>
              </a:spcAft>
              <a:buSzPts val="2100"/>
              <a:buNone/>
              <a:defRPr/>
            </a:lvl2pPr>
            <a:lvl3pPr marL="1371600" lvl="2" indent="-228600" algn="l" rtl="0">
              <a:spcBef>
                <a:spcPts val="1000"/>
              </a:spcBef>
              <a:spcAft>
                <a:spcPts val="0"/>
              </a:spcAft>
              <a:buSzPts val="1700"/>
              <a:buNone/>
              <a:defRPr/>
            </a:lvl3pPr>
            <a:lvl4pPr marL="1828800" lvl="3" indent="-228600" algn="l" rtl="0">
              <a:spcBef>
                <a:spcPts val="1000"/>
              </a:spcBef>
              <a:spcAft>
                <a:spcPts val="0"/>
              </a:spcAft>
              <a:buSzPts val="1700"/>
              <a:buNone/>
              <a:defRPr/>
            </a:lvl4pPr>
            <a:lvl5pPr marL="2286000" lvl="4" indent="-228600" algn="l" rtl="0">
              <a:spcBef>
                <a:spcPts val="1000"/>
              </a:spcBef>
              <a:spcAft>
                <a:spcPts val="0"/>
              </a:spcAft>
              <a:buSzPts val="1700"/>
              <a:buNone/>
              <a:defRPr/>
            </a:lvl5pPr>
            <a:lvl6pPr marL="2743200" lvl="5" indent="-228600" algn="l" rtl="0">
              <a:spcBef>
                <a:spcPts val="1000"/>
              </a:spcBef>
              <a:spcAft>
                <a:spcPts val="0"/>
              </a:spcAft>
              <a:buSzPts val="1800"/>
              <a:buNone/>
              <a:defRPr/>
            </a:lvl6pPr>
            <a:lvl7pPr marL="3200400" lvl="6" indent="-228600" algn="l" rtl="0">
              <a:spcBef>
                <a:spcPts val="500"/>
              </a:spcBef>
              <a:spcAft>
                <a:spcPts val="0"/>
              </a:spcAft>
              <a:buSzPts val="1800"/>
              <a:buNone/>
              <a:defRPr/>
            </a:lvl7pPr>
            <a:lvl8pPr marL="3657600" lvl="7" indent="-228600" algn="l" rtl="0">
              <a:spcBef>
                <a:spcPts val="500"/>
              </a:spcBef>
              <a:spcAft>
                <a:spcPts val="0"/>
              </a:spcAft>
              <a:buSzPts val="1800"/>
              <a:buNone/>
              <a:defRPr/>
            </a:lvl8pPr>
            <a:lvl9pPr marL="4114800" lvl="8" indent="-228600" algn="l" rtl="0">
              <a:spcBef>
                <a:spcPts val="500"/>
              </a:spcBef>
              <a:spcAft>
                <a:spcPts val="0"/>
              </a:spcAft>
              <a:buSzPts val="1800"/>
              <a:buNone/>
              <a:defRPr/>
            </a:lvl9pPr>
          </a:lstStyle>
          <a:p>
            <a:endParaRPr/>
          </a:p>
        </p:txBody>
      </p:sp>
      <p:sp>
        <p:nvSpPr>
          <p:cNvPr id="101" name="Google Shape;101;p1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13"/>
          <p:cNvSpPr txBox="1">
            <a:spLocks noGrp="1"/>
          </p:cNvSpPr>
          <p:nvPr>
            <p:ph type="sldNum" idx="12"/>
          </p:nvPr>
        </p:nvSpPr>
        <p:spPr>
          <a:xfrm>
            <a:off x="8778240" y="6377940"/>
            <a:ext cx="2804100" cy="1848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3-Up Vertical)">
  <p:cSld name="Icons (3-Up Vertical)">
    <p:bg>
      <p:bgPr>
        <a:solidFill>
          <a:schemeClr val="lt1"/>
        </a:solidFill>
        <a:effectLst/>
      </p:bgPr>
    </p:bg>
    <p:spTree>
      <p:nvGrpSpPr>
        <p:cNvPr id="1" name="Shape 104"/>
        <p:cNvGrpSpPr/>
        <p:nvPr/>
      </p:nvGrpSpPr>
      <p:grpSpPr>
        <a:xfrm>
          <a:off x="0" y="0"/>
          <a:ext cx="0" cy="0"/>
          <a:chOff x="0" y="0"/>
          <a:chExt cx="0" cy="0"/>
        </a:xfrm>
      </p:grpSpPr>
      <p:sp>
        <p:nvSpPr>
          <p:cNvPr id="105" name="Google Shape;105;p14"/>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14"/>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1200">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4"/>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4"/>
          <p:cNvSpPr txBox="1">
            <a:spLocks noGrp="1"/>
          </p:cNvSpPr>
          <p:nvPr>
            <p:ph type="body" idx="1"/>
          </p:nvPr>
        </p:nvSpPr>
        <p:spPr>
          <a:xfrm>
            <a:off x="7949636" y="4345147"/>
            <a:ext cx="2542500" cy="16239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0"/>
              </a:spcBef>
              <a:spcAft>
                <a:spcPts val="0"/>
              </a:spcAft>
              <a:buSzPts val="1800"/>
              <a:buNone/>
              <a:defRPr sz="1800" b="0">
                <a:solidFill>
                  <a:schemeClr val="dk2"/>
                </a:solidFill>
              </a:defRPr>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42900" algn="l" rtl="0">
              <a:lnSpc>
                <a:spcPct val="100000"/>
              </a:lnSpc>
              <a:spcBef>
                <a:spcPts val="1000"/>
              </a:spcBef>
              <a:spcAft>
                <a:spcPts val="0"/>
              </a:spcAft>
              <a:buSzPts val="1800"/>
              <a:buChar char="•"/>
              <a:defRPr/>
            </a:lvl5pPr>
            <a:lvl6pPr marL="2743200" lvl="5" indent="-342900" algn="l" rtl="0">
              <a:lnSpc>
                <a:spcPct val="90000"/>
              </a:lnSpc>
              <a:spcBef>
                <a:spcPts val="10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p14"/>
          <p:cNvSpPr>
            <a:spLocks noGrp="1"/>
          </p:cNvSpPr>
          <p:nvPr>
            <p:ph type="pic" idx="2"/>
          </p:nvPr>
        </p:nvSpPr>
        <p:spPr>
          <a:xfrm>
            <a:off x="8174249" y="1967573"/>
            <a:ext cx="2094900" cy="2094900"/>
          </a:xfrm>
          <a:prstGeom prst="rect">
            <a:avLst/>
          </a:prstGeom>
          <a:solidFill>
            <a:schemeClr val="lt1"/>
          </a:solidFill>
          <a:ln>
            <a:noFill/>
          </a:ln>
        </p:spPr>
      </p:sp>
      <p:sp>
        <p:nvSpPr>
          <p:cNvPr id="110" name="Google Shape;110;p14"/>
          <p:cNvSpPr txBox="1">
            <a:spLocks noGrp="1"/>
          </p:cNvSpPr>
          <p:nvPr>
            <p:ph type="body" idx="3"/>
          </p:nvPr>
        </p:nvSpPr>
        <p:spPr>
          <a:xfrm>
            <a:off x="4712235" y="4345147"/>
            <a:ext cx="2542500" cy="16239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0"/>
              </a:spcBef>
              <a:spcAft>
                <a:spcPts val="0"/>
              </a:spcAft>
              <a:buSzPts val="1800"/>
              <a:buNone/>
              <a:defRPr sz="1800" b="0">
                <a:solidFill>
                  <a:schemeClr val="dk2"/>
                </a:solidFill>
              </a:defRPr>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42900" algn="l" rtl="0">
              <a:lnSpc>
                <a:spcPct val="100000"/>
              </a:lnSpc>
              <a:spcBef>
                <a:spcPts val="1000"/>
              </a:spcBef>
              <a:spcAft>
                <a:spcPts val="0"/>
              </a:spcAft>
              <a:buSzPts val="1800"/>
              <a:buChar char="•"/>
              <a:defRPr/>
            </a:lvl5pPr>
            <a:lvl6pPr marL="2743200" lvl="5" indent="-342900" algn="l" rtl="0">
              <a:lnSpc>
                <a:spcPct val="90000"/>
              </a:lnSpc>
              <a:spcBef>
                <a:spcPts val="10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p14"/>
          <p:cNvSpPr>
            <a:spLocks noGrp="1"/>
          </p:cNvSpPr>
          <p:nvPr>
            <p:ph type="pic" idx="4"/>
          </p:nvPr>
        </p:nvSpPr>
        <p:spPr>
          <a:xfrm>
            <a:off x="4936052" y="1967573"/>
            <a:ext cx="2094900" cy="2094900"/>
          </a:xfrm>
          <a:prstGeom prst="rect">
            <a:avLst/>
          </a:prstGeom>
          <a:solidFill>
            <a:schemeClr val="lt1"/>
          </a:solidFill>
          <a:ln>
            <a:noFill/>
          </a:ln>
        </p:spPr>
      </p:sp>
      <p:sp>
        <p:nvSpPr>
          <p:cNvPr id="112" name="Google Shape;112;p14"/>
          <p:cNvSpPr txBox="1">
            <a:spLocks noGrp="1"/>
          </p:cNvSpPr>
          <p:nvPr>
            <p:ph type="body" idx="5"/>
          </p:nvPr>
        </p:nvSpPr>
        <p:spPr>
          <a:xfrm>
            <a:off x="1473242" y="4345146"/>
            <a:ext cx="2542500" cy="16239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0"/>
              </a:spcBef>
              <a:spcAft>
                <a:spcPts val="0"/>
              </a:spcAft>
              <a:buSzPts val="1800"/>
              <a:buNone/>
              <a:defRPr sz="1800" b="0">
                <a:solidFill>
                  <a:schemeClr val="dk2"/>
                </a:solidFill>
              </a:defRPr>
            </a:lvl1pPr>
            <a:lvl2pPr marL="914400" lvl="1" indent="-342900" algn="l" rtl="0">
              <a:lnSpc>
                <a:spcPct val="100000"/>
              </a:lnSpc>
              <a:spcBef>
                <a:spcPts val="1000"/>
              </a:spcBef>
              <a:spcAft>
                <a:spcPts val="0"/>
              </a:spcAft>
              <a:buSzPts val="1800"/>
              <a:buChar char="•"/>
              <a:defRPr/>
            </a:lvl2pPr>
            <a:lvl3pPr marL="1371600" lvl="2" indent="-342900" algn="l" rtl="0">
              <a:lnSpc>
                <a:spcPct val="100000"/>
              </a:lnSpc>
              <a:spcBef>
                <a:spcPts val="1000"/>
              </a:spcBef>
              <a:spcAft>
                <a:spcPts val="0"/>
              </a:spcAft>
              <a:buSzPts val="1800"/>
              <a:buChar char="•"/>
              <a:defRPr/>
            </a:lvl3pPr>
            <a:lvl4pPr marL="1828800" lvl="3" indent="-342900" algn="l" rtl="0">
              <a:lnSpc>
                <a:spcPct val="100000"/>
              </a:lnSpc>
              <a:spcBef>
                <a:spcPts val="1000"/>
              </a:spcBef>
              <a:spcAft>
                <a:spcPts val="0"/>
              </a:spcAft>
              <a:buSzPts val="1800"/>
              <a:buChar char="•"/>
              <a:defRPr/>
            </a:lvl4pPr>
            <a:lvl5pPr marL="2286000" lvl="4" indent="-342900" algn="l" rtl="0">
              <a:lnSpc>
                <a:spcPct val="100000"/>
              </a:lnSpc>
              <a:spcBef>
                <a:spcPts val="1000"/>
              </a:spcBef>
              <a:spcAft>
                <a:spcPts val="0"/>
              </a:spcAft>
              <a:buSzPts val="1800"/>
              <a:buChar char="•"/>
              <a:defRPr/>
            </a:lvl5pPr>
            <a:lvl6pPr marL="2743200" lvl="5" indent="-342900" algn="l" rtl="0">
              <a:lnSpc>
                <a:spcPct val="90000"/>
              </a:lnSpc>
              <a:spcBef>
                <a:spcPts val="10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p14"/>
          <p:cNvSpPr>
            <a:spLocks noGrp="1"/>
          </p:cNvSpPr>
          <p:nvPr>
            <p:ph type="pic" idx="6"/>
          </p:nvPr>
        </p:nvSpPr>
        <p:spPr>
          <a:xfrm>
            <a:off x="1697855" y="1981899"/>
            <a:ext cx="2094900" cy="2094900"/>
          </a:xfrm>
          <a:prstGeom prst="rect">
            <a:avLst/>
          </a:prstGeom>
          <a:solidFill>
            <a:schemeClr val="lt1"/>
          </a:solidFill>
          <a:ln>
            <a:noFill/>
          </a:ln>
        </p:spPr>
      </p:sp>
      <p:sp>
        <p:nvSpPr>
          <p:cNvPr id="114" name="Google Shape;114;p14"/>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4"/>
          <p:cNvSpPr/>
          <p:nvPr/>
        </p:nvSpPr>
        <p:spPr>
          <a:xfrm>
            <a:off x="0" y="-128"/>
            <a:ext cx="12189000" cy="1216200"/>
          </a:xfrm>
          <a:prstGeom prst="rect">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4"/>
          <p:cNvSpPr txBox="1">
            <a:spLocks noGrp="1"/>
          </p:cNvSpPr>
          <p:nvPr>
            <p:ph type="title"/>
          </p:nvPr>
        </p:nvSpPr>
        <p:spPr>
          <a:xfrm>
            <a:off x="838200" y="-1"/>
            <a:ext cx="10515600" cy="1215900"/>
          </a:xfrm>
          <a:prstGeom prst="rect">
            <a:avLst/>
          </a:prstGeom>
          <a:noFill/>
          <a:ln>
            <a:noFill/>
          </a:ln>
        </p:spPr>
        <p:txBody>
          <a:bodyPr spcFirstLastPara="1" wrap="square" lIns="0" tIns="45700" rIns="0" bIns="45700" anchor="ctr" anchorCtr="0">
            <a:normAutofit/>
          </a:bodyPr>
          <a:lstStyle>
            <a:lvl1pPr lvl="0" algn="r" rtl="0">
              <a:lnSpc>
                <a:spcPct val="90000"/>
              </a:lnSpc>
              <a:spcBef>
                <a:spcPts val="0"/>
              </a:spcBef>
              <a:spcAft>
                <a:spcPts val="0"/>
              </a:spcAft>
              <a:buClr>
                <a:schemeClr val="lt1"/>
              </a:buClr>
              <a:buSzPts val="3600"/>
              <a:buFont typeface="Calibri"/>
              <a:buNone/>
              <a:defRPr sz="36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hite) 1">
  <p:cSld name="Title and Content (White)">
    <p:bg>
      <p:bgPr>
        <a:solidFill>
          <a:schemeClr val="lt1"/>
        </a:soli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15"/>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200">
                <a:solidFill>
                  <a:schemeClr val="l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5"/>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15"/>
          <p:cNvSpPr txBox="1">
            <a:spLocks noGrp="1"/>
          </p:cNvSpPr>
          <p:nvPr>
            <p:ph type="body" idx="1"/>
          </p:nvPr>
        </p:nvSpPr>
        <p:spPr>
          <a:xfrm>
            <a:off x="838200" y="1594624"/>
            <a:ext cx="10515600" cy="4582200"/>
          </a:xfrm>
          <a:prstGeom prst="rect">
            <a:avLst/>
          </a:prstGeom>
          <a:noFill/>
          <a:ln>
            <a:noFill/>
          </a:ln>
        </p:spPr>
        <p:txBody>
          <a:bodyPr spcFirstLastPara="1" wrap="square" lIns="91425" tIns="45700" rIns="91425" bIns="45700" anchor="t" anchorCtr="0">
            <a:normAutofit/>
          </a:bodyPr>
          <a:lstStyle>
            <a:lvl1pPr marL="457200" lvl="0" indent="-387350" algn="l" rtl="0">
              <a:lnSpc>
                <a:spcPct val="100000"/>
              </a:lnSpc>
              <a:spcBef>
                <a:spcPts val="1000"/>
              </a:spcBef>
              <a:spcAft>
                <a:spcPts val="0"/>
              </a:spcAft>
              <a:buClr>
                <a:schemeClr val="accent1"/>
              </a:buClr>
              <a:buSzPts val="2500"/>
              <a:buChar char="•"/>
              <a:defRPr/>
            </a:lvl1pPr>
            <a:lvl2pPr marL="914400" lvl="1" indent="-361950" algn="l" rtl="0">
              <a:lnSpc>
                <a:spcPct val="100000"/>
              </a:lnSpc>
              <a:spcBef>
                <a:spcPts val="1000"/>
              </a:spcBef>
              <a:spcAft>
                <a:spcPts val="0"/>
              </a:spcAft>
              <a:buClr>
                <a:schemeClr val="accent1"/>
              </a:buClr>
              <a:buSzPts val="2100"/>
              <a:buChar char="•"/>
              <a:defRPr/>
            </a:lvl2pPr>
            <a:lvl3pPr marL="1371600" lvl="2" indent="-336550" algn="l" rtl="0">
              <a:lnSpc>
                <a:spcPct val="100000"/>
              </a:lnSpc>
              <a:spcBef>
                <a:spcPts val="1000"/>
              </a:spcBef>
              <a:spcAft>
                <a:spcPts val="0"/>
              </a:spcAft>
              <a:buClr>
                <a:schemeClr val="accent1"/>
              </a:buClr>
              <a:buSzPts val="1700"/>
              <a:buChar char="•"/>
              <a:defRPr/>
            </a:lvl3pPr>
            <a:lvl4pPr marL="1828800" lvl="3" indent="-336550" algn="l" rtl="0">
              <a:lnSpc>
                <a:spcPct val="100000"/>
              </a:lnSpc>
              <a:spcBef>
                <a:spcPts val="1000"/>
              </a:spcBef>
              <a:spcAft>
                <a:spcPts val="0"/>
              </a:spcAft>
              <a:buClr>
                <a:schemeClr val="accent1"/>
              </a:buClr>
              <a:buSzPts val="1700"/>
              <a:buChar char="•"/>
              <a:defRPr/>
            </a:lvl4pPr>
            <a:lvl5pPr marL="2286000" lvl="4" indent="-336550" algn="l" rtl="0">
              <a:lnSpc>
                <a:spcPct val="100000"/>
              </a:lnSpc>
              <a:spcBef>
                <a:spcPts val="1000"/>
              </a:spcBef>
              <a:spcAft>
                <a:spcPts val="0"/>
              </a:spcAft>
              <a:buClr>
                <a:schemeClr val="accent1"/>
              </a:buClr>
              <a:buSzPts val="1700"/>
              <a:buChar char="•"/>
              <a:defRPr/>
            </a:lvl5pPr>
            <a:lvl6pPr marL="2743200" lvl="5" indent="-342900" algn="l" rtl="0">
              <a:lnSpc>
                <a:spcPct val="90000"/>
              </a:lnSpc>
              <a:spcBef>
                <a:spcPts val="10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22" name="Google Shape;122;p15"/>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3" name="Google Shape;123;p15"/>
          <p:cNvSpPr/>
          <p:nvPr/>
        </p:nvSpPr>
        <p:spPr>
          <a:xfrm>
            <a:off x="0" y="-128"/>
            <a:ext cx="12189000" cy="12162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 name="Google Shape;124;p15"/>
          <p:cNvSpPr txBox="1">
            <a:spLocks noGrp="1"/>
          </p:cNvSpPr>
          <p:nvPr>
            <p:ph type="title"/>
          </p:nvPr>
        </p:nvSpPr>
        <p:spPr>
          <a:xfrm>
            <a:off x="838200" y="-1"/>
            <a:ext cx="10515600" cy="1215900"/>
          </a:xfrm>
          <a:prstGeom prst="rect">
            <a:avLst/>
          </a:prstGeom>
          <a:noFill/>
          <a:ln>
            <a:noFill/>
          </a:ln>
        </p:spPr>
        <p:txBody>
          <a:bodyPr spcFirstLastPara="1" wrap="square" lIns="0" tIns="45700" rIns="0" bIns="45700" anchor="ctr" anchorCtr="0">
            <a:normAutofit/>
          </a:bodyPr>
          <a:lstStyle>
            <a:lvl1pPr lvl="0" algn="r" rtl="0">
              <a:lnSpc>
                <a:spcPct val="90000"/>
              </a:lnSpc>
              <a:spcBef>
                <a:spcPts val="0"/>
              </a:spcBef>
              <a:spcAft>
                <a:spcPts val="0"/>
              </a:spcAft>
              <a:buSzPts val="4400"/>
              <a:buNone/>
              <a:defRPr sz="3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
        <p:cNvGrpSpPr/>
        <p:nvPr/>
      </p:nvGrpSpPr>
      <p:grpSpPr>
        <a:xfrm>
          <a:off x="0" y="0"/>
          <a:ext cx="0" cy="0"/>
          <a:chOff x="0" y="0"/>
          <a:chExt cx="0" cy="0"/>
        </a:xfrm>
      </p:grpSpPr>
      <p:sp>
        <p:nvSpPr>
          <p:cNvPr id="126" name="Google Shape;126;p16"/>
          <p:cNvSpPr txBox="1">
            <a:spLocks noGrp="1"/>
          </p:cNvSpPr>
          <p:nvPr>
            <p:ph type="ctrTitle"/>
          </p:nvPr>
        </p:nvSpPr>
        <p:spPr>
          <a:xfrm>
            <a:off x="415611" y="992767"/>
            <a:ext cx="11360700" cy="2736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27" name="Google Shape;127;p16"/>
          <p:cNvSpPr txBox="1">
            <a:spLocks noGrp="1"/>
          </p:cNvSpPr>
          <p:nvPr>
            <p:ph type="subTitle" idx="1"/>
          </p:nvPr>
        </p:nvSpPr>
        <p:spPr>
          <a:xfrm>
            <a:off x="415600" y="3778833"/>
            <a:ext cx="11360700" cy="1056900"/>
          </a:xfrm>
          <a:prstGeom prst="rect">
            <a:avLst/>
          </a:prstGeom>
        </p:spPr>
        <p:txBody>
          <a:bodyPr spcFirstLastPara="1" wrap="square" lIns="91425" tIns="45700" rIns="91425" bIns="45700" anchor="t" anchorCtr="0">
            <a:normAutofit/>
          </a:bodyPr>
          <a:lstStyle>
            <a:lvl1pPr lvl="0" algn="ctr" rtl="0">
              <a:lnSpc>
                <a:spcPct val="100000"/>
              </a:lnSpc>
              <a:spcBef>
                <a:spcPts val="1000"/>
              </a:spcBef>
              <a:spcAft>
                <a:spcPts val="0"/>
              </a:spcAft>
              <a:buSzPts val="3700"/>
              <a:buNone/>
              <a:defRPr sz="3700"/>
            </a:lvl1pPr>
            <a:lvl2pPr lvl="1" algn="ctr" rtl="0">
              <a:lnSpc>
                <a:spcPct val="100000"/>
              </a:lnSpc>
              <a:spcBef>
                <a:spcPts val="500"/>
              </a:spcBef>
              <a:spcAft>
                <a:spcPts val="0"/>
              </a:spcAft>
              <a:buSzPts val="3700"/>
              <a:buNone/>
              <a:defRPr sz="3700"/>
            </a:lvl2pPr>
            <a:lvl3pPr lvl="2" algn="ctr" rtl="0">
              <a:lnSpc>
                <a:spcPct val="100000"/>
              </a:lnSpc>
              <a:spcBef>
                <a:spcPts val="500"/>
              </a:spcBef>
              <a:spcAft>
                <a:spcPts val="0"/>
              </a:spcAft>
              <a:buSzPts val="3700"/>
              <a:buNone/>
              <a:defRPr sz="3700"/>
            </a:lvl3pPr>
            <a:lvl4pPr lvl="3" algn="ctr" rtl="0">
              <a:lnSpc>
                <a:spcPct val="100000"/>
              </a:lnSpc>
              <a:spcBef>
                <a:spcPts val="500"/>
              </a:spcBef>
              <a:spcAft>
                <a:spcPts val="0"/>
              </a:spcAft>
              <a:buSzPts val="3700"/>
              <a:buNone/>
              <a:defRPr sz="3700"/>
            </a:lvl4pPr>
            <a:lvl5pPr lvl="4" algn="ctr" rtl="0">
              <a:lnSpc>
                <a:spcPct val="100000"/>
              </a:lnSpc>
              <a:spcBef>
                <a:spcPts val="500"/>
              </a:spcBef>
              <a:spcAft>
                <a:spcPts val="0"/>
              </a:spcAft>
              <a:buSzPts val="3700"/>
              <a:buNone/>
              <a:defRPr sz="3700"/>
            </a:lvl5pPr>
            <a:lvl6pPr lvl="5" algn="ctr" rtl="0">
              <a:lnSpc>
                <a:spcPct val="100000"/>
              </a:lnSpc>
              <a:spcBef>
                <a:spcPts val="500"/>
              </a:spcBef>
              <a:spcAft>
                <a:spcPts val="0"/>
              </a:spcAft>
              <a:buSzPts val="3700"/>
              <a:buNone/>
              <a:defRPr sz="3700"/>
            </a:lvl6pPr>
            <a:lvl7pPr lvl="6" algn="ctr" rtl="0">
              <a:lnSpc>
                <a:spcPct val="100000"/>
              </a:lnSpc>
              <a:spcBef>
                <a:spcPts val="500"/>
              </a:spcBef>
              <a:spcAft>
                <a:spcPts val="0"/>
              </a:spcAft>
              <a:buSzPts val="3700"/>
              <a:buNone/>
              <a:defRPr sz="3700"/>
            </a:lvl7pPr>
            <a:lvl8pPr lvl="7" algn="ctr" rtl="0">
              <a:lnSpc>
                <a:spcPct val="100000"/>
              </a:lnSpc>
              <a:spcBef>
                <a:spcPts val="500"/>
              </a:spcBef>
              <a:spcAft>
                <a:spcPts val="0"/>
              </a:spcAft>
              <a:buSzPts val="3700"/>
              <a:buNone/>
              <a:defRPr sz="3700"/>
            </a:lvl8pPr>
            <a:lvl9pPr lvl="8" algn="ctr" rtl="0">
              <a:lnSpc>
                <a:spcPct val="100000"/>
              </a:lnSpc>
              <a:spcBef>
                <a:spcPts val="500"/>
              </a:spcBef>
              <a:spcAft>
                <a:spcPts val="0"/>
              </a:spcAft>
              <a:buSzPts val="3700"/>
              <a:buNone/>
              <a:defRPr sz="3700"/>
            </a:lvl9pPr>
          </a:lstStyle>
          <a:p>
            <a:endParaRPr/>
          </a:p>
        </p:txBody>
      </p:sp>
      <p:sp>
        <p:nvSpPr>
          <p:cNvPr id="128" name="Google Shape;128;p1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olid White)">
  <p:cSld name="Title and Content (Solid White)">
    <p:bg>
      <p:bgPr>
        <a:solidFill>
          <a:schemeClr val="lt1"/>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838200" y="-1"/>
            <a:ext cx="10515600" cy="1215900"/>
          </a:xfrm>
          <a:prstGeom prst="rect">
            <a:avLst/>
          </a:prstGeom>
          <a:noFill/>
          <a:ln>
            <a:noFill/>
          </a:ln>
        </p:spPr>
        <p:txBody>
          <a:bodyPr spcFirstLastPara="1" wrap="square" lIns="0" tIns="45700" rIns="0" bIns="45700" anchor="ctr" anchorCtr="0">
            <a:normAutofit/>
          </a:bodyPr>
          <a:lstStyle>
            <a:lvl1pPr lvl="0" algn="r">
              <a:lnSpc>
                <a:spcPct val="90000"/>
              </a:lnSpc>
              <a:spcBef>
                <a:spcPts val="0"/>
              </a:spcBef>
              <a:spcAft>
                <a:spcPts val="0"/>
              </a:spcAft>
              <a:buClr>
                <a:schemeClr val="dk1"/>
              </a:buClr>
              <a:buSzPts val="2700"/>
              <a:buFont typeface="Calibri"/>
              <a:buNone/>
              <a:defRPr sz="27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838200" y="1366346"/>
            <a:ext cx="10515600" cy="4788300"/>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SzPts val="2500"/>
              <a:buChar char="•"/>
              <a:defRPr>
                <a:solidFill>
                  <a:schemeClr val="dk2"/>
                </a:solidFill>
              </a:defRPr>
            </a:lvl1pPr>
            <a:lvl2pPr marL="914400" lvl="1" indent="-361950" algn="l">
              <a:lnSpc>
                <a:spcPct val="100000"/>
              </a:lnSpc>
              <a:spcBef>
                <a:spcPts val="1000"/>
              </a:spcBef>
              <a:spcAft>
                <a:spcPts val="0"/>
              </a:spcAft>
              <a:buSzPts val="2100"/>
              <a:buChar char="•"/>
              <a:defRPr>
                <a:solidFill>
                  <a:schemeClr val="dk2"/>
                </a:solidFill>
              </a:defRPr>
            </a:lvl2pPr>
            <a:lvl3pPr marL="1371600" lvl="2" indent="-336550" algn="l">
              <a:lnSpc>
                <a:spcPct val="100000"/>
              </a:lnSpc>
              <a:spcBef>
                <a:spcPts val="1000"/>
              </a:spcBef>
              <a:spcAft>
                <a:spcPts val="0"/>
              </a:spcAft>
              <a:buSzPts val="1700"/>
              <a:buChar char="•"/>
              <a:defRPr>
                <a:solidFill>
                  <a:schemeClr val="dk2"/>
                </a:solidFill>
              </a:defRPr>
            </a:lvl3pPr>
            <a:lvl4pPr marL="1828800" lvl="3" indent="-336550" algn="l">
              <a:lnSpc>
                <a:spcPct val="100000"/>
              </a:lnSpc>
              <a:spcBef>
                <a:spcPts val="1000"/>
              </a:spcBef>
              <a:spcAft>
                <a:spcPts val="0"/>
              </a:spcAft>
              <a:buSzPts val="1700"/>
              <a:buChar char="•"/>
              <a:defRPr>
                <a:solidFill>
                  <a:schemeClr val="dk2"/>
                </a:solidFill>
              </a:defRPr>
            </a:lvl4pPr>
            <a:lvl5pPr marL="2286000" lvl="4" indent="-336550" algn="l">
              <a:lnSpc>
                <a:spcPct val="100000"/>
              </a:lnSpc>
              <a:spcBef>
                <a:spcPts val="1000"/>
              </a:spcBef>
              <a:spcAft>
                <a:spcPts val="0"/>
              </a:spcAft>
              <a:buSzPts val="1700"/>
              <a:buChar char="•"/>
              <a:defRPr>
                <a:solidFill>
                  <a:schemeClr val="dk2"/>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txBox="1">
            <a:spLocks noGrp="1"/>
          </p:cNvSpPr>
          <p:nvPr>
            <p:ph type="dt" idx="10"/>
          </p:nvPr>
        </p:nvSpPr>
        <p:spPr>
          <a:xfrm>
            <a:off x="838201" y="6356352"/>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302178" y="6356351"/>
            <a:ext cx="55875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9891133" y="6356352"/>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hite)" type="obj">
  <p:cSld name="OBJECT">
    <p:spTree>
      <p:nvGrpSpPr>
        <p:cNvPr id="1" name="Shape 30"/>
        <p:cNvGrpSpPr/>
        <p:nvPr/>
      </p:nvGrpSpPr>
      <p:grpSpPr>
        <a:xfrm>
          <a:off x="0" y="0"/>
          <a:ext cx="0" cy="0"/>
          <a:chOff x="0" y="0"/>
          <a:chExt cx="0" cy="0"/>
        </a:xfrm>
      </p:grpSpPr>
      <p:sp>
        <p:nvSpPr>
          <p:cNvPr id="31" name="Google Shape;31;p4"/>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 name="Google Shape;32;p4"/>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37;p4"/>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8" name="Google Shape;38;p4"/>
          <p:cNvPicPr preferRelativeResize="0"/>
          <p:nvPr/>
        </p:nvPicPr>
        <p:blipFill>
          <a:blip r:embed="rId2">
            <a:alphaModFix/>
          </a:blip>
          <a:stretch>
            <a:fillRect/>
          </a:stretch>
        </p:blipFill>
        <p:spPr>
          <a:xfrm>
            <a:off x="629488" y="38100"/>
            <a:ext cx="2524125" cy="1143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Boxed)">
  <p:cSld name="Section Title (Boxed)">
    <p:bg>
      <p:bgPr>
        <a:solidFill>
          <a:srgbClr val="E8E8E8"/>
        </a:solidFill>
        <a:effectLst/>
      </p:bgPr>
    </p:bg>
    <p:spTree>
      <p:nvGrpSpPr>
        <p:cNvPr id="1" name="Shape 39"/>
        <p:cNvGrpSpPr/>
        <p:nvPr/>
      </p:nvGrpSpPr>
      <p:grpSpPr>
        <a:xfrm>
          <a:off x="0" y="0"/>
          <a:ext cx="0" cy="0"/>
          <a:chOff x="0" y="0"/>
          <a:chExt cx="0" cy="0"/>
        </a:xfrm>
      </p:grpSpPr>
      <p:sp>
        <p:nvSpPr>
          <p:cNvPr id="40" name="Google Shape;40;p5"/>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41;p5"/>
          <p:cNvSpPr txBox="1">
            <a:spLocks noGrp="1"/>
          </p:cNvSpPr>
          <p:nvPr>
            <p:ph type="title"/>
          </p:nvPr>
        </p:nvSpPr>
        <p:spPr>
          <a:xfrm>
            <a:off x="838200" y="1335281"/>
            <a:ext cx="10515600" cy="4841700"/>
          </a:xfrm>
          <a:prstGeom prst="rect">
            <a:avLst/>
          </a:prstGeom>
          <a:solidFill>
            <a:schemeClr val="lt1"/>
          </a:solidFill>
          <a:ln>
            <a:noFill/>
          </a:ln>
        </p:spPr>
        <p:txBody>
          <a:bodyPr spcFirstLastPara="1" wrap="square" lIns="182875" tIns="91425" rIns="182875" bIns="274300" anchor="b" anchorCtr="0">
            <a:normAutofit/>
          </a:bodyPr>
          <a:lstStyle>
            <a:lvl1pPr lvl="0" algn="l">
              <a:lnSpc>
                <a:spcPct val="90000"/>
              </a:lnSpc>
              <a:spcBef>
                <a:spcPts val="0"/>
              </a:spcBef>
              <a:spcAft>
                <a:spcPts val="0"/>
              </a:spcAft>
              <a:buClr>
                <a:schemeClr val="dk1"/>
              </a:buClr>
              <a:buSzPts val="7200"/>
              <a:buFont typeface="Calibri"/>
              <a:buNone/>
              <a:defRPr sz="72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5"/>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6" name="Google Shape;46;p5"/>
          <p:cNvPicPr preferRelativeResize="0"/>
          <p:nvPr/>
        </p:nvPicPr>
        <p:blipFill>
          <a:blip r:embed="rId2">
            <a:alphaModFix/>
          </a:blip>
          <a:stretch>
            <a:fillRect/>
          </a:stretch>
        </p:blipFill>
        <p:spPr>
          <a:xfrm>
            <a:off x="361113" y="38100"/>
            <a:ext cx="2524125" cy="1143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Quote Solid Red Background">
  <p:cSld name="1_Quote Solid Red Background">
    <p:bg>
      <p:bgPr>
        <a:gradFill>
          <a:gsLst>
            <a:gs pos="0">
              <a:schemeClr val="accent1"/>
            </a:gs>
            <a:gs pos="20000">
              <a:schemeClr val="accent1"/>
            </a:gs>
            <a:gs pos="100000">
              <a:srgbClr val="001C32"/>
            </a:gs>
          </a:gsLst>
          <a:path path="circle">
            <a:fillToRect l="50000" t="50000" r="50000" b="50000"/>
          </a:path>
          <a:tileRect/>
        </a:gradFill>
        <a:effectLst/>
      </p:bgPr>
    </p:bg>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838200" y="2212733"/>
            <a:ext cx="10515600" cy="1472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7000"/>
              <a:buFont typeface="Calibri"/>
              <a:buNone/>
              <a:defRPr sz="7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838200" y="3684897"/>
            <a:ext cx="10515600" cy="2517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2500"/>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FFFFFF"/>
                </a:solidFill>
                <a:latin typeface="Calibri"/>
                <a:ea typeface="Calibri"/>
                <a:cs typeface="Calibri"/>
                <a:sym typeface="Calibri"/>
              </a:defRPr>
            </a:lvl1pPr>
            <a:lvl2pPr marL="0" lvl="1" indent="0" algn="r">
              <a:spcBef>
                <a:spcPts val="0"/>
              </a:spcBef>
              <a:buNone/>
              <a:defRPr sz="1200">
                <a:solidFill>
                  <a:srgbClr val="FFFFFF"/>
                </a:solidFill>
                <a:latin typeface="Calibri"/>
                <a:ea typeface="Calibri"/>
                <a:cs typeface="Calibri"/>
                <a:sym typeface="Calibri"/>
              </a:defRPr>
            </a:lvl2pPr>
            <a:lvl3pPr marL="0" lvl="2" indent="0" algn="r">
              <a:spcBef>
                <a:spcPts val="0"/>
              </a:spcBef>
              <a:buNone/>
              <a:defRPr sz="1200">
                <a:solidFill>
                  <a:srgbClr val="FFFFFF"/>
                </a:solidFill>
                <a:latin typeface="Calibri"/>
                <a:ea typeface="Calibri"/>
                <a:cs typeface="Calibri"/>
                <a:sym typeface="Calibri"/>
              </a:defRPr>
            </a:lvl3pPr>
            <a:lvl4pPr marL="0" lvl="3" indent="0" algn="r">
              <a:spcBef>
                <a:spcPts val="0"/>
              </a:spcBef>
              <a:buNone/>
              <a:defRPr sz="1200">
                <a:solidFill>
                  <a:srgbClr val="FFFFFF"/>
                </a:solidFill>
                <a:latin typeface="Calibri"/>
                <a:ea typeface="Calibri"/>
                <a:cs typeface="Calibri"/>
                <a:sym typeface="Calibri"/>
              </a:defRPr>
            </a:lvl4pPr>
            <a:lvl5pPr marL="0" lvl="4" indent="0" algn="r">
              <a:spcBef>
                <a:spcPts val="0"/>
              </a:spcBef>
              <a:buNone/>
              <a:defRPr sz="1200">
                <a:solidFill>
                  <a:srgbClr val="FFFFFF"/>
                </a:solidFill>
                <a:latin typeface="Calibri"/>
                <a:ea typeface="Calibri"/>
                <a:cs typeface="Calibri"/>
                <a:sym typeface="Calibri"/>
              </a:defRPr>
            </a:lvl5pPr>
            <a:lvl6pPr marL="0" lvl="5" indent="0" algn="r">
              <a:spcBef>
                <a:spcPts val="0"/>
              </a:spcBef>
              <a:buNone/>
              <a:defRPr sz="1200">
                <a:solidFill>
                  <a:srgbClr val="FFFFFF"/>
                </a:solidFill>
                <a:latin typeface="Calibri"/>
                <a:ea typeface="Calibri"/>
                <a:cs typeface="Calibri"/>
                <a:sym typeface="Calibri"/>
              </a:defRPr>
            </a:lvl6pPr>
            <a:lvl7pPr marL="0" lvl="6" indent="0" algn="r">
              <a:spcBef>
                <a:spcPts val="0"/>
              </a:spcBef>
              <a:buNone/>
              <a:defRPr sz="1200">
                <a:solidFill>
                  <a:srgbClr val="FFFFFF"/>
                </a:solidFill>
                <a:latin typeface="Calibri"/>
                <a:ea typeface="Calibri"/>
                <a:cs typeface="Calibri"/>
                <a:sym typeface="Calibri"/>
              </a:defRPr>
            </a:lvl7pPr>
            <a:lvl8pPr marL="0" lvl="7" indent="0" algn="r">
              <a:spcBef>
                <a:spcPts val="0"/>
              </a:spcBef>
              <a:buNone/>
              <a:defRPr sz="1200">
                <a:solidFill>
                  <a:srgbClr val="FFFFFF"/>
                </a:solidFill>
                <a:latin typeface="Calibri"/>
                <a:ea typeface="Calibri"/>
                <a:cs typeface="Calibri"/>
                <a:sym typeface="Calibri"/>
              </a:defRPr>
            </a:lvl8pPr>
            <a:lvl9pPr marL="0" lvl="8" indent="0" algn="r">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6"/>
          <p:cNvSpPr/>
          <p:nvPr/>
        </p:nvSpPr>
        <p:spPr>
          <a:xfrm>
            <a:off x="0" y="0"/>
            <a:ext cx="12192000" cy="165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54" name="Google Shape;54;p6"/>
          <p:cNvPicPr preferRelativeResize="0"/>
          <p:nvPr/>
        </p:nvPicPr>
        <p:blipFill rotWithShape="1">
          <a:blip r:embed="rId2">
            <a:alphaModFix/>
          </a:blip>
          <a:srcRect/>
          <a:stretch/>
        </p:blipFill>
        <p:spPr>
          <a:xfrm>
            <a:off x="7867176" y="594061"/>
            <a:ext cx="3486625" cy="463258"/>
          </a:xfrm>
          <a:prstGeom prst="rect">
            <a:avLst/>
          </a:prstGeom>
          <a:noFill/>
          <a:ln>
            <a:noFill/>
          </a:ln>
        </p:spPr>
      </p:pic>
      <p:pic>
        <p:nvPicPr>
          <p:cNvPr id="55" name="Google Shape;55;p6" descr="08E63123-0EA5-48C1-AA21-28EADA3137E5"/>
          <p:cNvPicPr preferRelativeResize="0"/>
          <p:nvPr/>
        </p:nvPicPr>
        <p:blipFill rotWithShape="1">
          <a:blip r:embed="rId3">
            <a:alphaModFix/>
          </a:blip>
          <a:srcRect/>
          <a:stretch/>
        </p:blipFill>
        <p:spPr>
          <a:xfrm>
            <a:off x="500443" y="353698"/>
            <a:ext cx="1696348" cy="7872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Boxed)">
  <p:cSld name="1_Title and Content (Boxed)">
    <p:bg>
      <p:bgPr>
        <a:solidFill>
          <a:srgbClr val="E8E8E8"/>
        </a:solidFill>
        <a:effectLst/>
      </p:bgPr>
    </p:bg>
    <p:spTree>
      <p:nvGrpSpPr>
        <p:cNvPr id="1" name="Shape 56"/>
        <p:cNvGrpSpPr/>
        <p:nvPr/>
      </p:nvGrpSpPr>
      <p:grpSpPr>
        <a:xfrm>
          <a:off x="0" y="0"/>
          <a:ext cx="0" cy="0"/>
          <a:chOff x="0" y="0"/>
          <a:chExt cx="0" cy="0"/>
        </a:xfrm>
      </p:grpSpPr>
      <p:sp>
        <p:nvSpPr>
          <p:cNvPr id="57" name="Google Shape;57;p7"/>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 name="Google Shape;58;p7"/>
          <p:cNvSpPr txBox="1">
            <a:spLocks noGrp="1"/>
          </p:cNvSpPr>
          <p:nvPr>
            <p:ph type="title"/>
          </p:nvPr>
        </p:nvSpPr>
        <p:spPr>
          <a:xfrm>
            <a:off x="2363996" y="152400"/>
            <a:ext cx="8989800"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838200" y="1335281"/>
            <a:ext cx="10515600" cy="4841700"/>
          </a:xfrm>
          <a:prstGeom prst="rect">
            <a:avLst/>
          </a:prstGeom>
          <a:solidFill>
            <a:schemeClr val="lt1"/>
          </a:solidFill>
          <a:ln>
            <a:noFill/>
          </a:ln>
        </p:spPr>
        <p:txBody>
          <a:bodyPr spcFirstLastPara="1" wrap="square" lIns="228600" tIns="548625" rIns="274300" bIns="45700" anchor="t" anchorCtr="0">
            <a:normAutofit/>
          </a:bodyPr>
          <a:lstStyle>
            <a:lvl1pPr marL="457200" lvl="0" indent="-387350" algn="l">
              <a:lnSpc>
                <a:spcPct val="100000"/>
              </a:lnSpc>
              <a:spcBef>
                <a:spcPts val="1000"/>
              </a:spcBef>
              <a:spcAft>
                <a:spcPts val="0"/>
              </a:spcAft>
              <a:buClr>
                <a:schemeClr val="accent1"/>
              </a:buClr>
              <a:buSzPts val="2500"/>
              <a:buFont typeface="Arial"/>
              <a:buChar char="•"/>
              <a:defRPr sz="2500"/>
            </a:lvl1pPr>
            <a:lvl2pPr marL="914400" lvl="1" indent="-361950" algn="l">
              <a:lnSpc>
                <a:spcPct val="100000"/>
              </a:lnSpc>
              <a:spcBef>
                <a:spcPts val="1000"/>
              </a:spcBef>
              <a:spcAft>
                <a:spcPts val="0"/>
              </a:spcAft>
              <a:buClr>
                <a:schemeClr val="accent1"/>
              </a:buClr>
              <a:buSzPts val="2100"/>
              <a:buFont typeface="Arial"/>
              <a:buChar char="•"/>
              <a:defRPr sz="2100"/>
            </a:lvl2pPr>
            <a:lvl3pPr marL="1371600" lvl="2" indent="-336550" algn="l">
              <a:lnSpc>
                <a:spcPct val="100000"/>
              </a:lnSpc>
              <a:spcBef>
                <a:spcPts val="1000"/>
              </a:spcBef>
              <a:spcAft>
                <a:spcPts val="0"/>
              </a:spcAft>
              <a:buClr>
                <a:schemeClr val="accent1"/>
              </a:buClr>
              <a:buSzPts val="1700"/>
              <a:buFont typeface="Arial"/>
              <a:buChar char="•"/>
              <a:defRPr sz="1700"/>
            </a:lvl3pPr>
            <a:lvl4pPr marL="1828800" lvl="3" indent="-336550" algn="l">
              <a:lnSpc>
                <a:spcPct val="100000"/>
              </a:lnSpc>
              <a:spcBef>
                <a:spcPts val="1000"/>
              </a:spcBef>
              <a:spcAft>
                <a:spcPts val="0"/>
              </a:spcAft>
              <a:buClr>
                <a:schemeClr val="accent1"/>
              </a:buClr>
              <a:buSzPts val="1700"/>
              <a:buFont typeface="Arial"/>
              <a:buChar char="•"/>
              <a:defRPr sz="1700"/>
            </a:lvl4pPr>
            <a:lvl5pPr marL="2286000" lvl="4" indent="-336550" algn="l">
              <a:lnSpc>
                <a:spcPct val="100000"/>
              </a:lnSpc>
              <a:spcBef>
                <a:spcPts val="1000"/>
              </a:spcBef>
              <a:spcAft>
                <a:spcPts val="0"/>
              </a:spcAft>
              <a:buClr>
                <a:schemeClr val="accent1"/>
              </a:buClr>
              <a:buSzPts val="1700"/>
              <a:buFont typeface="Arial"/>
              <a:buChar char="•"/>
              <a:defRPr sz="17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7"/>
          <p:cNvSpPr txBox="1">
            <a:spLocks noGrp="1"/>
          </p:cNvSpPr>
          <p:nvPr>
            <p:ph type="ftr" idx="11"/>
          </p:nvPr>
        </p:nvSpPr>
        <p:spPr>
          <a:xfrm>
            <a:off x="2885256" y="6356350"/>
            <a:ext cx="64215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lt1"/>
              </a:buClr>
              <a:buSzPts val="1200"/>
              <a:buFont typeface="Calibri"/>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4" name="Google Shape;64;p7"/>
          <p:cNvPicPr preferRelativeResize="0"/>
          <p:nvPr/>
        </p:nvPicPr>
        <p:blipFill>
          <a:blip r:embed="rId2">
            <a:alphaModFix/>
          </a:blip>
          <a:stretch>
            <a:fillRect/>
          </a:stretch>
        </p:blipFill>
        <p:spPr>
          <a:xfrm>
            <a:off x="361113" y="38100"/>
            <a:ext cx="2524125" cy="1143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White)">
  <p:cSld name="1_Title and Content (White)">
    <p:spTree>
      <p:nvGrpSpPr>
        <p:cNvPr id="1" name="Shape 65"/>
        <p:cNvGrpSpPr/>
        <p:nvPr/>
      </p:nvGrpSpPr>
      <p:grpSpPr>
        <a:xfrm>
          <a:off x="0" y="0"/>
          <a:ext cx="0" cy="0"/>
          <a:chOff x="0" y="0"/>
          <a:chExt cx="0" cy="0"/>
        </a:xfrm>
      </p:grpSpPr>
      <p:sp>
        <p:nvSpPr>
          <p:cNvPr id="66" name="Google Shape;66;p8"/>
          <p:cNvSpPr/>
          <p:nvPr/>
        </p:nvSpPr>
        <p:spPr>
          <a:xfrm>
            <a:off x="0" y="0"/>
            <a:ext cx="12192000" cy="1219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8"/>
          <p:cNvSpPr txBox="1">
            <a:spLocks noGrp="1"/>
          </p:cNvSpPr>
          <p:nvPr>
            <p:ph type="title"/>
          </p:nvPr>
        </p:nvSpPr>
        <p:spPr>
          <a:xfrm>
            <a:off x="2484583" y="152400"/>
            <a:ext cx="8869200" cy="914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87350" algn="l">
              <a:lnSpc>
                <a:spcPct val="100000"/>
              </a:lnSpc>
              <a:spcBef>
                <a:spcPts val="1000"/>
              </a:spcBef>
              <a:spcAft>
                <a:spcPts val="0"/>
              </a:spcAft>
              <a:buClr>
                <a:schemeClr val="accent1"/>
              </a:buClr>
              <a:buSzPts val="2500"/>
              <a:buChar char="•"/>
              <a:defRPr/>
            </a:lvl1pPr>
            <a:lvl2pPr marL="914400" lvl="1" indent="-361950" algn="l">
              <a:lnSpc>
                <a:spcPct val="100000"/>
              </a:lnSpc>
              <a:spcBef>
                <a:spcPts val="1000"/>
              </a:spcBef>
              <a:spcAft>
                <a:spcPts val="0"/>
              </a:spcAft>
              <a:buClr>
                <a:schemeClr val="accent1"/>
              </a:buClr>
              <a:buSzPts val="2100"/>
              <a:buChar char="•"/>
              <a:defRPr/>
            </a:lvl2pPr>
            <a:lvl3pPr marL="1371600" lvl="2" indent="-336550" algn="l">
              <a:lnSpc>
                <a:spcPct val="100000"/>
              </a:lnSpc>
              <a:spcBef>
                <a:spcPts val="1000"/>
              </a:spcBef>
              <a:spcAft>
                <a:spcPts val="0"/>
              </a:spcAft>
              <a:buClr>
                <a:schemeClr val="accent1"/>
              </a:buClr>
              <a:buSzPts val="1700"/>
              <a:buChar char="•"/>
              <a:defRPr/>
            </a:lvl3pPr>
            <a:lvl4pPr marL="1828800" lvl="3" indent="-336550" algn="l">
              <a:lnSpc>
                <a:spcPct val="100000"/>
              </a:lnSpc>
              <a:spcBef>
                <a:spcPts val="1000"/>
              </a:spcBef>
              <a:spcAft>
                <a:spcPts val="0"/>
              </a:spcAft>
              <a:buClr>
                <a:schemeClr val="accent1"/>
              </a:buClr>
              <a:buSzPts val="1700"/>
              <a:buChar char="•"/>
              <a:defRPr/>
            </a:lvl4pPr>
            <a:lvl5pPr marL="2286000" lvl="4" indent="-336550" algn="l">
              <a:lnSpc>
                <a:spcPct val="100000"/>
              </a:lnSpc>
              <a:spcBef>
                <a:spcPts val="1000"/>
              </a:spcBef>
              <a:spcAft>
                <a:spcPts val="0"/>
              </a:spcAft>
              <a:buClr>
                <a:schemeClr val="accent1"/>
              </a:buClr>
              <a:buSzPts val="17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8"/>
          <p:cNvSpPr/>
          <p:nvPr/>
        </p:nvSpPr>
        <p:spPr>
          <a:xfrm>
            <a:off x="0" y="1216025"/>
            <a:ext cx="12192000" cy="119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 name="Google Shape;72;p8"/>
          <p:cNvSpPr txBox="1">
            <a:spLocks noGrp="1"/>
          </p:cNvSpPr>
          <p:nvPr>
            <p:ph type="ftr" idx="11"/>
          </p:nvPr>
        </p:nvSpPr>
        <p:spPr>
          <a:xfrm>
            <a:off x="2885258" y="6356352"/>
            <a:ext cx="64215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200"/>
              <a:buFont typeface="Calibri"/>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3" name="Google Shape;73;p8"/>
          <p:cNvPicPr preferRelativeResize="0"/>
          <p:nvPr/>
        </p:nvPicPr>
        <p:blipFill rotWithShape="1">
          <a:blip r:embed="rId2">
            <a:alphaModFix/>
          </a:blip>
          <a:srcRect/>
          <a:stretch/>
        </p:blipFill>
        <p:spPr>
          <a:xfrm>
            <a:off x="117764" y="216450"/>
            <a:ext cx="1792059" cy="777607"/>
          </a:xfrm>
          <a:prstGeom prst="rect">
            <a:avLst/>
          </a:prstGeom>
          <a:solidFill>
            <a:schemeClr val="lt1"/>
          </a:solid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2487168" y="155448"/>
            <a:ext cx="886980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E65AF"/>
              </a:buClr>
              <a:buSzPts val="4400"/>
              <a:buFont typeface="Calibri"/>
              <a:buNone/>
              <a:defRPr>
                <a:solidFill>
                  <a:srgbClr val="3E65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rgbClr val="FFFFFF"/>
                </a:solidFill>
                <a:latin typeface="Calibri"/>
                <a:ea typeface="Calibri"/>
                <a:cs typeface="Calibri"/>
                <a:sym typeface="Calibri"/>
              </a:defRPr>
            </a:lvl1pPr>
            <a:lvl2pPr marL="0" lvl="1" indent="0" algn="r">
              <a:spcBef>
                <a:spcPts val="0"/>
              </a:spcBef>
              <a:buNone/>
              <a:defRPr sz="1200" b="1">
                <a:solidFill>
                  <a:srgbClr val="FFFFFF"/>
                </a:solidFill>
                <a:latin typeface="Calibri"/>
                <a:ea typeface="Calibri"/>
                <a:cs typeface="Calibri"/>
                <a:sym typeface="Calibri"/>
              </a:defRPr>
            </a:lvl2pPr>
            <a:lvl3pPr marL="0" lvl="2" indent="0" algn="r">
              <a:spcBef>
                <a:spcPts val="0"/>
              </a:spcBef>
              <a:buNone/>
              <a:defRPr sz="1200" b="1">
                <a:solidFill>
                  <a:srgbClr val="FFFFFF"/>
                </a:solidFill>
                <a:latin typeface="Calibri"/>
                <a:ea typeface="Calibri"/>
                <a:cs typeface="Calibri"/>
                <a:sym typeface="Calibri"/>
              </a:defRPr>
            </a:lvl3pPr>
            <a:lvl4pPr marL="0" lvl="3" indent="0" algn="r">
              <a:spcBef>
                <a:spcPts val="0"/>
              </a:spcBef>
              <a:buNone/>
              <a:defRPr sz="1200" b="1">
                <a:solidFill>
                  <a:srgbClr val="FFFFFF"/>
                </a:solidFill>
                <a:latin typeface="Calibri"/>
                <a:ea typeface="Calibri"/>
                <a:cs typeface="Calibri"/>
                <a:sym typeface="Calibri"/>
              </a:defRPr>
            </a:lvl4pPr>
            <a:lvl5pPr marL="0" lvl="4" indent="0" algn="r">
              <a:spcBef>
                <a:spcPts val="0"/>
              </a:spcBef>
              <a:buNone/>
              <a:defRPr sz="1200" b="1">
                <a:solidFill>
                  <a:srgbClr val="FFFFFF"/>
                </a:solidFill>
                <a:latin typeface="Calibri"/>
                <a:ea typeface="Calibri"/>
                <a:cs typeface="Calibri"/>
                <a:sym typeface="Calibri"/>
              </a:defRPr>
            </a:lvl5pPr>
            <a:lvl6pPr marL="0" lvl="5" indent="0" algn="r">
              <a:spcBef>
                <a:spcPts val="0"/>
              </a:spcBef>
              <a:buNone/>
              <a:defRPr sz="1200" b="1">
                <a:solidFill>
                  <a:srgbClr val="FFFFFF"/>
                </a:solidFill>
                <a:latin typeface="Calibri"/>
                <a:ea typeface="Calibri"/>
                <a:cs typeface="Calibri"/>
                <a:sym typeface="Calibri"/>
              </a:defRPr>
            </a:lvl6pPr>
            <a:lvl7pPr marL="0" lvl="6" indent="0" algn="r">
              <a:spcBef>
                <a:spcPts val="0"/>
              </a:spcBef>
              <a:buNone/>
              <a:defRPr sz="1200" b="1">
                <a:solidFill>
                  <a:srgbClr val="FFFFFF"/>
                </a:solidFill>
                <a:latin typeface="Calibri"/>
                <a:ea typeface="Calibri"/>
                <a:cs typeface="Calibri"/>
                <a:sym typeface="Calibri"/>
              </a:defRPr>
            </a:lvl7pPr>
            <a:lvl8pPr marL="0" lvl="7" indent="0" algn="r">
              <a:spcBef>
                <a:spcPts val="0"/>
              </a:spcBef>
              <a:buNone/>
              <a:defRPr sz="1200" b="1">
                <a:solidFill>
                  <a:srgbClr val="FFFFFF"/>
                </a:solidFill>
                <a:latin typeface="Calibri"/>
                <a:ea typeface="Calibri"/>
                <a:cs typeface="Calibri"/>
                <a:sym typeface="Calibri"/>
              </a:defRPr>
            </a:lvl8pPr>
            <a:lvl9pPr marL="0" lvl="8" indent="0" algn="r">
              <a:spcBef>
                <a:spcPts val="0"/>
              </a:spcBef>
              <a:buNone/>
              <a:defRPr sz="1200" b="1">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9"/>
          <p:cNvPicPr preferRelativeResize="0"/>
          <p:nvPr/>
        </p:nvPicPr>
        <p:blipFill rotWithShape="1">
          <a:blip r:embed="rId2">
            <a:alphaModFix/>
          </a:blip>
          <a:srcRect/>
          <a:stretch/>
        </p:blipFill>
        <p:spPr>
          <a:xfrm>
            <a:off x="117764" y="216450"/>
            <a:ext cx="1792059" cy="777607"/>
          </a:xfrm>
          <a:prstGeom prst="rect">
            <a:avLst/>
          </a:prstGeom>
          <a:solidFill>
            <a:schemeClr val="lt1"/>
          </a:solid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0"/>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normAutofit/>
          </a:bodyPr>
          <a:lstStyle>
            <a:lvl1pPr marL="457200" lvl="0" indent="-387350" rtl="0">
              <a:spcBef>
                <a:spcPts val="1000"/>
              </a:spcBef>
              <a:spcAft>
                <a:spcPts val="0"/>
              </a:spcAft>
              <a:buSzPts val="2500"/>
              <a:buChar char="•"/>
              <a:defRPr/>
            </a:lvl1pPr>
            <a:lvl2pPr marL="914400" lvl="1" indent="-361950" rtl="0">
              <a:spcBef>
                <a:spcPts val="1000"/>
              </a:spcBef>
              <a:spcAft>
                <a:spcPts val="0"/>
              </a:spcAft>
              <a:buSzPts val="2100"/>
              <a:buChar char="•"/>
              <a:defRPr/>
            </a:lvl2pPr>
            <a:lvl3pPr marL="1371600" lvl="2" indent="-336550" rtl="0">
              <a:spcBef>
                <a:spcPts val="1000"/>
              </a:spcBef>
              <a:spcAft>
                <a:spcPts val="0"/>
              </a:spcAft>
              <a:buSzPts val="1700"/>
              <a:buChar char="•"/>
              <a:defRPr/>
            </a:lvl3pPr>
            <a:lvl4pPr marL="1828800" lvl="3" indent="-336550" rtl="0">
              <a:spcBef>
                <a:spcPts val="1000"/>
              </a:spcBef>
              <a:spcAft>
                <a:spcPts val="0"/>
              </a:spcAft>
              <a:buSzPts val="1700"/>
              <a:buChar char="•"/>
              <a:defRPr/>
            </a:lvl4pPr>
            <a:lvl5pPr marL="2286000" lvl="4" indent="-336550" rtl="0">
              <a:spcBef>
                <a:spcPts val="1000"/>
              </a:spcBef>
              <a:spcAft>
                <a:spcPts val="0"/>
              </a:spcAft>
              <a:buSzPts val="1700"/>
              <a:buChar char="•"/>
              <a:defRPr/>
            </a:lvl5pPr>
            <a:lvl6pPr marL="2743200" lvl="5" indent="-342900" rtl="0">
              <a:spcBef>
                <a:spcPts val="10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3" name="Google Shape;83;p1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87350" algn="l" rtl="0">
              <a:lnSpc>
                <a:spcPct val="100000"/>
              </a:lnSpc>
              <a:spcBef>
                <a:spcPts val="1000"/>
              </a:spcBef>
              <a:spcAft>
                <a:spcPts val="0"/>
              </a:spcAft>
              <a:buClr>
                <a:schemeClr val="accent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1000"/>
              </a:spcBef>
              <a:spcAft>
                <a:spcPts val="0"/>
              </a:spcAft>
              <a:buClr>
                <a:schemeClr val="accent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100000"/>
              </a:lnSpc>
              <a:spcBef>
                <a:spcPts val="10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13587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302177" y="6356349"/>
            <a:ext cx="55875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9891132" y="6356350"/>
            <a:ext cx="1462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hyperlink" Target="https://ccxmedia.org/news/school-spotlight-fair-oaks-elementary-hosts-mini-winter-olympics-with-mentors/"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5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58.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6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jpg"/><Relationship Id="rId7" Type="http://schemas.openxmlformats.org/officeDocument/2006/relationships/image" Target="../media/image168.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8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jpe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7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 Id="rId9" Type="http://schemas.openxmlformats.org/officeDocument/2006/relationships/image" Target="../media/image20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7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76.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jpeg"/></Relationships>
</file>

<file path=ppt/slides/_rels/slide77.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png"/></Relationships>
</file>

<file path=ppt/slides/_rels/slide7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223.png"/><Relationship Id="rId4" Type="http://schemas.openxmlformats.org/officeDocument/2006/relationships/image" Target="../media/image222.png"/></Relationships>
</file>

<file path=ppt/slides/_rels/slide7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8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image" Target="../media/image233.png"/></Relationships>
</file>

<file path=ppt/slides/_rels/slide8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237.png"/></Relationships>
</file>

<file path=ppt/slides/_rels/slide83.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hyperlink" Target="mailto:Liz.Deen@swwc.org" TargetMode="External"/><Relationship Id="rId3" Type="http://schemas.openxmlformats.org/officeDocument/2006/relationships/hyperlink" Target="mailto:lauren.sparr@metroecsu.org" TargetMode="External"/><Relationship Id="rId7" Type="http://schemas.openxmlformats.org/officeDocument/2006/relationships/hyperlink" Target="mailto:ceisenre@gmail.com"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hyperlink" Target="mailto:EEngness@resourcecoop-mn.gov" TargetMode="External"/><Relationship Id="rId11" Type="http://schemas.openxmlformats.org/officeDocument/2006/relationships/hyperlink" Target="mailto:Amber.Bruns@swwc.org" TargetMode="External"/><Relationship Id="rId5" Type="http://schemas.openxmlformats.org/officeDocument/2006/relationships/hyperlink" Target="https://pbismn.org/contact-us.php" TargetMode="External"/><Relationship Id="rId10" Type="http://schemas.openxmlformats.org/officeDocument/2006/relationships/hyperlink" Target="mailto:Sara.McAdams@swwc.org" TargetMode="External"/><Relationship Id="rId4" Type="http://schemas.openxmlformats.org/officeDocument/2006/relationships/hyperlink" Target="mailto:PBIS.Debi@gmail.com" TargetMode="External"/><Relationship Id="rId9" Type="http://schemas.openxmlformats.org/officeDocument/2006/relationships/hyperlink" Target="mailto:Hazel.Ashbeck@swwc.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www.pbismn.org/"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246.png"/><Relationship Id="rId5" Type="http://schemas.openxmlformats.org/officeDocument/2006/relationships/image" Target="../media/image245.jpeg"/><Relationship Id="rId4" Type="http://schemas.openxmlformats.org/officeDocument/2006/relationships/image" Target="../media/image244.png"/></Relationships>
</file>

<file path=ppt/slides/_rels/slide93.xml.rels><?xml version="1.0" encoding="UTF-8" standalone="yes"?>
<Relationships xmlns="http://schemas.openxmlformats.org/package/2006/relationships"><Relationship Id="rId3" Type="http://schemas.openxmlformats.org/officeDocument/2006/relationships/hyperlink" Target="http://sgiz.mobi/s3/Supporting-PBIS-Minnesota"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ctrTitle"/>
          </p:nvPr>
        </p:nvSpPr>
        <p:spPr>
          <a:xfrm>
            <a:off x="0" y="4188564"/>
            <a:ext cx="12192000" cy="1199100"/>
          </a:xfrm>
          <a:prstGeom prst="rect">
            <a:avLst/>
          </a:prstGeom>
        </p:spPr>
        <p:txBody>
          <a:bodyPr spcFirstLastPara="1" wrap="square" lIns="182875" tIns="91425" rIns="182875" bIns="91425" anchor="ctr" anchorCtr="0">
            <a:normAutofit/>
          </a:bodyPr>
          <a:lstStyle/>
          <a:p>
            <a:pPr marL="0" lvl="0" indent="0" algn="ctr" rtl="0">
              <a:spcBef>
                <a:spcPts val="0"/>
              </a:spcBef>
              <a:spcAft>
                <a:spcPts val="0"/>
              </a:spcAft>
              <a:buNone/>
            </a:pPr>
            <a:r>
              <a:rPr lang="en-US"/>
              <a:t>2022 Minnesota PBIS Recognition Ceremony</a:t>
            </a:r>
            <a:endParaRPr/>
          </a:p>
        </p:txBody>
      </p:sp>
      <p:sp>
        <p:nvSpPr>
          <p:cNvPr id="135" name="Google Shape;135;p17"/>
          <p:cNvSpPr txBox="1">
            <a:spLocks noGrp="1"/>
          </p:cNvSpPr>
          <p:nvPr>
            <p:ph type="body" idx="1"/>
          </p:nvPr>
        </p:nvSpPr>
        <p:spPr>
          <a:xfrm>
            <a:off x="2802467" y="5644884"/>
            <a:ext cx="6587100" cy="903000"/>
          </a:xfrm>
          <a:prstGeom prst="rect">
            <a:avLst/>
          </a:prstGeom>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58"/>
              <a:buNone/>
            </a:pPr>
            <a:r>
              <a:rPr lang="en-US" sz="2119" b="1" dirty="0"/>
              <a:t>June 16, 2022</a:t>
            </a:r>
            <a:endParaRPr sz="2119" b="1" dirty="0"/>
          </a:p>
          <a:p>
            <a:pPr marL="0" lvl="0" indent="0" algn="ctr" rtl="0">
              <a:lnSpc>
                <a:spcPct val="90000"/>
              </a:lnSpc>
              <a:spcBef>
                <a:spcPts val="1000"/>
              </a:spcBef>
              <a:spcAft>
                <a:spcPts val="0"/>
              </a:spcAft>
              <a:buSzPts val="358"/>
              <a:buNone/>
            </a:pPr>
            <a:r>
              <a:rPr lang="en-US" sz="2119" dirty="0"/>
              <a:t>11:35 am - 12:35 pm</a:t>
            </a:r>
            <a:endParaRPr sz="2119" dirty="0"/>
          </a:p>
          <a:p>
            <a:pPr marL="0" lvl="0" indent="0" algn="ctr" rtl="0">
              <a:lnSpc>
                <a:spcPct val="90000"/>
              </a:lnSpc>
              <a:spcBef>
                <a:spcPts val="1000"/>
              </a:spcBef>
              <a:spcAft>
                <a:spcPts val="1000"/>
              </a:spcAft>
              <a:buSzPts val="358"/>
              <a:buNone/>
            </a:pPr>
            <a:endParaRPr sz="58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r>
              <a:rPr lang="en-US"/>
              <a:t>2022 Minnesota PBIS Recognition </a:t>
            </a:r>
            <a:endParaRPr/>
          </a:p>
          <a:p>
            <a:pPr marL="0" lvl="0" indent="0" algn="r" rtl="0">
              <a:spcBef>
                <a:spcPts val="0"/>
              </a:spcBef>
              <a:spcAft>
                <a:spcPts val="0"/>
              </a:spcAft>
              <a:buNone/>
            </a:pPr>
            <a:r>
              <a:rPr lang="en-US"/>
              <a:t>Districts and Schools</a:t>
            </a:r>
            <a:endParaRPr/>
          </a:p>
        </p:txBody>
      </p:sp>
      <p:sp>
        <p:nvSpPr>
          <p:cNvPr id="207" name="Google Shape;207;p26"/>
          <p:cNvSpPr txBox="1">
            <a:spLocks noGrp="1"/>
          </p:cNvSpPr>
          <p:nvPr>
            <p:ph type="body" idx="1"/>
          </p:nvPr>
        </p:nvSpPr>
        <p:spPr>
          <a:xfrm>
            <a:off x="186625" y="1631775"/>
            <a:ext cx="5808300" cy="4818000"/>
          </a:xfrm>
          <a:prstGeom prst="rect">
            <a:avLst/>
          </a:prstGeom>
          <a:ln w="38100" cap="flat" cmpd="sng">
            <a:solidFill>
              <a:schemeClr val="dk1"/>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12700" lvl="0" indent="0" algn="l" rtl="0">
              <a:spcBef>
                <a:spcPts val="0"/>
              </a:spcBef>
              <a:spcAft>
                <a:spcPts val="0"/>
              </a:spcAft>
              <a:buClr>
                <a:schemeClr val="dk2"/>
              </a:buClr>
              <a:buFont typeface="Arial"/>
              <a:buNone/>
            </a:pPr>
            <a:r>
              <a:rPr lang="en-US" sz="2800" b="1" dirty="0"/>
              <a:t>Districts</a:t>
            </a:r>
            <a:r>
              <a:rPr lang="en-US" sz="2800" dirty="0"/>
              <a:t> </a:t>
            </a:r>
            <a:endParaRPr sz="2800" dirty="0"/>
          </a:p>
          <a:p>
            <a:pPr marL="12700" lvl="0" indent="0" algn="l" rtl="0">
              <a:spcBef>
                <a:spcPts val="0"/>
              </a:spcBef>
              <a:spcAft>
                <a:spcPts val="0"/>
              </a:spcAft>
              <a:buClr>
                <a:schemeClr val="dk2"/>
              </a:buClr>
              <a:buFont typeface="Arial"/>
              <a:buNone/>
            </a:pPr>
            <a:r>
              <a:rPr lang="en-US" sz="2800" dirty="0"/>
              <a:t>5 Districts Total Applied </a:t>
            </a:r>
            <a:endParaRPr sz="2800" dirty="0"/>
          </a:p>
          <a:p>
            <a:pPr marL="12700" lvl="0" indent="0" algn="l" rtl="0">
              <a:spcBef>
                <a:spcPts val="0"/>
              </a:spcBef>
              <a:spcAft>
                <a:spcPts val="0"/>
              </a:spcAft>
              <a:buClr>
                <a:schemeClr val="dk2"/>
              </a:buClr>
              <a:buFont typeface="Arial"/>
              <a:buNone/>
            </a:pPr>
            <a:endParaRPr sz="1900" dirty="0"/>
          </a:p>
          <a:p>
            <a:pPr marL="457200" lvl="0" indent="-406400" algn="l" rtl="0">
              <a:spcBef>
                <a:spcPts val="0"/>
              </a:spcBef>
              <a:spcAft>
                <a:spcPts val="0"/>
              </a:spcAft>
              <a:buSzPts val="2800"/>
              <a:buChar char="•"/>
            </a:pPr>
            <a:r>
              <a:rPr lang="en-US" sz="2800" b="1" dirty="0"/>
              <a:t>3</a:t>
            </a:r>
            <a:r>
              <a:rPr lang="en-US" sz="2800" dirty="0"/>
              <a:t> Districts met criteria for exemplar status </a:t>
            </a:r>
            <a:endParaRPr sz="2800" dirty="0"/>
          </a:p>
          <a:p>
            <a:pPr marL="457200" lvl="0" indent="0" algn="l" rtl="0">
              <a:spcBef>
                <a:spcPts val="0"/>
              </a:spcBef>
              <a:spcAft>
                <a:spcPts val="0"/>
              </a:spcAft>
              <a:buNone/>
            </a:pPr>
            <a:endParaRPr sz="2800" dirty="0"/>
          </a:p>
          <a:p>
            <a:pPr marL="457200" lvl="0" indent="-406400" algn="l" rtl="0">
              <a:spcBef>
                <a:spcPts val="0"/>
              </a:spcBef>
              <a:spcAft>
                <a:spcPts val="0"/>
              </a:spcAft>
              <a:buSzPts val="2800"/>
              <a:buChar char="•"/>
            </a:pPr>
            <a:r>
              <a:rPr lang="en-US" sz="2800" b="1" dirty="0"/>
              <a:t>2</a:t>
            </a:r>
            <a:r>
              <a:rPr lang="en-US" sz="2800" dirty="0"/>
              <a:t> District are Progressing toward </a:t>
            </a:r>
            <a:endParaRPr sz="2800" dirty="0"/>
          </a:p>
          <a:p>
            <a:pPr marL="0" marR="37465" lvl="0" indent="0" algn="l" rtl="0">
              <a:spcBef>
                <a:spcPts val="0"/>
              </a:spcBef>
              <a:spcAft>
                <a:spcPts val="0"/>
              </a:spcAft>
              <a:buNone/>
            </a:pPr>
            <a:r>
              <a:rPr lang="en-US" sz="2800" dirty="0"/>
              <a:t>        exemplar status</a:t>
            </a:r>
            <a:endParaRPr sz="2800" dirty="0"/>
          </a:p>
          <a:p>
            <a:pPr marL="0" lvl="0" indent="0" algn="l" rtl="0">
              <a:spcBef>
                <a:spcPts val="0"/>
              </a:spcBef>
              <a:spcAft>
                <a:spcPts val="0"/>
              </a:spcAft>
              <a:buClr>
                <a:schemeClr val="dk1"/>
              </a:buClr>
              <a:buSzPts val="2750"/>
              <a:buFont typeface="Arial"/>
              <a:buNone/>
            </a:pPr>
            <a:endParaRPr sz="2750" dirty="0"/>
          </a:p>
          <a:p>
            <a:pPr marL="0" lvl="0" indent="0" algn="l" rtl="0">
              <a:spcBef>
                <a:spcPts val="0"/>
              </a:spcBef>
              <a:spcAft>
                <a:spcPts val="0"/>
              </a:spcAft>
              <a:buClr>
                <a:schemeClr val="dk2"/>
              </a:buClr>
              <a:buFont typeface="Arial"/>
              <a:buNone/>
            </a:pPr>
            <a:r>
              <a:rPr lang="en-US" sz="2800" b="1" dirty="0"/>
              <a:t>Schools</a:t>
            </a:r>
            <a:endParaRPr sz="2800" dirty="0"/>
          </a:p>
          <a:p>
            <a:pPr marL="457200" marR="5080" lvl="0" indent="-406400" algn="l" rtl="0">
              <a:spcBef>
                <a:spcPts val="0"/>
              </a:spcBef>
              <a:spcAft>
                <a:spcPts val="0"/>
              </a:spcAft>
              <a:buSzPts val="2800"/>
              <a:buChar char="•"/>
            </a:pPr>
            <a:r>
              <a:rPr lang="en-US" sz="2800" b="1" dirty="0"/>
              <a:t>58</a:t>
            </a:r>
            <a:r>
              <a:rPr lang="en-US" sz="2800" dirty="0"/>
              <a:t> Total schools applied and met criteria for sustaining exemplar    school recognition </a:t>
            </a:r>
            <a:endParaRPr dirty="0"/>
          </a:p>
        </p:txBody>
      </p:sp>
      <p:graphicFrame>
        <p:nvGraphicFramePr>
          <p:cNvPr id="208" name="Google Shape;208;p26"/>
          <p:cNvGraphicFramePr/>
          <p:nvPr>
            <p:extLst>
              <p:ext uri="{D42A27DB-BD31-4B8C-83A1-F6EECF244321}">
                <p14:modId xmlns:p14="http://schemas.microsoft.com/office/powerpoint/2010/main" val="774686438"/>
              </p:ext>
            </p:extLst>
          </p:nvPr>
        </p:nvGraphicFramePr>
        <p:xfrm>
          <a:off x="6524025" y="2241538"/>
          <a:ext cx="5189925" cy="1159900"/>
        </p:xfrm>
        <a:graphic>
          <a:graphicData uri="http://schemas.openxmlformats.org/drawingml/2006/table">
            <a:tbl>
              <a:tblPr firstRow="1">
                <a:noFill/>
                <a:tableStyleId>{798308CC-ACE5-4C31-8E7B-844557B65E4D}</a:tableStyleId>
              </a:tblPr>
              <a:tblGrid>
                <a:gridCol w="1729975">
                  <a:extLst>
                    <a:ext uri="{9D8B030D-6E8A-4147-A177-3AD203B41FA5}">
                      <a16:colId xmlns:a16="http://schemas.microsoft.com/office/drawing/2014/main" val="20000"/>
                    </a:ext>
                  </a:extLst>
                </a:gridCol>
                <a:gridCol w="1729975">
                  <a:extLst>
                    <a:ext uri="{9D8B030D-6E8A-4147-A177-3AD203B41FA5}">
                      <a16:colId xmlns:a16="http://schemas.microsoft.com/office/drawing/2014/main" val="20001"/>
                    </a:ext>
                  </a:extLst>
                </a:gridCol>
                <a:gridCol w="1729975">
                  <a:extLst>
                    <a:ext uri="{9D8B030D-6E8A-4147-A177-3AD203B41FA5}">
                      <a16:colId xmlns:a16="http://schemas.microsoft.com/office/drawing/2014/main" val="20002"/>
                    </a:ext>
                  </a:extLst>
                </a:gridCol>
              </a:tblGrid>
              <a:tr h="579950">
                <a:tc>
                  <a:txBody>
                    <a:bodyPr/>
                    <a:lstStyle/>
                    <a:p>
                      <a:pPr marL="0" lvl="0" indent="0" algn="ctr" rtl="0">
                        <a:spcBef>
                          <a:spcPts val="0"/>
                        </a:spcBef>
                        <a:spcAft>
                          <a:spcPts val="0"/>
                        </a:spcAft>
                        <a:buNone/>
                      </a:pPr>
                      <a:r>
                        <a:rPr lang="en-US" sz="2200" b="1" dirty="0"/>
                        <a:t>North</a:t>
                      </a:r>
                      <a:endParaRPr sz="2200" b="1" dirty="0"/>
                    </a:p>
                  </a:txBody>
                  <a:tcPr marL="91425" marR="91425" marT="91425" marB="91425">
                    <a:solidFill>
                      <a:srgbClr val="A4C2F4"/>
                    </a:solidFill>
                  </a:tcPr>
                </a:tc>
                <a:tc>
                  <a:txBody>
                    <a:bodyPr/>
                    <a:lstStyle/>
                    <a:p>
                      <a:pPr marL="0" lvl="0" indent="0" algn="ctr" rtl="0">
                        <a:spcBef>
                          <a:spcPts val="0"/>
                        </a:spcBef>
                        <a:spcAft>
                          <a:spcPts val="0"/>
                        </a:spcAft>
                        <a:buNone/>
                      </a:pPr>
                      <a:r>
                        <a:rPr lang="en-US" sz="2200" b="1" dirty="0"/>
                        <a:t>Metro</a:t>
                      </a:r>
                      <a:endParaRPr sz="2200" b="1" dirty="0"/>
                    </a:p>
                  </a:txBody>
                  <a:tcPr marL="91425" marR="91425" marT="91425" marB="91425">
                    <a:lnB w="9525" cap="flat" cmpd="sng">
                      <a:solidFill>
                        <a:srgbClr val="9E9E9E"/>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r>
                        <a:rPr lang="en-US" sz="2200" b="1" dirty="0"/>
                        <a:t>South</a:t>
                      </a:r>
                      <a:endParaRPr sz="2200" b="1" dirty="0"/>
                    </a:p>
                  </a:txBody>
                  <a:tcPr marL="91425" marR="91425" marT="91425" marB="91425">
                    <a:solidFill>
                      <a:srgbClr val="A4C2F4"/>
                    </a:solidFill>
                  </a:tcPr>
                </a:tc>
                <a:extLst>
                  <a:ext uri="{0D108BD9-81ED-4DB2-BD59-A6C34878D82A}">
                    <a16:rowId xmlns:a16="http://schemas.microsoft.com/office/drawing/2014/main" val="10000"/>
                  </a:ext>
                </a:extLst>
              </a:tr>
              <a:tr h="579950">
                <a:tc>
                  <a:txBody>
                    <a:bodyPr/>
                    <a:lstStyle/>
                    <a:p>
                      <a:pPr marL="0" lvl="0" indent="0" algn="r" rtl="0">
                        <a:spcBef>
                          <a:spcPts val="0"/>
                        </a:spcBef>
                        <a:spcAft>
                          <a:spcPts val="0"/>
                        </a:spcAft>
                        <a:buNone/>
                      </a:pPr>
                      <a:r>
                        <a:rPr lang="en-US" sz="2200"/>
                        <a:t>2</a:t>
                      </a:r>
                      <a:endParaRPr sz="2200"/>
                    </a:p>
                  </a:txBody>
                  <a:tcPr marL="91425" marR="91425" marT="91425" marB="91425">
                    <a:lnR w="9525" cap="flat" cmpd="sng">
                      <a:solidFill>
                        <a:srgbClr val="9E9E9E"/>
                      </a:solidFill>
                      <a:prstDash val="solid"/>
                      <a:round/>
                      <a:headEnd type="none" w="sm" len="sm"/>
                      <a:tailEnd type="none" w="sm" len="sm"/>
                    </a:lnR>
                    <a:solidFill>
                      <a:srgbClr val="CFE2F3"/>
                    </a:solidFill>
                  </a:tcPr>
                </a:tc>
                <a:tc>
                  <a:txBody>
                    <a:bodyPr/>
                    <a:lstStyle/>
                    <a:p>
                      <a:pPr marL="1371600" lvl="0" indent="0" algn="ctr" rtl="0">
                        <a:spcBef>
                          <a:spcPts val="0"/>
                        </a:spcBef>
                        <a:spcAft>
                          <a:spcPts val="0"/>
                        </a:spcAft>
                        <a:buNone/>
                      </a:pPr>
                      <a:r>
                        <a:rPr lang="en-US" sz="2200"/>
                        <a:t>1</a:t>
                      </a:r>
                      <a:endParaRPr sz="2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r" rtl="0">
                        <a:spcBef>
                          <a:spcPts val="0"/>
                        </a:spcBef>
                        <a:spcAft>
                          <a:spcPts val="0"/>
                        </a:spcAft>
                        <a:buNone/>
                      </a:pPr>
                      <a:r>
                        <a:rPr lang="en-US" sz="2200" dirty="0"/>
                        <a:t>0</a:t>
                      </a:r>
                      <a:endParaRPr sz="2200" dirty="0"/>
                    </a:p>
                  </a:txBody>
                  <a:tcPr marL="91425" marR="91425" marT="91425" marB="914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bl>
          </a:graphicData>
        </a:graphic>
      </p:graphicFrame>
      <p:graphicFrame>
        <p:nvGraphicFramePr>
          <p:cNvPr id="209" name="Google Shape;209;p26"/>
          <p:cNvGraphicFramePr/>
          <p:nvPr>
            <p:extLst>
              <p:ext uri="{D42A27DB-BD31-4B8C-83A1-F6EECF244321}">
                <p14:modId xmlns:p14="http://schemas.microsoft.com/office/powerpoint/2010/main" val="2574368745"/>
              </p:ext>
            </p:extLst>
          </p:nvPr>
        </p:nvGraphicFramePr>
        <p:xfrm>
          <a:off x="6490038" y="5167215"/>
          <a:ext cx="5189925" cy="1040500"/>
        </p:xfrm>
        <a:graphic>
          <a:graphicData uri="http://schemas.openxmlformats.org/drawingml/2006/table">
            <a:tbl>
              <a:tblPr firstRow="1">
                <a:noFill/>
                <a:tableStyleId>{798308CC-ACE5-4C31-8E7B-844557B65E4D}</a:tableStyleId>
              </a:tblPr>
              <a:tblGrid>
                <a:gridCol w="1729975">
                  <a:extLst>
                    <a:ext uri="{9D8B030D-6E8A-4147-A177-3AD203B41FA5}">
                      <a16:colId xmlns:a16="http://schemas.microsoft.com/office/drawing/2014/main" val="20000"/>
                    </a:ext>
                  </a:extLst>
                </a:gridCol>
                <a:gridCol w="1729975">
                  <a:extLst>
                    <a:ext uri="{9D8B030D-6E8A-4147-A177-3AD203B41FA5}">
                      <a16:colId xmlns:a16="http://schemas.microsoft.com/office/drawing/2014/main" val="20001"/>
                    </a:ext>
                  </a:extLst>
                </a:gridCol>
                <a:gridCol w="1729975">
                  <a:extLst>
                    <a:ext uri="{9D8B030D-6E8A-4147-A177-3AD203B41FA5}">
                      <a16:colId xmlns:a16="http://schemas.microsoft.com/office/drawing/2014/main" val="20002"/>
                    </a:ext>
                  </a:extLst>
                </a:gridCol>
              </a:tblGrid>
              <a:tr h="520250">
                <a:tc>
                  <a:txBody>
                    <a:bodyPr/>
                    <a:lstStyle/>
                    <a:p>
                      <a:pPr marL="0" lvl="0" indent="0" algn="ctr" rtl="0">
                        <a:spcBef>
                          <a:spcPts val="0"/>
                        </a:spcBef>
                        <a:spcAft>
                          <a:spcPts val="0"/>
                        </a:spcAft>
                        <a:buNone/>
                      </a:pPr>
                      <a:r>
                        <a:rPr lang="en-US" sz="2200" b="1" dirty="0"/>
                        <a:t>North</a:t>
                      </a:r>
                      <a:endParaRPr sz="2200" b="1" dirty="0"/>
                    </a:p>
                  </a:txBody>
                  <a:tcPr marL="91425" marR="91425" marT="91425" marB="91425">
                    <a:solidFill>
                      <a:srgbClr val="A4C2F4"/>
                    </a:solidFill>
                  </a:tcPr>
                </a:tc>
                <a:tc>
                  <a:txBody>
                    <a:bodyPr/>
                    <a:lstStyle/>
                    <a:p>
                      <a:pPr marL="0" lvl="0" indent="0" algn="ctr" rtl="0">
                        <a:spcBef>
                          <a:spcPts val="0"/>
                        </a:spcBef>
                        <a:spcAft>
                          <a:spcPts val="0"/>
                        </a:spcAft>
                        <a:buNone/>
                      </a:pPr>
                      <a:r>
                        <a:rPr lang="en-US" sz="2200" b="1"/>
                        <a:t>Metro</a:t>
                      </a:r>
                      <a:endParaRPr sz="2200" b="1"/>
                    </a:p>
                  </a:txBody>
                  <a:tcPr marL="91425" marR="91425" marT="91425" marB="91425">
                    <a:solidFill>
                      <a:srgbClr val="A4C2F4"/>
                    </a:solidFill>
                  </a:tcPr>
                </a:tc>
                <a:tc>
                  <a:txBody>
                    <a:bodyPr/>
                    <a:lstStyle/>
                    <a:p>
                      <a:pPr marL="0" lvl="0" indent="0" algn="ctr" rtl="0">
                        <a:spcBef>
                          <a:spcPts val="0"/>
                        </a:spcBef>
                        <a:spcAft>
                          <a:spcPts val="0"/>
                        </a:spcAft>
                        <a:buNone/>
                      </a:pPr>
                      <a:r>
                        <a:rPr lang="en-US" sz="2200" b="1"/>
                        <a:t>South</a:t>
                      </a:r>
                      <a:endParaRPr sz="2200" b="1"/>
                    </a:p>
                  </a:txBody>
                  <a:tcPr marL="91425" marR="91425" marT="91425" marB="91425">
                    <a:solidFill>
                      <a:srgbClr val="A4C2F4"/>
                    </a:solidFill>
                  </a:tcPr>
                </a:tc>
                <a:extLst>
                  <a:ext uri="{0D108BD9-81ED-4DB2-BD59-A6C34878D82A}">
                    <a16:rowId xmlns:a16="http://schemas.microsoft.com/office/drawing/2014/main" val="10000"/>
                  </a:ext>
                </a:extLst>
              </a:tr>
              <a:tr h="520250">
                <a:tc>
                  <a:txBody>
                    <a:bodyPr/>
                    <a:lstStyle/>
                    <a:p>
                      <a:pPr marL="0" lvl="0" indent="0" algn="r" rtl="0">
                        <a:spcBef>
                          <a:spcPts val="0"/>
                        </a:spcBef>
                        <a:spcAft>
                          <a:spcPts val="0"/>
                        </a:spcAft>
                        <a:buNone/>
                      </a:pPr>
                      <a:r>
                        <a:rPr lang="en-US" sz="2200"/>
                        <a:t>22</a:t>
                      </a:r>
                      <a:endParaRPr sz="2200"/>
                    </a:p>
                  </a:txBody>
                  <a:tcPr marL="91425" marR="91425" marT="91425" marB="91425">
                    <a:solidFill>
                      <a:srgbClr val="CFE2F3"/>
                    </a:solidFill>
                  </a:tcPr>
                </a:tc>
                <a:tc>
                  <a:txBody>
                    <a:bodyPr/>
                    <a:lstStyle/>
                    <a:p>
                      <a:pPr marL="0" lvl="0" indent="0" algn="r" rtl="0">
                        <a:spcBef>
                          <a:spcPts val="0"/>
                        </a:spcBef>
                        <a:spcAft>
                          <a:spcPts val="0"/>
                        </a:spcAft>
                        <a:buNone/>
                      </a:pPr>
                      <a:r>
                        <a:rPr lang="en-US" sz="2200"/>
                        <a:t>26</a:t>
                      </a:r>
                      <a:endParaRPr sz="2200"/>
                    </a:p>
                  </a:txBody>
                  <a:tcPr marL="91425" marR="91425" marT="91425" marB="91425">
                    <a:solidFill>
                      <a:srgbClr val="CFE2F3"/>
                    </a:solidFill>
                  </a:tcPr>
                </a:tc>
                <a:tc>
                  <a:txBody>
                    <a:bodyPr/>
                    <a:lstStyle/>
                    <a:p>
                      <a:pPr marL="0" lvl="0" indent="0" algn="r" rtl="0">
                        <a:spcBef>
                          <a:spcPts val="0"/>
                        </a:spcBef>
                        <a:spcAft>
                          <a:spcPts val="0"/>
                        </a:spcAft>
                        <a:buNone/>
                      </a:pPr>
                      <a:r>
                        <a:rPr lang="en-US" sz="2200" dirty="0"/>
                        <a:t>10</a:t>
                      </a:r>
                      <a:endParaRPr sz="2200" dirty="0"/>
                    </a:p>
                  </a:txBody>
                  <a:tcPr marL="91425" marR="91425" marT="91425" marB="91425">
                    <a:solidFill>
                      <a:srgbClr val="CFE2F3"/>
                    </a:solidFill>
                  </a:tcPr>
                </a:tc>
                <a:extLst>
                  <a:ext uri="{0D108BD9-81ED-4DB2-BD59-A6C34878D82A}">
                    <a16:rowId xmlns:a16="http://schemas.microsoft.com/office/drawing/2014/main" val="10001"/>
                  </a:ext>
                </a:extLst>
              </a:tr>
            </a:tbl>
          </a:graphicData>
        </a:graphic>
      </p:graphicFrame>
      <p:graphicFrame>
        <p:nvGraphicFramePr>
          <p:cNvPr id="210" name="Google Shape;210;p26"/>
          <p:cNvGraphicFramePr/>
          <p:nvPr>
            <p:extLst>
              <p:ext uri="{D42A27DB-BD31-4B8C-83A1-F6EECF244321}">
                <p14:modId xmlns:p14="http://schemas.microsoft.com/office/powerpoint/2010/main" val="322240890"/>
              </p:ext>
            </p:extLst>
          </p:nvPr>
        </p:nvGraphicFramePr>
        <p:xfrm>
          <a:off x="6490038" y="3654625"/>
          <a:ext cx="5257875" cy="1036260"/>
        </p:xfrm>
        <a:graphic>
          <a:graphicData uri="http://schemas.openxmlformats.org/drawingml/2006/table">
            <a:tbl>
              <a:tblPr firstRow="1">
                <a:noFill/>
                <a:tableStyleId>{798308CC-ACE5-4C31-8E7B-844557B65E4D}</a:tableStyleId>
              </a:tblPr>
              <a:tblGrid>
                <a:gridCol w="1752625">
                  <a:extLst>
                    <a:ext uri="{9D8B030D-6E8A-4147-A177-3AD203B41FA5}">
                      <a16:colId xmlns:a16="http://schemas.microsoft.com/office/drawing/2014/main" val="20000"/>
                    </a:ext>
                  </a:extLst>
                </a:gridCol>
                <a:gridCol w="1752625">
                  <a:extLst>
                    <a:ext uri="{9D8B030D-6E8A-4147-A177-3AD203B41FA5}">
                      <a16:colId xmlns:a16="http://schemas.microsoft.com/office/drawing/2014/main" val="20001"/>
                    </a:ext>
                  </a:extLst>
                </a:gridCol>
                <a:gridCol w="1752625">
                  <a:extLst>
                    <a:ext uri="{9D8B030D-6E8A-4147-A177-3AD203B41FA5}">
                      <a16:colId xmlns:a16="http://schemas.microsoft.com/office/drawing/2014/main" val="20002"/>
                    </a:ext>
                  </a:extLst>
                </a:gridCol>
              </a:tblGrid>
              <a:tr h="496400">
                <a:tc>
                  <a:txBody>
                    <a:bodyPr/>
                    <a:lstStyle/>
                    <a:p>
                      <a:pPr marL="0" lvl="0" indent="0" algn="ctr" rtl="0">
                        <a:spcBef>
                          <a:spcPts val="0"/>
                        </a:spcBef>
                        <a:spcAft>
                          <a:spcPts val="0"/>
                        </a:spcAft>
                        <a:buNone/>
                      </a:pPr>
                      <a:r>
                        <a:rPr lang="en-US" sz="2200" b="1"/>
                        <a:t>North</a:t>
                      </a:r>
                      <a:endParaRPr sz="2200" b="1"/>
                    </a:p>
                  </a:txBody>
                  <a:tcPr marL="91425" marR="91425" marT="91425" marB="91425">
                    <a:solidFill>
                      <a:srgbClr val="A4C2F4"/>
                    </a:solidFill>
                  </a:tcPr>
                </a:tc>
                <a:tc>
                  <a:txBody>
                    <a:bodyPr/>
                    <a:lstStyle/>
                    <a:p>
                      <a:pPr marL="0" lvl="0" indent="0" algn="ctr" rtl="0">
                        <a:spcBef>
                          <a:spcPts val="0"/>
                        </a:spcBef>
                        <a:spcAft>
                          <a:spcPts val="0"/>
                        </a:spcAft>
                        <a:buNone/>
                      </a:pPr>
                      <a:r>
                        <a:rPr lang="en-US" sz="2200" b="1"/>
                        <a:t>Metro</a:t>
                      </a:r>
                      <a:endParaRPr sz="2200" b="1"/>
                    </a:p>
                  </a:txBody>
                  <a:tcPr marL="91425" marR="91425" marT="91425" marB="91425">
                    <a:lnB w="9525" cap="flat" cmpd="sng">
                      <a:solidFill>
                        <a:srgbClr val="9E9E9E"/>
                      </a:solidFill>
                      <a:prstDash val="solid"/>
                      <a:round/>
                      <a:headEnd type="none" w="sm" len="sm"/>
                      <a:tailEnd type="none" w="sm" len="sm"/>
                    </a:lnB>
                    <a:solidFill>
                      <a:srgbClr val="A4C2F4"/>
                    </a:solidFill>
                  </a:tcPr>
                </a:tc>
                <a:tc>
                  <a:txBody>
                    <a:bodyPr/>
                    <a:lstStyle/>
                    <a:p>
                      <a:pPr marL="0" lvl="0" indent="0" algn="ctr" rtl="0">
                        <a:spcBef>
                          <a:spcPts val="0"/>
                        </a:spcBef>
                        <a:spcAft>
                          <a:spcPts val="0"/>
                        </a:spcAft>
                        <a:buNone/>
                      </a:pPr>
                      <a:r>
                        <a:rPr lang="en-US" sz="2200" b="1"/>
                        <a:t>South</a:t>
                      </a:r>
                      <a:endParaRPr sz="2200" b="1"/>
                    </a:p>
                  </a:txBody>
                  <a:tcPr marL="91425" marR="91425" marT="91425" marB="91425">
                    <a:solidFill>
                      <a:srgbClr val="A4C2F4"/>
                    </a:solidFill>
                  </a:tcPr>
                </a:tc>
                <a:extLst>
                  <a:ext uri="{0D108BD9-81ED-4DB2-BD59-A6C34878D82A}">
                    <a16:rowId xmlns:a16="http://schemas.microsoft.com/office/drawing/2014/main" val="10000"/>
                  </a:ext>
                </a:extLst>
              </a:tr>
              <a:tr h="496400">
                <a:tc>
                  <a:txBody>
                    <a:bodyPr/>
                    <a:lstStyle/>
                    <a:p>
                      <a:pPr marL="0" lvl="0" indent="0" algn="r" rtl="0">
                        <a:spcBef>
                          <a:spcPts val="0"/>
                        </a:spcBef>
                        <a:spcAft>
                          <a:spcPts val="0"/>
                        </a:spcAft>
                        <a:buNone/>
                      </a:pPr>
                      <a:r>
                        <a:rPr lang="en-US" sz="2200"/>
                        <a:t>0</a:t>
                      </a:r>
                      <a:endParaRPr sz="2200"/>
                    </a:p>
                  </a:txBody>
                  <a:tcPr marL="91425" marR="91425" marT="91425" marB="91425">
                    <a:lnR w="9525" cap="flat" cmpd="sng">
                      <a:solidFill>
                        <a:srgbClr val="9E9E9E"/>
                      </a:solidFill>
                      <a:prstDash val="solid"/>
                      <a:round/>
                      <a:headEnd type="none" w="sm" len="sm"/>
                      <a:tailEnd type="none" w="sm" len="sm"/>
                    </a:lnR>
                    <a:solidFill>
                      <a:srgbClr val="CFE2F3"/>
                    </a:solidFill>
                  </a:tcPr>
                </a:tc>
                <a:tc>
                  <a:txBody>
                    <a:bodyPr/>
                    <a:lstStyle/>
                    <a:p>
                      <a:pPr marL="1371600" lvl="0" indent="0" algn="ctr" rtl="0">
                        <a:spcBef>
                          <a:spcPts val="0"/>
                        </a:spcBef>
                        <a:spcAft>
                          <a:spcPts val="0"/>
                        </a:spcAft>
                        <a:buNone/>
                      </a:pPr>
                      <a:r>
                        <a:rPr lang="en-US" sz="2200"/>
                        <a:t>1</a:t>
                      </a:r>
                      <a:endParaRPr sz="2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1371600" lvl="0" indent="0" algn="l" rtl="0">
                        <a:spcBef>
                          <a:spcPts val="0"/>
                        </a:spcBef>
                        <a:spcAft>
                          <a:spcPts val="0"/>
                        </a:spcAft>
                        <a:buNone/>
                      </a:pPr>
                      <a:r>
                        <a:rPr lang="en-US" sz="2200" dirty="0">
                          <a:solidFill>
                            <a:schemeClr val="dk2"/>
                          </a:solidFill>
                        </a:rPr>
                        <a:t>1</a:t>
                      </a:r>
                      <a:r>
                        <a:rPr lang="en-US" sz="2200" dirty="0"/>
                        <a:t>                             </a:t>
                      </a:r>
                      <a:endParaRPr sz="2200" dirty="0"/>
                    </a:p>
                  </a:txBody>
                  <a:tcPr marL="91425" marR="91425" marT="91425" marB="91425">
                    <a:lnL w="9525" cap="flat" cmpd="sng">
                      <a:solidFill>
                        <a:srgbClr val="9E9E9E"/>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bl>
          </a:graphicData>
        </a:graphic>
      </p:graphicFrame>
      <p:sp>
        <p:nvSpPr>
          <p:cNvPr id="211" name="Google Shape;211;p26">
            <a:extLst>
              <a:ext uri="{C183D7F6-B498-43B3-948B-1728B52AA6E4}">
                <adec:decorative xmlns:adec="http://schemas.microsoft.com/office/drawing/2017/decorative" val="1"/>
              </a:ext>
            </a:extLst>
          </p:cNvPr>
          <p:cNvSpPr/>
          <p:nvPr/>
        </p:nvSpPr>
        <p:spPr>
          <a:xfrm>
            <a:off x="5340289" y="2841638"/>
            <a:ext cx="1119600" cy="559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a:extLst>
              <a:ext uri="{C183D7F6-B498-43B3-948B-1728B52AA6E4}">
                <adec:decorative xmlns:adec="http://schemas.microsoft.com/office/drawing/2017/decorative" val="1"/>
              </a:ext>
            </a:extLst>
          </p:cNvPr>
          <p:cNvSpPr/>
          <p:nvPr/>
        </p:nvSpPr>
        <p:spPr>
          <a:xfrm>
            <a:off x="5308350" y="5584350"/>
            <a:ext cx="1119600" cy="559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a:extLst>
              <a:ext uri="{C183D7F6-B498-43B3-948B-1728B52AA6E4}">
                <adec:decorative xmlns:adec="http://schemas.microsoft.com/office/drawing/2017/decorative" val="1"/>
              </a:ext>
            </a:extLst>
          </p:cNvPr>
          <p:cNvSpPr/>
          <p:nvPr/>
        </p:nvSpPr>
        <p:spPr>
          <a:xfrm>
            <a:off x="5308350" y="4202925"/>
            <a:ext cx="1119600" cy="559800"/>
          </a:xfrm>
          <a:prstGeom prst="rightArrow">
            <a:avLst>
              <a:gd name="adj1" fmla="val 50000"/>
              <a:gd name="adj2"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txBox="1">
            <a:spLocks noGrp="1"/>
          </p:cNvSpPr>
          <p:nvPr>
            <p:ph type="title"/>
          </p:nvPr>
        </p:nvSpPr>
        <p:spPr>
          <a:xfrm>
            <a:off x="3370675" y="152400"/>
            <a:ext cx="86976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44"/>
              <a:t>Exemplar School Classification </a:t>
            </a:r>
            <a:endParaRPr sz="4044"/>
          </a:p>
        </p:txBody>
      </p:sp>
      <p:sp>
        <p:nvSpPr>
          <p:cNvPr id="220" name="Google Shape;220;p27"/>
          <p:cNvSpPr txBox="1">
            <a:spLocks noGrp="1"/>
          </p:cNvSpPr>
          <p:nvPr>
            <p:ph type="body" idx="1"/>
          </p:nvPr>
        </p:nvSpPr>
        <p:spPr>
          <a:xfrm>
            <a:off x="430475" y="2411350"/>
            <a:ext cx="4317600" cy="3557400"/>
          </a:xfrm>
          <a:prstGeom prst="rect">
            <a:avLst/>
          </a:prstGeom>
          <a:ln w="28575" cap="flat" cmpd="sng">
            <a:solidFill>
              <a:schemeClr val="dk1"/>
            </a:solidFill>
            <a:prstDash val="solid"/>
            <a:round/>
            <a:headEnd type="none" w="sm" len="sm"/>
            <a:tailEnd type="none" w="sm" len="sm"/>
          </a:ln>
        </p:spPr>
        <p:txBody>
          <a:bodyPr spcFirstLastPara="1" wrap="square" lIns="91425" tIns="45700" rIns="91425" bIns="45700" anchor="t" anchorCtr="0">
            <a:normAutofit lnSpcReduction="10000"/>
          </a:bodyPr>
          <a:lstStyle/>
          <a:p>
            <a:pPr marL="457200" lvl="0" indent="0" algn="l" rtl="0">
              <a:lnSpc>
                <a:spcPct val="90000"/>
              </a:lnSpc>
              <a:spcBef>
                <a:spcPts val="1614"/>
              </a:spcBef>
              <a:spcAft>
                <a:spcPts val="0"/>
              </a:spcAft>
              <a:buNone/>
            </a:pPr>
            <a:endParaRPr sz="1556" b="1">
              <a:latin typeface="Arial"/>
              <a:ea typeface="Arial"/>
              <a:cs typeface="Arial"/>
              <a:sym typeface="Arial"/>
            </a:endParaRPr>
          </a:p>
          <a:p>
            <a:pPr marL="393700" lvl="0" indent="-375920" algn="l" rtl="0">
              <a:lnSpc>
                <a:spcPct val="90000"/>
              </a:lnSpc>
              <a:spcBef>
                <a:spcPts val="1614"/>
              </a:spcBef>
              <a:spcAft>
                <a:spcPts val="0"/>
              </a:spcAft>
              <a:buClr>
                <a:schemeClr val="dk1"/>
              </a:buClr>
              <a:buSzPts val="2200"/>
              <a:buChar char="●"/>
            </a:pPr>
            <a:r>
              <a:rPr lang="en-US" sz="2200" b="1">
                <a:latin typeface="Arial"/>
                <a:ea typeface="Arial"/>
                <a:cs typeface="Arial"/>
                <a:sym typeface="Arial"/>
              </a:rPr>
              <a:t>46</a:t>
            </a:r>
            <a:r>
              <a:rPr lang="en-US" sz="2200">
                <a:latin typeface="Arial"/>
                <a:ea typeface="Arial"/>
                <a:cs typeface="Arial"/>
                <a:sym typeface="Arial"/>
              </a:rPr>
              <a:t> – </a:t>
            </a:r>
            <a:r>
              <a:rPr lang="en-US" sz="2000">
                <a:latin typeface="Arial"/>
                <a:ea typeface="Arial"/>
                <a:cs typeface="Arial"/>
                <a:sym typeface="Arial"/>
              </a:rPr>
              <a:t>Early Childhood, K-12 Elementary schools or programs</a:t>
            </a:r>
            <a:endParaRPr sz="2000">
              <a:latin typeface="Arial"/>
              <a:ea typeface="Arial"/>
              <a:cs typeface="Arial"/>
              <a:sym typeface="Arial"/>
            </a:endParaRPr>
          </a:p>
          <a:p>
            <a:pPr marL="393700" lvl="0" indent="-375920" algn="l" rtl="0">
              <a:lnSpc>
                <a:spcPct val="90000"/>
              </a:lnSpc>
              <a:spcBef>
                <a:spcPts val="1614"/>
              </a:spcBef>
              <a:spcAft>
                <a:spcPts val="0"/>
              </a:spcAft>
              <a:buClr>
                <a:schemeClr val="dk1"/>
              </a:buClr>
              <a:buSzPts val="2200"/>
              <a:buChar char="●"/>
            </a:pPr>
            <a:r>
              <a:rPr lang="en-US" sz="2200" b="1">
                <a:latin typeface="Arial"/>
                <a:ea typeface="Arial"/>
                <a:cs typeface="Arial"/>
                <a:sym typeface="Arial"/>
              </a:rPr>
              <a:t>9</a:t>
            </a:r>
            <a:r>
              <a:rPr lang="en-US" sz="2200">
                <a:latin typeface="Arial"/>
                <a:ea typeface="Arial"/>
                <a:cs typeface="Arial"/>
                <a:sym typeface="Arial"/>
              </a:rPr>
              <a:t> – </a:t>
            </a:r>
            <a:r>
              <a:rPr lang="en-US" sz="2000">
                <a:latin typeface="Arial"/>
                <a:ea typeface="Arial"/>
                <a:cs typeface="Arial"/>
                <a:sym typeface="Arial"/>
              </a:rPr>
              <a:t>Secondary-level schools Middle/Junior and/or High School</a:t>
            </a:r>
            <a:endParaRPr sz="2000">
              <a:latin typeface="Arial"/>
              <a:ea typeface="Arial"/>
              <a:cs typeface="Arial"/>
              <a:sym typeface="Arial"/>
            </a:endParaRPr>
          </a:p>
          <a:p>
            <a:pPr marL="393700" lvl="0" indent="-375920" algn="l" rtl="0">
              <a:lnSpc>
                <a:spcPct val="90000"/>
              </a:lnSpc>
              <a:spcBef>
                <a:spcPts val="1614"/>
              </a:spcBef>
              <a:spcAft>
                <a:spcPts val="0"/>
              </a:spcAft>
              <a:buClr>
                <a:schemeClr val="dk1"/>
              </a:buClr>
              <a:buSzPts val="2200"/>
              <a:buChar char="●"/>
            </a:pPr>
            <a:r>
              <a:rPr lang="en-US" sz="2200" b="1">
                <a:latin typeface="Arial"/>
                <a:ea typeface="Arial"/>
                <a:cs typeface="Arial"/>
                <a:sym typeface="Arial"/>
              </a:rPr>
              <a:t>1</a:t>
            </a:r>
            <a:r>
              <a:rPr lang="en-US" sz="2200">
                <a:latin typeface="Arial"/>
                <a:ea typeface="Arial"/>
                <a:cs typeface="Arial"/>
                <a:sym typeface="Arial"/>
              </a:rPr>
              <a:t> – </a:t>
            </a:r>
            <a:r>
              <a:rPr lang="en-US" sz="2000">
                <a:latin typeface="Arial"/>
                <a:ea typeface="Arial"/>
                <a:cs typeface="Arial"/>
                <a:sym typeface="Arial"/>
              </a:rPr>
              <a:t>State-Approved Alternative Programs</a:t>
            </a:r>
            <a:endParaRPr sz="2000">
              <a:latin typeface="Arial"/>
              <a:ea typeface="Arial"/>
              <a:cs typeface="Arial"/>
              <a:sym typeface="Arial"/>
            </a:endParaRPr>
          </a:p>
          <a:p>
            <a:pPr marL="393700" lvl="0" indent="-375920" algn="l" rtl="0">
              <a:lnSpc>
                <a:spcPct val="90000"/>
              </a:lnSpc>
              <a:spcBef>
                <a:spcPts val="1614"/>
              </a:spcBef>
              <a:spcAft>
                <a:spcPts val="0"/>
              </a:spcAft>
              <a:buClr>
                <a:schemeClr val="dk1"/>
              </a:buClr>
              <a:buSzPts val="2200"/>
              <a:buChar char="●"/>
            </a:pPr>
            <a:r>
              <a:rPr lang="en-US" sz="2200" b="1">
                <a:latin typeface="Arial"/>
                <a:ea typeface="Arial"/>
                <a:cs typeface="Arial"/>
                <a:sym typeface="Arial"/>
              </a:rPr>
              <a:t>3</a:t>
            </a:r>
            <a:r>
              <a:rPr lang="en-US" sz="2200">
                <a:latin typeface="Arial"/>
                <a:ea typeface="Arial"/>
                <a:cs typeface="Arial"/>
                <a:sym typeface="Arial"/>
              </a:rPr>
              <a:t> – </a:t>
            </a:r>
            <a:r>
              <a:rPr lang="en-US" sz="2000">
                <a:latin typeface="Arial"/>
                <a:ea typeface="Arial"/>
                <a:cs typeface="Arial"/>
                <a:sym typeface="Arial"/>
              </a:rPr>
              <a:t>Charter </a:t>
            </a:r>
            <a:endParaRPr sz="2000"/>
          </a:p>
        </p:txBody>
      </p:sp>
      <p:pic>
        <p:nvPicPr>
          <p:cNvPr id="221" name="Google Shape;221;p27" title="Char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98150" y="2029400"/>
            <a:ext cx="6988626" cy="4321300"/>
          </a:xfrm>
          <a:prstGeom prst="rect">
            <a:avLst/>
          </a:prstGeom>
          <a:noFill/>
          <a:ln w="28575" cap="flat" cmpd="sng">
            <a:solidFill>
              <a:srgbClr val="548235"/>
            </a:solidFill>
            <a:prstDash val="solid"/>
            <a:round/>
            <a:headEnd type="none" w="sm" len="sm"/>
            <a:tailEnd type="none" w="sm" len="sm"/>
          </a:ln>
        </p:spPr>
      </p:pic>
      <p:sp>
        <p:nvSpPr>
          <p:cNvPr id="222" name="Google Shape;222;p27"/>
          <p:cNvSpPr txBox="1"/>
          <p:nvPr/>
        </p:nvSpPr>
        <p:spPr>
          <a:xfrm>
            <a:off x="95975" y="1451125"/>
            <a:ext cx="11816100" cy="4476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12700" marR="680085" lvl="0" indent="0" algn="l" rtl="0">
              <a:spcBef>
                <a:spcPts val="0"/>
              </a:spcBef>
              <a:spcAft>
                <a:spcPts val="0"/>
              </a:spcAft>
              <a:buClr>
                <a:schemeClr val="dk2"/>
              </a:buClr>
              <a:buSzPts val="1100"/>
              <a:buFont typeface="Arial"/>
              <a:buNone/>
            </a:pPr>
            <a:r>
              <a:rPr lang="en-US" sz="1707" b="1">
                <a:solidFill>
                  <a:schemeClr val="dk1"/>
                </a:solidFill>
              </a:rPr>
              <a:t>  Schools: 58</a:t>
            </a:r>
            <a:r>
              <a:rPr lang="en-US" sz="1707">
                <a:solidFill>
                  <a:schemeClr val="dk1"/>
                </a:solidFill>
              </a:rPr>
              <a:t> schools or programs applied and met criteria (</a:t>
            </a:r>
            <a:r>
              <a:rPr lang="en-US" sz="1707" b="1">
                <a:solidFill>
                  <a:schemeClr val="dk1"/>
                </a:solidFill>
              </a:rPr>
              <a:t>Cohort</a:t>
            </a:r>
            <a:r>
              <a:rPr lang="en-US" sz="1707">
                <a:solidFill>
                  <a:schemeClr val="dk1"/>
                </a:solidFill>
              </a:rPr>
              <a:t> or </a:t>
            </a:r>
            <a:r>
              <a:rPr lang="en-US" sz="1707" b="1">
                <a:solidFill>
                  <a:schemeClr val="dk1"/>
                </a:solidFill>
              </a:rPr>
              <a:t>Non-Cohort </a:t>
            </a:r>
            <a:r>
              <a:rPr lang="en-US" sz="1707">
                <a:solidFill>
                  <a:schemeClr val="dk1"/>
                </a:solidFill>
              </a:rPr>
              <a:t>Coordinated District Training)</a:t>
            </a:r>
            <a:endParaRPr sz="707">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8"/>
          <p:cNvSpPr txBox="1">
            <a:spLocks noGrp="1"/>
          </p:cNvSpPr>
          <p:nvPr>
            <p:ph type="title"/>
          </p:nvPr>
        </p:nvSpPr>
        <p:spPr>
          <a:xfrm>
            <a:off x="2702221" y="175725"/>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00"/>
              <a:t>Data System used to Inform Decisions</a:t>
            </a:r>
            <a:endParaRPr sz="4000"/>
          </a:p>
        </p:txBody>
      </p:sp>
      <p:sp>
        <p:nvSpPr>
          <p:cNvPr id="229" name="Google Shape;229;p28"/>
          <p:cNvSpPr txBox="1">
            <a:spLocks noGrp="1"/>
          </p:cNvSpPr>
          <p:nvPr>
            <p:ph type="body" idx="1"/>
          </p:nvPr>
        </p:nvSpPr>
        <p:spPr>
          <a:xfrm>
            <a:off x="8179175" y="3392563"/>
            <a:ext cx="3631200" cy="1696800"/>
          </a:xfrm>
          <a:prstGeom prst="rect">
            <a:avLst/>
          </a:prstGeom>
          <a:ln w="28575" cap="flat" cmpd="sng">
            <a:solidFill>
              <a:schemeClr val="dk2"/>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sz="2000" b="1">
                <a:latin typeface="Arial"/>
                <a:ea typeface="Arial"/>
                <a:cs typeface="Arial"/>
                <a:sym typeface="Arial"/>
              </a:rPr>
              <a:t>Data for Decision-Making</a:t>
            </a:r>
            <a:endParaRPr sz="2000" b="1">
              <a:latin typeface="Arial"/>
              <a:ea typeface="Arial"/>
              <a:cs typeface="Arial"/>
              <a:sym typeface="Arial"/>
            </a:endParaRPr>
          </a:p>
          <a:p>
            <a:pPr marL="457200" lvl="0" indent="-342900" algn="l" rtl="0">
              <a:spcBef>
                <a:spcPts val="1000"/>
              </a:spcBef>
              <a:spcAft>
                <a:spcPts val="0"/>
              </a:spcAft>
              <a:buSzPts val="1800"/>
              <a:buAutoNum type="arabicPeriod"/>
            </a:pPr>
            <a:r>
              <a:rPr lang="en-US" sz="1800">
                <a:latin typeface="Arial"/>
                <a:ea typeface="Arial"/>
                <a:cs typeface="Arial"/>
                <a:sym typeface="Arial"/>
              </a:rPr>
              <a:t>PBIS Apps/SWIS</a:t>
            </a:r>
            <a:endParaRPr sz="1800">
              <a:latin typeface="Arial"/>
              <a:ea typeface="Arial"/>
              <a:cs typeface="Arial"/>
              <a:sym typeface="Arial"/>
            </a:endParaRPr>
          </a:p>
          <a:p>
            <a:pPr marL="457200" lvl="0" indent="-342900" algn="l" rtl="0">
              <a:spcBef>
                <a:spcPts val="0"/>
              </a:spcBef>
              <a:spcAft>
                <a:spcPts val="0"/>
              </a:spcAft>
              <a:buSzPts val="1800"/>
              <a:buAutoNum type="arabicPeriod"/>
            </a:pPr>
            <a:r>
              <a:rPr lang="en-US" sz="1800">
                <a:latin typeface="Arial"/>
                <a:ea typeface="Arial"/>
                <a:cs typeface="Arial"/>
                <a:sym typeface="Arial"/>
              </a:rPr>
              <a:t>Infinite Campus</a:t>
            </a:r>
            <a:endParaRPr sz="1800">
              <a:latin typeface="Arial"/>
              <a:ea typeface="Arial"/>
              <a:cs typeface="Arial"/>
              <a:sym typeface="Arial"/>
            </a:endParaRPr>
          </a:p>
          <a:p>
            <a:pPr marL="457200" lvl="0" indent="-342900" algn="l" rtl="0">
              <a:spcBef>
                <a:spcPts val="0"/>
              </a:spcBef>
              <a:spcAft>
                <a:spcPts val="0"/>
              </a:spcAft>
              <a:buSzPts val="1800"/>
              <a:buAutoNum type="arabicPeriod"/>
            </a:pPr>
            <a:r>
              <a:rPr lang="en-US" sz="1800">
                <a:latin typeface="Arial"/>
                <a:ea typeface="Arial"/>
                <a:cs typeface="Arial"/>
                <a:sym typeface="Arial"/>
              </a:rPr>
              <a:t>Skyward</a:t>
            </a:r>
            <a:endParaRPr sz="1800">
              <a:latin typeface="Arial"/>
              <a:ea typeface="Arial"/>
              <a:cs typeface="Arial"/>
              <a:sym typeface="Arial"/>
            </a:endParaRPr>
          </a:p>
        </p:txBody>
      </p:sp>
      <p:pic>
        <p:nvPicPr>
          <p:cNvPr id="230" name="Google Shape;230;p28" title="Char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14375" y="2069164"/>
            <a:ext cx="7024650" cy="4343575"/>
          </a:xfrm>
          <a:prstGeom prst="rect">
            <a:avLst/>
          </a:prstGeom>
          <a:noFill/>
          <a:ln w="28575" cap="flat" cmpd="sng">
            <a:solidFill>
              <a:schemeClr val="dk1"/>
            </a:solidFill>
            <a:prstDash val="solid"/>
            <a:round/>
            <a:headEnd type="none" w="sm" len="sm"/>
            <a:tailEnd type="none" w="sm" len="sm"/>
          </a:ln>
        </p:spPr>
      </p:pic>
      <p:sp>
        <p:nvSpPr>
          <p:cNvPr id="231" name="Google Shape;231;p28"/>
          <p:cNvSpPr/>
          <p:nvPr/>
        </p:nvSpPr>
        <p:spPr>
          <a:xfrm rot="673516">
            <a:off x="9030088" y="1763590"/>
            <a:ext cx="1910958" cy="1083091"/>
          </a:xfrm>
          <a:prstGeom prst="horizontalScroll">
            <a:avLst>
              <a:gd name="adj" fmla="val 1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900" b="1">
                <a:solidFill>
                  <a:schemeClr val="dk2"/>
                </a:solidFill>
                <a:latin typeface="Calibri"/>
                <a:ea typeface="Calibri"/>
                <a:cs typeface="Calibri"/>
                <a:sym typeface="Calibri"/>
              </a:rPr>
              <a:t>How do they collect data? </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p:nvPr/>
        </p:nvSpPr>
        <p:spPr>
          <a:xfrm>
            <a:off x="116650" y="1553500"/>
            <a:ext cx="3663000" cy="1762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latin typeface="Century Gothic"/>
                <a:ea typeface="Century Gothic"/>
                <a:cs typeface="Century Gothic"/>
                <a:sym typeface="Century Gothic"/>
              </a:rPr>
              <a:t>Goal: Lower Racial Disparities in ODRs</a:t>
            </a:r>
            <a:endParaRPr sz="1000" b="1">
              <a:latin typeface="Century Gothic"/>
              <a:ea typeface="Century Gothic"/>
              <a:cs typeface="Century Gothic"/>
              <a:sym typeface="Century Gothic"/>
            </a:endParaRPr>
          </a:p>
          <a:p>
            <a:pPr marL="0" lvl="0" indent="0" algn="ctr" rtl="0">
              <a:spcBef>
                <a:spcPts val="0"/>
              </a:spcBef>
              <a:spcAft>
                <a:spcPts val="0"/>
              </a:spcAft>
              <a:buClr>
                <a:schemeClr val="dk2"/>
              </a:buClr>
              <a:buSzPts val="1100"/>
              <a:buFont typeface="Arial"/>
              <a:buNone/>
            </a:pPr>
            <a:r>
              <a:rPr lang="en-US" sz="1000">
                <a:latin typeface="Century Gothic"/>
                <a:ea typeface="Century Gothic"/>
                <a:cs typeface="Century Gothic"/>
                <a:sym typeface="Century Gothic"/>
              </a:rPr>
              <a:t>Climate &amp; Culture Goal: Lower the disparities in behavioral data of Black and African American and 2 or more race</a:t>
            </a:r>
            <a:endParaRPr sz="1000">
              <a:latin typeface="Century Gothic"/>
              <a:ea typeface="Century Gothic"/>
              <a:cs typeface="Century Gothic"/>
              <a:sym typeface="Century Gothic"/>
            </a:endParaRPr>
          </a:p>
          <a:p>
            <a:pPr marL="0" lvl="0" indent="0" algn="ctr" rtl="0">
              <a:spcBef>
                <a:spcPts val="0"/>
              </a:spcBef>
              <a:spcAft>
                <a:spcPts val="0"/>
              </a:spcAft>
              <a:buNone/>
            </a:pPr>
            <a:endParaRPr sz="1000">
              <a:latin typeface="Century Gothic"/>
              <a:ea typeface="Century Gothic"/>
              <a:cs typeface="Century Gothic"/>
              <a:sym typeface="Century Gothic"/>
            </a:endParaRPr>
          </a:p>
          <a:p>
            <a:pPr marL="0" lvl="0" indent="0" algn="l" rtl="0">
              <a:spcBef>
                <a:spcPts val="0"/>
              </a:spcBef>
              <a:spcAft>
                <a:spcPts val="0"/>
              </a:spcAft>
              <a:buNone/>
            </a:pPr>
            <a:r>
              <a:rPr lang="en-US" sz="1000">
                <a:latin typeface="Century Gothic"/>
                <a:ea typeface="Century Gothic"/>
                <a:cs typeface="Century Gothic"/>
                <a:sym typeface="Century Gothic"/>
              </a:rPr>
              <a:t>We will do this by: building  relationships with community members, integrate restorative circles in Advisory time, focus on positive mindsets &amp; improve responsiveness to racial harm situations</a:t>
            </a:r>
            <a:endParaRPr>
              <a:latin typeface="Century Gothic"/>
              <a:ea typeface="Century Gothic"/>
              <a:cs typeface="Century Gothic"/>
              <a:sym typeface="Century Gothic"/>
            </a:endParaRPr>
          </a:p>
        </p:txBody>
      </p:sp>
      <p:sp>
        <p:nvSpPr>
          <p:cNvPr id="238" name="Google Shape;238;p29"/>
          <p:cNvSpPr txBox="1">
            <a:spLocks noGrp="1"/>
          </p:cNvSpPr>
          <p:nvPr>
            <p:ph type="title"/>
          </p:nvPr>
        </p:nvSpPr>
        <p:spPr>
          <a:xfrm>
            <a:off x="2886521" y="114425"/>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900"/>
              <a:t>Outcomes and Improving Results </a:t>
            </a:r>
            <a:endParaRPr sz="3900"/>
          </a:p>
        </p:txBody>
      </p:sp>
      <p:pic>
        <p:nvPicPr>
          <p:cNvPr id="239" name="Google Shape;239;p29" descr="praise data"/>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96988" y="2160863"/>
            <a:ext cx="3435151" cy="1978475"/>
          </a:xfrm>
          <a:prstGeom prst="rect">
            <a:avLst/>
          </a:prstGeom>
          <a:noFill/>
          <a:ln w="19050" cap="flat" cmpd="sng">
            <a:solidFill>
              <a:schemeClr val="dk2"/>
            </a:solidFill>
            <a:prstDash val="solid"/>
            <a:round/>
            <a:headEnd type="none" w="sm" len="sm"/>
            <a:tailEnd type="none" w="sm" len="sm"/>
          </a:ln>
        </p:spPr>
      </p:pic>
      <p:pic>
        <p:nvPicPr>
          <p:cNvPr id="240" name="Google Shape;240;p29" descr="average daily referrals by month"/>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849500" y="1553491"/>
            <a:ext cx="3824950" cy="2622147"/>
          </a:xfrm>
          <a:prstGeom prst="rect">
            <a:avLst/>
          </a:prstGeom>
          <a:noFill/>
          <a:ln w="19050" cap="flat" cmpd="sng">
            <a:solidFill>
              <a:schemeClr val="dk1"/>
            </a:solidFill>
            <a:prstDash val="solid"/>
            <a:round/>
            <a:headEnd type="none" w="sm" len="sm"/>
            <a:tailEnd type="none" w="sm" len="sm"/>
          </a:ln>
        </p:spPr>
      </p:pic>
      <p:pic>
        <p:nvPicPr>
          <p:cNvPr id="241" name="Google Shape;241;p29" descr="district comprehensive assessment tier 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6613" y="4087900"/>
            <a:ext cx="3615625" cy="2145925"/>
          </a:xfrm>
          <a:prstGeom prst="rect">
            <a:avLst/>
          </a:prstGeom>
          <a:noFill/>
          <a:ln w="9525" cap="flat" cmpd="sng">
            <a:solidFill>
              <a:schemeClr val="dk1"/>
            </a:solidFill>
            <a:prstDash val="solid"/>
            <a:round/>
            <a:headEnd type="none" w="sm" len="sm"/>
            <a:tailEnd type="none" w="sm" len="sm"/>
          </a:ln>
        </p:spPr>
      </p:pic>
      <p:sp>
        <p:nvSpPr>
          <p:cNvPr id="242" name="Google Shape;242;p29"/>
          <p:cNvSpPr/>
          <p:nvPr/>
        </p:nvSpPr>
        <p:spPr>
          <a:xfrm>
            <a:off x="4398425" y="1464800"/>
            <a:ext cx="2712600" cy="6156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t>District building walkthroughs improving proactive engagement with students </a:t>
            </a:r>
            <a:endParaRPr sz="1100"/>
          </a:p>
        </p:txBody>
      </p:sp>
      <p:sp>
        <p:nvSpPr>
          <p:cNvPr id="243" name="Google Shape;243;p29"/>
          <p:cNvSpPr/>
          <p:nvPr/>
        </p:nvSpPr>
        <p:spPr>
          <a:xfrm>
            <a:off x="361900" y="3696100"/>
            <a:ext cx="3172500" cy="291600"/>
          </a:xfrm>
          <a:prstGeom prst="roundRect">
            <a:avLst>
              <a:gd name="adj" fmla="val 16667"/>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t>Measuring District PBIS Fidelity at Tier 2 </a:t>
            </a:r>
            <a:endParaRPr sz="1200" b="1"/>
          </a:p>
        </p:txBody>
      </p:sp>
      <p:sp>
        <p:nvSpPr>
          <p:cNvPr id="244" name="Google Shape;244;p29"/>
          <p:cNvSpPr/>
          <p:nvPr/>
        </p:nvSpPr>
        <p:spPr>
          <a:xfrm>
            <a:off x="9762150" y="1364625"/>
            <a:ext cx="2430000" cy="13065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US" sz="1000">
                <a:solidFill>
                  <a:schemeClr val="dk2"/>
                </a:solidFill>
              </a:rPr>
              <a:t>Identified students multiple referrals implemented student support plans</a:t>
            </a:r>
            <a:endParaRPr sz="1000">
              <a:solidFill>
                <a:schemeClr val="dk2"/>
              </a:solidFill>
            </a:endParaRPr>
          </a:p>
          <a:p>
            <a:pPr marL="0" lvl="0" indent="0" algn="l" rtl="0">
              <a:spcBef>
                <a:spcPts val="0"/>
              </a:spcBef>
              <a:spcAft>
                <a:spcPts val="0"/>
              </a:spcAft>
              <a:buClr>
                <a:schemeClr val="dk2"/>
              </a:buClr>
              <a:buSzPts val="1100"/>
              <a:buFont typeface="Arial"/>
              <a:buNone/>
            </a:pPr>
            <a:endParaRPr sz="1000">
              <a:solidFill>
                <a:schemeClr val="dk2"/>
              </a:solidFill>
            </a:endParaRPr>
          </a:p>
          <a:p>
            <a:pPr marL="0" lvl="0" indent="0" algn="l" rtl="0">
              <a:spcBef>
                <a:spcPts val="0"/>
              </a:spcBef>
              <a:spcAft>
                <a:spcPts val="0"/>
              </a:spcAft>
              <a:buClr>
                <a:schemeClr val="dk2"/>
              </a:buClr>
              <a:buSzPts val="1100"/>
              <a:buFont typeface="Arial"/>
              <a:buNone/>
            </a:pPr>
            <a:r>
              <a:rPr lang="en-US" sz="1000">
                <a:solidFill>
                  <a:schemeClr val="dk2"/>
                </a:solidFill>
              </a:rPr>
              <a:t>24% of referrals take place in the hallway Implemented stronger Active supervision before  &amp; after school</a:t>
            </a:r>
            <a:endParaRPr sz="1000">
              <a:solidFill>
                <a:schemeClr val="dk2"/>
              </a:solidFill>
            </a:endParaRPr>
          </a:p>
          <a:p>
            <a:pPr marL="0" lvl="0" indent="0" algn="l" rtl="0">
              <a:spcBef>
                <a:spcPts val="0"/>
              </a:spcBef>
              <a:spcAft>
                <a:spcPts val="0"/>
              </a:spcAft>
              <a:buClr>
                <a:schemeClr val="dk2"/>
              </a:buClr>
              <a:buSzPts val="1100"/>
              <a:buFont typeface="Arial"/>
              <a:buNone/>
            </a:pPr>
            <a:r>
              <a:rPr lang="en-US" sz="1000">
                <a:solidFill>
                  <a:schemeClr val="dk2"/>
                </a:solidFill>
              </a:rPr>
              <a:t>and between classes</a:t>
            </a:r>
            <a:endParaRPr sz="1500"/>
          </a:p>
        </p:txBody>
      </p:sp>
      <p:pic>
        <p:nvPicPr>
          <p:cNvPr id="245" name="Google Shape;245;p29" descr="1 district 10 years of data"/>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96750" y="4430925"/>
            <a:ext cx="3998474" cy="2368475"/>
          </a:xfrm>
          <a:prstGeom prst="rect">
            <a:avLst/>
          </a:prstGeom>
          <a:noFill/>
          <a:ln w="9525" cap="flat" cmpd="sng">
            <a:solidFill>
              <a:schemeClr val="dk2"/>
            </a:solidFill>
            <a:prstDash val="solid"/>
            <a:round/>
            <a:headEnd type="none" w="sm" len="sm"/>
            <a:tailEnd type="none" w="sm" len="sm"/>
          </a:ln>
        </p:spPr>
      </p:pic>
      <p:sp>
        <p:nvSpPr>
          <p:cNvPr id="246" name="Google Shape;246;p29"/>
          <p:cNvSpPr/>
          <p:nvPr/>
        </p:nvSpPr>
        <p:spPr>
          <a:xfrm>
            <a:off x="7723425" y="4700325"/>
            <a:ext cx="4336500" cy="1516200"/>
          </a:xfrm>
          <a:prstGeom prst="flowChartAlternateProcess">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b="1">
                <a:solidFill>
                  <a:schemeClr val="dk2"/>
                </a:solidFill>
              </a:rPr>
              <a:t>Goal: improve student perception of feeling valued heard</a:t>
            </a:r>
            <a:endParaRPr sz="1000" b="1">
              <a:solidFill>
                <a:schemeClr val="dk2"/>
              </a:solidFill>
            </a:endParaRPr>
          </a:p>
          <a:p>
            <a:pPr marL="0" lvl="0" indent="0" algn="l" rtl="0">
              <a:spcBef>
                <a:spcPts val="0"/>
              </a:spcBef>
              <a:spcAft>
                <a:spcPts val="0"/>
              </a:spcAft>
              <a:buClr>
                <a:schemeClr val="dk2"/>
              </a:buClr>
              <a:buSzPts val="1100"/>
              <a:buFont typeface="Arial"/>
              <a:buNone/>
            </a:pPr>
            <a:r>
              <a:rPr lang="en-US" sz="1000">
                <a:solidFill>
                  <a:schemeClr val="dk2"/>
                </a:solidFill>
              </a:rPr>
              <a:t>Students reported: Not all students feel their teachers believe in them</a:t>
            </a:r>
            <a:endParaRPr sz="1000">
              <a:solidFill>
                <a:schemeClr val="dk2"/>
              </a:solidFill>
            </a:endParaRPr>
          </a:p>
          <a:p>
            <a:pPr marL="0" lvl="0" indent="0" algn="l" rtl="0">
              <a:spcBef>
                <a:spcPts val="0"/>
              </a:spcBef>
              <a:spcAft>
                <a:spcPts val="0"/>
              </a:spcAft>
              <a:buNone/>
            </a:pPr>
            <a:endParaRPr sz="1000" b="1">
              <a:solidFill>
                <a:schemeClr val="dk2"/>
              </a:solidFill>
            </a:endParaRPr>
          </a:p>
          <a:p>
            <a:pPr marL="0" lvl="0" indent="0" algn="l" rtl="0">
              <a:spcBef>
                <a:spcPts val="0"/>
              </a:spcBef>
              <a:spcAft>
                <a:spcPts val="0"/>
              </a:spcAft>
              <a:buNone/>
            </a:pPr>
            <a:r>
              <a:rPr lang="en-US" sz="1000" b="1">
                <a:solidFill>
                  <a:schemeClr val="dk2"/>
                </a:solidFill>
              </a:rPr>
              <a:t>1. Climate &amp; Culture Goal: </a:t>
            </a:r>
            <a:r>
              <a:rPr lang="en-US" sz="1000">
                <a:solidFill>
                  <a:schemeClr val="dk2"/>
                </a:solidFill>
              </a:rPr>
              <a:t>Increase percentage students who answered agreed or strongly agreed to the question</a:t>
            </a:r>
            <a:endParaRPr sz="1000">
              <a:solidFill>
                <a:schemeClr val="dk2"/>
              </a:solidFill>
            </a:endParaRPr>
          </a:p>
          <a:p>
            <a:pPr marL="0" lvl="0" indent="0" algn="l" rtl="0">
              <a:spcBef>
                <a:spcPts val="0"/>
              </a:spcBef>
              <a:spcAft>
                <a:spcPts val="0"/>
              </a:spcAft>
              <a:buClr>
                <a:schemeClr val="dk2"/>
              </a:buClr>
              <a:buSzPts val="1100"/>
              <a:buFont typeface="Arial"/>
              <a:buNone/>
            </a:pPr>
            <a:endParaRPr sz="1100" b="1">
              <a:solidFill>
                <a:schemeClr val="dk2"/>
              </a:solidFill>
            </a:endParaRPr>
          </a:p>
          <a:p>
            <a:pPr marL="0" lvl="0" indent="0" algn="l" rtl="0">
              <a:spcBef>
                <a:spcPts val="0"/>
              </a:spcBef>
              <a:spcAft>
                <a:spcPts val="0"/>
              </a:spcAft>
              <a:buClr>
                <a:schemeClr val="dk2"/>
              </a:buClr>
              <a:buSzPts val="1100"/>
              <a:buFont typeface="Arial"/>
              <a:buNone/>
            </a:pPr>
            <a:r>
              <a:rPr lang="en-US" sz="1000" b="1">
                <a:solidFill>
                  <a:schemeClr val="dk2"/>
                </a:solidFill>
              </a:rPr>
              <a:t>"Teachers in my school believe all students can learn and be successful” </a:t>
            </a:r>
            <a:r>
              <a:rPr lang="en-US" sz="1000">
                <a:solidFill>
                  <a:schemeClr val="dk2"/>
                </a:solidFill>
              </a:rPr>
              <a:t>increase from 91% to 93%.</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0"/>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Exemplar Districts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3849000" y="152400"/>
            <a:ext cx="81753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Sustaining Exemplar </a:t>
            </a:r>
            <a:endParaRPr/>
          </a:p>
        </p:txBody>
      </p:sp>
      <p:sp>
        <p:nvSpPr>
          <p:cNvPr id="259" name="Google Shape;259;p31"/>
          <p:cNvSpPr txBox="1">
            <a:spLocks noGrp="1"/>
          </p:cNvSpPr>
          <p:nvPr>
            <p:ph type="body" idx="1"/>
          </p:nvPr>
        </p:nvSpPr>
        <p:spPr>
          <a:xfrm>
            <a:off x="0" y="1379200"/>
            <a:ext cx="12192000" cy="5478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endParaRPr sz="1858">
              <a:solidFill>
                <a:schemeClr val="dk2"/>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2400" b="1">
                <a:highlight>
                  <a:srgbClr val="FFFFFF"/>
                </a:highlight>
                <a:latin typeface="Arial"/>
                <a:ea typeface="Arial"/>
                <a:cs typeface="Arial"/>
                <a:sym typeface="Arial"/>
              </a:rPr>
              <a:t>Three (3) districts are being recognized for Sustaining Exemplar District capacity:</a:t>
            </a:r>
            <a:r>
              <a:rPr lang="en-US" sz="2400" b="1">
                <a:solidFill>
                  <a:schemeClr val="dk2"/>
                </a:solidFill>
                <a:highlight>
                  <a:srgbClr val="FFFFFF"/>
                </a:highlight>
                <a:latin typeface="Arial"/>
                <a:ea typeface="Arial"/>
                <a:cs typeface="Arial"/>
                <a:sym typeface="Arial"/>
              </a:rPr>
              <a:t> </a:t>
            </a:r>
            <a:r>
              <a:rPr lang="en-US" sz="2600" b="1">
                <a:solidFill>
                  <a:schemeClr val="dk2"/>
                </a:solidFill>
                <a:highlight>
                  <a:srgbClr val="FFFFFF"/>
                </a:highlight>
                <a:latin typeface="Arial"/>
                <a:ea typeface="Arial"/>
                <a:cs typeface="Arial"/>
                <a:sym typeface="Arial"/>
              </a:rPr>
              <a:t> </a:t>
            </a:r>
            <a:r>
              <a:rPr lang="en-US" sz="1974">
                <a:solidFill>
                  <a:schemeClr val="dk2"/>
                </a:solidFill>
                <a:highlight>
                  <a:srgbClr val="FFFFFF"/>
                </a:highlight>
                <a:latin typeface="Arial"/>
                <a:ea typeface="Arial"/>
                <a:cs typeface="Arial"/>
                <a:sym typeface="Arial"/>
              </a:rPr>
              <a:t> </a:t>
            </a:r>
            <a:endParaRPr sz="1974">
              <a:solidFill>
                <a:schemeClr val="dk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endParaRPr sz="1974">
              <a:solidFill>
                <a:schemeClr val="dk2"/>
              </a:solidFill>
              <a:highlight>
                <a:srgbClr val="FFFFFF"/>
              </a:highlight>
              <a:latin typeface="Arial"/>
              <a:ea typeface="Arial"/>
              <a:cs typeface="Arial"/>
              <a:sym typeface="Arial"/>
            </a:endParaRPr>
          </a:p>
          <a:p>
            <a:pPr marL="457200" lvl="0" indent="-370265" algn="l" rtl="0">
              <a:lnSpc>
                <a:spcPct val="115000"/>
              </a:lnSpc>
              <a:spcBef>
                <a:spcPts val="0"/>
              </a:spcBef>
              <a:spcAft>
                <a:spcPts val="0"/>
              </a:spcAft>
              <a:buClr>
                <a:schemeClr val="dk2"/>
              </a:buClr>
              <a:buSzPts val="2231"/>
              <a:buFont typeface="Arial"/>
              <a:buChar char="•"/>
            </a:pPr>
            <a:r>
              <a:rPr lang="en-US" sz="2230">
                <a:solidFill>
                  <a:schemeClr val="dk2"/>
                </a:solidFill>
                <a:highlight>
                  <a:srgbClr val="FFFFFF"/>
                </a:highlight>
                <a:latin typeface="Arial"/>
                <a:ea typeface="Arial"/>
                <a:cs typeface="Arial"/>
                <a:sym typeface="Arial"/>
              </a:rPr>
              <a:t>Cambridge Isanti Schools, District 0911 </a:t>
            </a:r>
            <a:endParaRPr sz="2230">
              <a:solidFill>
                <a:schemeClr val="dk2"/>
              </a:solidFill>
              <a:highlight>
                <a:srgbClr val="FFFFFF"/>
              </a:highlight>
              <a:latin typeface="Arial"/>
              <a:ea typeface="Arial"/>
              <a:cs typeface="Arial"/>
              <a:sym typeface="Arial"/>
            </a:endParaRPr>
          </a:p>
          <a:p>
            <a:pPr marL="457200" lvl="0" indent="-370265" algn="l" rtl="0">
              <a:lnSpc>
                <a:spcPct val="115000"/>
              </a:lnSpc>
              <a:spcBef>
                <a:spcPts val="0"/>
              </a:spcBef>
              <a:spcAft>
                <a:spcPts val="0"/>
              </a:spcAft>
              <a:buClr>
                <a:schemeClr val="dk2"/>
              </a:buClr>
              <a:buSzPts val="2231"/>
              <a:buFont typeface="Arial"/>
              <a:buChar char="•"/>
            </a:pPr>
            <a:r>
              <a:rPr lang="en-US" sz="2230">
                <a:solidFill>
                  <a:schemeClr val="dk2"/>
                </a:solidFill>
                <a:highlight>
                  <a:srgbClr val="FFFFFF"/>
                </a:highlight>
                <a:latin typeface="Arial"/>
                <a:ea typeface="Arial"/>
                <a:cs typeface="Arial"/>
                <a:sym typeface="Arial"/>
              </a:rPr>
              <a:t>Osseo Area Schools, District 279 </a:t>
            </a:r>
            <a:endParaRPr sz="2230">
              <a:solidFill>
                <a:schemeClr val="dk2"/>
              </a:solidFill>
              <a:highlight>
                <a:srgbClr val="FFFFFF"/>
              </a:highlight>
              <a:latin typeface="Arial"/>
              <a:ea typeface="Arial"/>
              <a:cs typeface="Arial"/>
              <a:sym typeface="Arial"/>
            </a:endParaRPr>
          </a:p>
          <a:p>
            <a:pPr marL="457200" lvl="0" indent="-370265" algn="l" rtl="0">
              <a:lnSpc>
                <a:spcPct val="115000"/>
              </a:lnSpc>
              <a:spcBef>
                <a:spcPts val="0"/>
              </a:spcBef>
              <a:spcAft>
                <a:spcPts val="0"/>
              </a:spcAft>
              <a:buClr>
                <a:schemeClr val="dk2"/>
              </a:buClr>
              <a:buSzPts val="2231"/>
              <a:buFont typeface="Arial"/>
              <a:buChar char="•"/>
            </a:pPr>
            <a:r>
              <a:rPr lang="en-US" sz="2230">
                <a:solidFill>
                  <a:schemeClr val="dk2"/>
                </a:solidFill>
                <a:highlight>
                  <a:srgbClr val="FFFFFF"/>
                </a:highlight>
                <a:latin typeface="Arial"/>
                <a:ea typeface="Arial"/>
                <a:cs typeface="Arial"/>
                <a:sym typeface="Arial"/>
              </a:rPr>
              <a:t>St. Cloud Area School District 742 </a:t>
            </a:r>
            <a:endParaRPr sz="2230">
              <a:solidFill>
                <a:schemeClr val="dk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endParaRPr sz="2490" b="1">
              <a:solidFill>
                <a:schemeClr val="dk2"/>
              </a:solidFill>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r>
              <a:rPr lang="en-US" sz="2400" b="1">
                <a:highlight>
                  <a:schemeClr val="lt1"/>
                </a:highlight>
                <a:latin typeface="Arial"/>
                <a:ea typeface="Arial"/>
                <a:cs typeface="Arial"/>
                <a:sym typeface="Arial"/>
              </a:rPr>
              <a:t>Two (2) districts are being recognized for Progressing Toward Sustaining Exemplar District Implementation:</a:t>
            </a:r>
            <a:r>
              <a:rPr lang="en-US" sz="2400">
                <a:highlight>
                  <a:schemeClr val="lt1"/>
                </a:highlight>
                <a:latin typeface="Arial"/>
                <a:ea typeface="Arial"/>
                <a:cs typeface="Arial"/>
                <a:sym typeface="Arial"/>
              </a:rPr>
              <a:t> </a:t>
            </a:r>
            <a:endParaRPr sz="2400">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endParaRPr sz="1858" b="1">
              <a:solidFill>
                <a:schemeClr val="dk2"/>
              </a:solidFill>
              <a:highlight>
                <a:schemeClr val="lt1"/>
              </a:highlight>
              <a:latin typeface="Arial"/>
              <a:ea typeface="Arial"/>
              <a:cs typeface="Arial"/>
              <a:sym typeface="Arial"/>
            </a:endParaRPr>
          </a:p>
          <a:p>
            <a:pPr marL="457200" lvl="0" indent="-368300" algn="l" rtl="0">
              <a:lnSpc>
                <a:spcPct val="115000"/>
              </a:lnSpc>
              <a:spcBef>
                <a:spcPts val="0"/>
              </a:spcBef>
              <a:spcAft>
                <a:spcPts val="0"/>
              </a:spcAft>
              <a:buClr>
                <a:schemeClr val="dk2"/>
              </a:buClr>
              <a:buSzPts val="2200"/>
              <a:buFont typeface="Arial"/>
              <a:buChar char="•"/>
            </a:pPr>
            <a:r>
              <a:rPr lang="en-US" sz="2200">
                <a:solidFill>
                  <a:schemeClr val="dk2"/>
                </a:solidFill>
                <a:highlight>
                  <a:schemeClr val="lt1"/>
                </a:highlight>
                <a:latin typeface="Arial"/>
                <a:ea typeface="Arial"/>
                <a:cs typeface="Arial"/>
                <a:sym typeface="Arial"/>
              </a:rPr>
              <a:t>Waterville-Elysian-Morristown School District 2143</a:t>
            </a:r>
            <a:endParaRPr sz="2200">
              <a:solidFill>
                <a:schemeClr val="dk2"/>
              </a:solidFill>
              <a:highlight>
                <a:schemeClr val="lt1"/>
              </a:highlight>
              <a:latin typeface="Arial"/>
              <a:ea typeface="Arial"/>
              <a:cs typeface="Arial"/>
              <a:sym typeface="Arial"/>
            </a:endParaRPr>
          </a:p>
          <a:p>
            <a:pPr marL="457200" lvl="0" indent="-368300" algn="l" rtl="0">
              <a:lnSpc>
                <a:spcPct val="115000"/>
              </a:lnSpc>
              <a:spcBef>
                <a:spcPts val="0"/>
              </a:spcBef>
              <a:spcAft>
                <a:spcPts val="0"/>
              </a:spcAft>
              <a:buClr>
                <a:schemeClr val="dk2"/>
              </a:buClr>
              <a:buSzPts val="2200"/>
              <a:buFont typeface="Arial"/>
              <a:buChar char="•"/>
            </a:pPr>
            <a:r>
              <a:rPr lang="en-US" sz="2200">
                <a:solidFill>
                  <a:schemeClr val="dk2"/>
                </a:solidFill>
                <a:highlight>
                  <a:schemeClr val="lt1"/>
                </a:highlight>
                <a:latin typeface="Arial"/>
                <a:ea typeface="Arial"/>
                <a:cs typeface="Arial"/>
                <a:sym typeface="Arial"/>
              </a:rPr>
              <a:t>Burnsville Public Schools, District 191 </a:t>
            </a:r>
            <a:endParaRPr sz="2200">
              <a:solidFill>
                <a:schemeClr val="dk2"/>
              </a:solidFill>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endParaRPr sz="2030">
              <a:solidFill>
                <a:schemeClr val="dk2"/>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2"/>
              </a:buClr>
              <a:buSzPts val="1100"/>
              <a:buFont typeface="Arial"/>
              <a:buNone/>
            </a:pPr>
            <a:endParaRPr sz="2030">
              <a:solidFill>
                <a:schemeClr val="dk2"/>
              </a:solidFill>
              <a:highlight>
                <a:srgbClr val="FFFFFF"/>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2364000" y="152400"/>
            <a:ext cx="95973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00"/>
              <a:t>Cambridge - Isanti Schools</a:t>
            </a:r>
            <a:endParaRPr sz="4000"/>
          </a:p>
        </p:txBody>
      </p:sp>
      <p:sp>
        <p:nvSpPr>
          <p:cNvPr id="266" name="Google Shape;266;p32"/>
          <p:cNvSpPr txBox="1">
            <a:spLocks noGrp="1"/>
          </p:cNvSpPr>
          <p:nvPr>
            <p:ph type="body" idx="1"/>
          </p:nvPr>
        </p:nvSpPr>
        <p:spPr>
          <a:xfrm>
            <a:off x="430050" y="5115750"/>
            <a:ext cx="4634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#911</a:t>
            </a:r>
            <a:endParaRPr/>
          </a:p>
          <a:p>
            <a:pPr marL="0" lvl="0" indent="0" algn="l" rtl="0">
              <a:spcBef>
                <a:spcPts val="1000"/>
              </a:spcBef>
              <a:spcAft>
                <a:spcPts val="0"/>
              </a:spcAft>
              <a:buNone/>
            </a:pPr>
            <a:r>
              <a:rPr lang="en-US"/>
              <a:t>Cambridge - Isanti Schools</a:t>
            </a:r>
            <a:endParaRPr/>
          </a:p>
          <a:p>
            <a:pPr marL="0" lvl="0" indent="0" algn="l" rtl="0">
              <a:spcBef>
                <a:spcPts val="1000"/>
              </a:spcBef>
              <a:spcAft>
                <a:spcPts val="1000"/>
              </a:spcAft>
              <a:buNone/>
            </a:pPr>
            <a:r>
              <a:rPr lang="en-US" b="1"/>
              <a:t>Region:</a:t>
            </a:r>
            <a:r>
              <a:rPr lang="en-US"/>
              <a:t> North</a:t>
            </a:r>
            <a:endParaRPr/>
          </a:p>
        </p:txBody>
      </p:sp>
      <p:sp>
        <p:nvSpPr>
          <p:cNvPr id="267" name="Google Shape;267;p32"/>
          <p:cNvSpPr txBox="1"/>
          <p:nvPr/>
        </p:nvSpPr>
        <p:spPr>
          <a:xfrm>
            <a:off x="430050" y="1559725"/>
            <a:ext cx="11331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latin typeface="Calibri"/>
                <a:ea typeface="Calibri"/>
                <a:cs typeface="Calibri"/>
                <a:sym typeface="Calibri"/>
              </a:rPr>
              <a:t>The District Team has participated in the District Capacity Assessment a number of times and have shown great growth from one assessment to the next. We have used the DCA results to further build our District and Building Level PBIS Teams.</a:t>
            </a:r>
            <a:endParaRPr sz="1900"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a:p>
            <a:pPr marL="0" lvl="0" indent="0" algn="l" rtl="0">
              <a:spcBef>
                <a:spcPts val="0"/>
              </a:spcBef>
              <a:spcAft>
                <a:spcPts val="0"/>
              </a:spcAft>
              <a:buNone/>
            </a:pPr>
            <a:r>
              <a:rPr lang="en-US" sz="1900" dirty="0">
                <a:latin typeface="Calibri"/>
                <a:ea typeface="Calibri"/>
                <a:cs typeface="Calibri"/>
                <a:sym typeface="Calibri"/>
              </a:rPr>
              <a:t>Our DCA Results showed that we scored low on Coaching and the use of District Data for planning. As a result, our District PBIS Team spent the majority of the 21-22 SY developing a District Code of Conduct. We have also modified out Building Handbooks to include the new Code of Conduct expectations. This will allow us to have consistent data to view at our </a:t>
            </a:r>
            <a:r>
              <a:rPr lang="en-US" sz="1900" dirty="0" err="1">
                <a:latin typeface="Calibri"/>
                <a:ea typeface="Calibri"/>
                <a:cs typeface="Calibri"/>
                <a:sym typeface="Calibri"/>
              </a:rPr>
              <a:t>Distritric</a:t>
            </a:r>
            <a:r>
              <a:rPr lang="en-US" sz="1900" dirty="0">
                <a:latin typeface="Calibri"/>
                <a:ea typeface="Calibri"/>
                <a:cs typeface="Calibri"/>
                <a:sym typeface="Calibri"/>
              </a:rPr>
              <a:t> PBIS meetings. The District PBIS team is meeting in June to develop an implementation plan for training staff and to determine data recording plans for the 22-23 SY.</a:t>
            </a:r>
            <a:endParaRPr sz="1900"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endParaRPr sz="1900"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268" name="Google Shape;268;p32" descr="cambridge isanti district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550375" y="4571988"/>
            <a:ext cx="1930376" cy="1938675"/>
          </a:xfrm>
          <a:prstGeom prst="rect">
            <a:avLst/>
          </a:prstGeom>
          <a:noFill/>
          <a:ln>
            <a:noFill/>
          </a:ln>
        </p:spPr>
      </p:pic>
      <p:sp>
        <p:nvSpPr>
          <p:cNvPr id="269" name="Google Shape;269;p32"/>
          <p:cNvSpPr txBox="1"/>
          <p:nvPr/>
        </p:nvSpPr>
        <p:spPr>
          <a:xfrm>
            <a:off x="5424775" y="5184750"/>
            <a:ext cx="4125600" cy="9126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600"/>
              </a:spcBef>
              <a:spcAft>
                <a:spcPts val="0"/>
              </a:spcAft>
              <a:buNone/>
            </a:pPr>
            <a:r>
              <a:rPr lang="en-US" sz="2400" b="1">
                <a:solidFill>
                  <a:srgbClr val="005AA3"/>
                </a:solidFill>
                <a:highlight>
                  <a:srgbClr val="FFFFFF"/>
                </a:highlight>
              </a:rPr>
              <a:t>Cambridge-Isanti Schools</a:t>
            </a:r>
            <a:endParaRPr sz="2400" b="1">
              <a:solidFill>
                <a:srgbClr val="005AA3"/>
              </a:solidFill>
              <a:highlight>
                <a:srgbClr val="FFFFFF"/>
              </a:highlight>
            </a:endParaRPr>
          </a:p>
          <a:p>
            <a:pPr marL="0" lvl="0" indent="0" algn="l" rtl="0">
              <a:lnSpc>
                <a:spcPct val="130000"/>
              </a:lnSpc>
              <a:spcBef>
                <a:spcPts val="600"/>
              </a:spcBef>
              <a:spcAft>
                <a:spcPts val="400"/>
              </a:spcAft>
              <a:buNone/>
            </a:pPr>
            <a:r>
              <a:rPr lang="en-US" sz="1350">
                <a:solidFill>
                  <a:srgbClr val="333333"/>
                </a:solidFill>
                <a:highlight>
                  <a:srgbClr val="FFFFFF"/>
                </a:highlight>
                <a:latin typeface="Lora"/>
                <a:ea typeface="Lora"/>
                <a:cs typeface="Lora"/>
                <a:sym typeface="Lora"/>
              </a:rPr>
              <a:t>Every Student, Every Day</a:t>
            </a:r>
            <a:endParaRPr sz="1350">
              <a:solidFill>
                <a:srgbClr val="333333"/>
              </a:solidFill>
              <a:highlight>
                <a:srgbClr val="FFFFFF"/>
              </a:highlight>
              <a:latin typeface="Lora"/>
              <a:ea typeface="Lora"/>
              <a:cs typeface="Lora"/>
              <a:sym typeface="Lor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title"/>
          </p:nvPr>
        </p:nvSpPr>
        <p:spPr>
          <a:xfrm>
            <a:off x="2364000" y="152400"/>
            <a:ext cx="95973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00"/>
              <a:t>Osseo Area Schools</a:t>
            </a:r>
            <a:endParaRPr sz="4000"/>
          </a:p>
        </p:txBody>
      </p:sp>
      <p:sp>
        <p:nvSpPr>
          <p:cNvPr id="276" name="Google Shape;276;p33"/>
          <p:cNvSpPr txBox="1">
            <a:spLocks noGrp="1"/>
          </p:cNvSpPr>
          <p:nvPr>
            <p:ph type="body" idx="1"/>
          </p:nvPr>
        </p:nvSpPr>
        <p:spPr>
          <a:xfrm>
            <a:off x="375050" y="5120650"/>
            <a:ext cx="30540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Region:</a:t>
            </a:r>
            <a:r>
              <a:rPr lang="en-US"/>
              <a:t> Metro</a:t>
            </a:r>
            <a:endParaRPr/>
          </a:p>
        </p:txBody>
      </p:sp>
      <p:sp>
        <p:nvSpPr>
          <p:cNvPr id="277" name="Google Shape;277;p33"/>
          <p:cNvSpPr txBox="1"/>
          <p:nvPr/>
        </p:nvSpPr>
        <p:spPr>
          <a:xfrm>
            <a:off x="430050" y="2019550"/>
            <a:ext cx="11331900" cy="266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latin typeface="Calibri"/>
                <a:ea typeface="Calibri"/>
                <a:cs typeface="Calibri"/>
                <a:sym typeface="Calibri"/>
              </a:rPr>
              <a:t>The fidelity of implementation of tier 1 as evidenced by the recent TFI data across all schools is a reason to celebrate. Most of our schools are at or above the 70% implementation rate and continue to improve on fidelity of implementation at Tier 2 and 3 as well.</a:t>
            </a:r>
            <a:endParaRPr sz="32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278" name="Google Shape;278;p33" descr="osseo area school district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66800" y="5067050"/>
            <a:ext cx="5036475" cy="138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2364000" y="152400"/>
            <a:ext cx="95973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00"/>
              <a:t>St. Cloud Area School District 742</a:t>
            </a:r>
            <a:endParaRPr sz="4000"/>
          </a:p>
        </p:txBody>
      </p:sp>
      <p:sp>
        <p:nvSpPr>
          <p:cNvPr id="285" name="Google Shape;285;p34"/>
          <p:cNvSpPr txBox="1">
            <a:spLocks noGrp="1"/>
          </p:cNvSpPr>
          <p:nvPr>
            <p:ph type="body" idx="1"/>
          </p:nvPr>
        </p:nvSpPr>
        <p:spPr>
          <a:xfrm>
            <a:off x="375050" y="4866150"/>
            <a:ext cx="4634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Region:</a:t>
            </a:r>
            <a:r>
              <a:rPr lang="en-US"/>
              <a:t> North</a:t>
            </a:r>
            <a:endParaRPr/>
          </a:p>
        </p:txBody>
      </p:sp>
      <p:sp>
        <p:nvSpPr>
          <p:cNvPr id="286" name="Google Shape;286;p34"/>
          <p:cNvSpPr txBox="1"/>
          <p:nvPr/>
        </p:nvSpPr>
        <p:spPr>
          <a:xfrm>
            <a:off x="430050" y="2019550"/>
            <a:ext cx="113319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latin typeface="Calibri"/>
                <a:ea typeface="Calibri"/>
                <a:cs typeface="Calibri"/>
                <a:sym typeface="Calibri"/>
              </a:rPr>
              <a:t>We are excited that we were able to train all of our coaches this year in our new data warehouse program Educlimber. All</a:t>
            </a:r>
            <a:endParaRPr sz="3200">
              <a:latin typeface="Calibri"/>
              <a:ea typeface="Calibri"/>
              <a:cs typeface="Calibri"/>
              <a:sym typeface="Calibri"/>
            </a:endParaRPr>
          </a:p>
          <a:p>
            <a:pPr marL="0" lvl="0" indent="0" algn="l" rtl="0">
              <a:spcBef>
                <a:spcPts val="0"/>
              </a:spcBef>
              <a:spcAft>
                <a:spcPts val="0"/>
              </a:spcAft>
              <a:buNone/>
            </a:pPr>
            <a:r>
              <a:rPr lang="en-US" sz="3200">
                <a:latin typeface="Calibri"/>
                <a:ea typeface="Calibri"/>
                <a:cs typeface="Calibri"/>
                <a:sym typeface="Calibri"/>
              </a:rPr>
              <a:t>coaches are able to look up their individual data, drill down, and filter results to plan with their building teams.</a:t>
            </a:r>
            <a:endParaRPr sz="19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287" name="Google Shape;287;p34" descr="st. cloud area school district logo"/>
          <p:cNvPicPr preferRelativeResize="0"/>
          <p:nvPr/>
        </p:nvPicPr>
        <p:blipFill>
          <a:blip r:embed="rId3">
            <a:alphaModFix/>
          </a:blip>
          <a:stretch>
            <a:fillRect/>
          </a:stretch>
        </p:blipFill>
        <p:spPr>
          <a:xfrm>
            <a:off x="7352450" y="4389850"/>
            <a:ext cx="2930906" cy="2344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5"/>
          <p:cNvSpPr txBox="1">
            <a:spLocks noGrp="1"/>
          </p:cNvSpPr>
          <p:nvPr>
            <p:ph type="title"/>
          </p:nvPr>
        </p:nvSpPr>
        <p:spPr>
          <a:xfrm>
            <a:off x="2678925" y="79300"/>
            <a:ext cx="9334200" cy="795300"/>
          </a:xfrm>
          <a:prstGeom prst="rect">
            <a:avLst/>
          </a:prstGeom>
        </p:spPr>
        <p:txBody>
          <a:bodyPr spcFirstLastPara="1" wrap="square" lIns="91425" tIns="45700" rIns="91425" bIns="45700" anchor="ctr" anchorCtr="0">
            <a:noAutofit/>
          </a:bodyPr>
          <a:lstStyle/>
          <a:p>
            <a:pPr marL="0" lvl="0" indent="0" algn="r" rtl="0">
              <a:lnSpc>
                <a:spcPct val="100000"/>
              </a:lnSpc>
              <a:spcBef>
                <a:spcPts val="1000"/>
              </a:spcBef>
              <a:spcAft>
                <a:spcPts val="0"/>
              </a:spcAft>
              <a:buClr>
                <a:schemeClr val="dk2"/>
              </a:buClr>
              <a:buSzPts val="990"/>
              <a:buFont typeface="Arial"/>
              <a:buNone/>
            </a:pPr>
            <a:endParaRPr sz="3500"/>
          </a:p>
          <a:p>
            <a:pPr marL="0" lvl="0" indent="0" algn="r" rtl="0">
              <a:lnSpc>
                <a:spcPct val="100000"/>
              </a:lnSpc>
              <a:spcBef>
                <a:spcPts val="1000"/>
              </a:spcBef>
              <a:spcAft>
                <a:spcPts val="0"/>
              </a:spcAft>
              <a:buClr>
                <a:schemeClr val="dk2"/>
              </a:buClr>
              <a:buSzPts val="990"/>
              <a:buFont typeface="Arial"/>
              <a:buNone/>
            </a:pPr>
            <a:r>
              <a:rPr lang="en-US" sz="3700"/>
              <a:t>Burnsville - Eagan - Savage </a:t>
            </a:r>
            <a:endParaRPr sz="3700"/>
          </a:p>
          <a:p>
            <a:pPr marL="0" lvl="0" indent="0" algn="r" rtl="0">
              <a:lnSpc>
                <a:spcPct val="100000"/>
              </a:lnSpc>
              <a:spcBef>
                <a:spcPts val="1000"/>
              </a:spcBef>
              <a:spcAft>
                <a:spcPts val="0"/>
              </a:spcAft>
              <a:buClr>
                <a:schemeClr val="dk2"/>
              </a:buClr>
              <a:buSzPts val="990"/>
              <a:buFont typeface="Arial"/>
              <a:buNone/>
            </a:pPr>
            <a:r>
              <a:rPr lang="en-US" sz="3300"/>
              <a:t>School District 191</a:t>
            </a:r>
            <a:endParaRPr sz="3300"/>
          </a:p>
          <a:p>
            <a:pPr marL="0" lvl="0" indent="0" algn="r" rtl="0">
              <a:spcBef>
                <a:spcPts val="1000"/>
              </a:spcBef>
              <a:spcAft>
                <a:spcPts val="0"/>
              </a:spcAft>
              <a:buSzPts val="990"/>
              <a:buNone/>
            </a:pPr>
            <a:endParaRPr sz="3240"/>
          </a:p>
        </p:txBody>
      </p:sp>
      <p:sp>
        <p:nvSpPr>
          <p:cNvPr id="294" name="Google Shape;294;p35"/>
          <p:cNvSpPr txBox="1">
            <a:spLocks noGrp="1"/>
          </p:cNvSpPr>
          <p:nvPr>
            <p:ph type="body" idx="1"/>
          </p:nvPr>
        </p:nvSpPr>
        <p:spPr>
          <a:xfrm>
            <a:off x="375050" y="5120650"/>
            <a:ext cx="5920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#191</a:t>
            </a:r>
            <a:endParaRPr/>
          </a:p>
          <a:p>
            <a:pPr marL="0" lvl="0" indent="0" algn="l" rtl="0">
              <a:spcBef>
                <a:spcPts val="1000"/>
              </a:spcBef>
              <a:spcAft>
                <a:spcPts val="0"/>
              </a:spcAft>
              <a:buNone/>
            </a:pPr>
            <a:r>
              <a:rPr lang="en-US"/>
              <a:t>Burnsville - Eagan - Savage School District 191</a:t>
            </a:r>
            <a:endParaRPr/>
          </a:p>
          <a:p>
            <a:pPr marL="0" lvl="0" indent="0" algn="l" rtl="0">
              <a:spcBef>
                <a:spcPts val="1000"/>
              </a:spcBef>
              <a:spcAft>
                <a:spcPts val="1000"/>
              </a:spcAft>
              <a:buNone/>
            </a:pPr>
            <a:r>
              <a:rPr lang="en-US" b="1"/>
              <a:t>Region:</a:t>
            </a:r>
            <a:r>
              <a:rPr lang="en-US"/>
              <a:t> Metro</a:t>
            </a:r>
            <a:endParaRPr/>
          </a:p>
        </p:txBody>
      </p:sp>
      <p:pic>
        <p:nvPicPr>
          <p:cNvPr id="295" name="Google Shape;295;p35" descr="District one 91 logo"/>
          <p:cNvPicPr preferRelativeResize="0"/>
          <p:nvPr/>
        </p:nvPicPr>
        <p:blipFill rotWithShape="1">
          <a:blip r:embed="rId3">
            <a:alphaModFix/>
          </a:blip>
          <a:srcRect/>
          <a:stretch/>
        </p:blipFill>
        <p:spPr>
          <a:xfrm>
            <a:off x="6857981" y="5008473"/>
            <a:ext cx="4723810" cy="1600000"/>
          </a:xfrm>
          <a:prstGeom prst="rect">
            <a:avLst/>
          </a:prstGeom>
          <a:noFill/>
          <a:ln>
            <a:noFill/>
          </a:ln>
        </p:spPr>
      </p:pic>
      <p:sp>
        <p:nvSpPr>
          <p:cNvPr id="296" name="Google Shape;296;p35"/>
          <p:cNvSpPr txBox="1"/>
          <p:nvPr/>
        </p:nvSpPr>
        <p:spPr>
          <a:xfrm>
            <a:off x="442025" y="1523950"/>
            <a:ext cx="113319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Calibri"/>
                <a:ea typeface="Calibri"/>
                <a:cs typeface="Calibri"/>
                <a:sym typeface="Calibri"/>
              </a:rPr>
              <a:t>What we are most proud of is the fact that our buildings maintained their PBIS implementation throughout the past two years of Pandemic interruption. </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900">
                <a:latin typeface="Calibri"/>
                <a:ea typeface="Calibri"/>
                <a:cs typeface="Calibri"/>
                <a:sym typeface="Calibri"/>
              </a:rPr>
              <a:t>We were able to reinstate our biannual building walkthroughs this school year and we found that many of</a:t>
            </a:r>
            <a:endParaRPr sz="1900">
              <a:latin typeface="Calibri"/>
              <a:ea typeface="Calibri"/>
              <a:cs typeface="Calibri"/>
              <a:sym typeface="Calibri"/>
            </a:endParaRPr>
          </a:p>
          <a:p>
            <a:pPr marL="0" lvl="0" indent="0" algn="l" rtl="0">
              <a:spcBef>
                <a:spcPts val="0"/>
              </a:spcBef>
              <a:spcAft>
                <a:spcPts val="0"/>
              </a:spcAft>
              <a:buNone/>
            </a:pPr>
            <a:r>
              <a:rPr lang="en-US" sz="1900">
                <a:latin typeface="Calibri"/>
                <a:ea typeface="Calibri"/>
                <a:cs typeface="Calibri"/>
                <a:sym typeface="Calibri"/>
              </a:rPr>
              <a:t>our data points were similar to the data points taken 2 years ago before the Pandemic. We were predicting that our data points would be lower due to these interruptions but we were pleasantly surprised to see that we didn't really lose much ground. We picked up right where we left off! </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900">
                <a:latin typeface="Calibri"/>
                <a:ea typeface="Calibri"/>
                <a:cs typeface="Calibri"/>
                <a:sym typeface="Calibri"/>
              </a:rPr>
              <a:t>Many buildings were even able to grow in their PBIS implementation this school year. This shows the dedication of our staff to PBIS even when instructional methods were ever changing and when student behavioral concerns were rising as we all returned back to "traditional" school.</a:t>
            </a:r>
            <a:endParaRPr sz="19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Schedule of Events</a:t>
            </a:r>
            <a:endParaRPr/>
          </a:p>
        </p:txBody>
      </p:sp>
      <p:sp>
        <p:nvSpPr>
          <p:cNvPr id="143" name="Google Shape;143;p18"/>
          <p:cNvSpPr txBox="1">
            <a:spLocks noGrp="1"/>
          </p:cNvSpPr>
          <p:nvPr>
            <p:ph type="body" idx="1"/>
          </p:nvPr>
        </p:nvSpPr>
        <p:spPr>
          <a:xfrm>
            <a:off x="387675" y="1825625"/>
            <a:ext cx="11136000" cy="4351200"/>
          </a:xfrm>
          <a:prstGeom prst="rect">
            <a:avLst/>
          </a:prstGeom>
        </p:spPr>
        <p:txBody>
          <a:bodyPr spcFirstLastPara="1" wrap="square" lIns="91425" tIns="45700" rIns="91425" bIns="45700" anchor="t" anchorCtr="0">
            <a:normAutofit lnSpcReduction="10000"/>
          </a:bodyPr>
          <a:lstStyle/>
          <a:p>
            <a:pPr marL="380365" lvl="0" indent="-369570" algn="l" rtl="0">
              <a:lnSpc>
                <a:spcPct val="200000"/>
              </a:lnSpc>
              <a:spcBef>
                <a:spcPts val="0"/>
              </a:spcBef>
              <a:spcAft>
                <a:spcPts val="0"/>
              </a:spcAft>
              <a:buClr>
                <a:schemeClr val="dk1"/>
              </a:buClr>
              <a:buSzPct val="100000"/>
              <a:buChar char="★"/>
            </a:pPr>
            <a:r>
              <a:rPr lang="en-US" sz="2400">
                <a:latin typeface="Arial"/>
                <a:ea typeface="Arial"/>
                <a:cs typeface="Arial"/>
                <a:sym typeface="Arial"/>
              </a:rPr>
              <a:t>Welcome and Opening Remarks</a:t>
            </a:r>
            <a:endParaRPr sz="2400">
              <a:latin typeface="Arial"/>
              <a:ea typeface="Arial"/>
              <a:cs typeface="Arial"/>
              <a:sym typeface="Arial"/>
            </a:endParaRPr>
          </a:p>
          <a:p>
            <a:pPr marL="457200" lvl="0" indent="-369570" algn="l" rtl="0">
              <a:lnSpc>
                <a:spcPct val="200000"/>
              </a:lnSpc>
              <a:spcBef>
                <a:spcPts val="0"/>
              </a:spcBef>
              <a:spcAft>
                <a:spcPts val="0"/>
              </a:spcAft>
              <a:buClr>
                <a:schemeClr val="dk2"/>
              </a:buClr>
              <a:buSzPct val="100000"/>
              <a:buChar char="★"/>
            </a:pPr>
            <a:r>
              <a:rPr lang="en-US" sz="2400">
                <a:latin typeface="Arial"/>
                <a:ea typeface="Arial"/>
                <a:cs typeface="Arial"/>
                <a:sym typeface="Arial"/>
              </a:rPr>
              <a:t>Message from the Minnesota Department of Education </a:t>
            </a:r>
            <a:endParaRPr sz="2400">
              <a:latin typeface="Arial"/>
              <a:ea typeface="Arial"/>
              <a:cs typeface="Arial"/>
              <a:sym typeface="Arial"/>
            </a:endParaRPr>
          </a:p>
          <a:p>
            <a:pPr marL="380365" lvl="0" indent="-369570" algn="l" rtl="0">
              <a:lnSpc>
                <a:spcPct val="200000"/>
              </a:lnSpc>
              <a:spcBef>
                <a:spcPts val="0"/>
              </a:spcBef>
              <a:spcAft>
                <a:spcPts val="0"/>
              </a:spcAft>
              <a:buClr>
                <a:schemeClr val="dk1"/>
              </a:buClr>
              <a:buSzPct val="100000"/>
              <a:buChar char="★"/>
            </a:pPr>
            <a:r>
              <a:rPr lang="en-US" sz="2400">
                <a:latin typeface="Arial"/>
                <a:ea typeface="Arial"/>
                <a:cs typeface="Arial"/>
                <a:sym typeface="Arial"/>
              </a:rPr>
              <a:t>History of Exemplar Schools and Districts - Eric Kloos, Janet Christensen </a:t>
            </a:r>
            <a:endParaRPr sz="2400">
              <a:latin typeface="Arial"/>
              <a:ea typeface="Arial"/>
              <a:cs typeface="Arial"/>
              <a:sym typeface="Arial"/>
            </a:endParaRPr>
          </a:p>
          <a:p>
            <a:pPr marL="380365" lvl="0" indent="-369570" algn="l" rtl="0">
              <a:lnSpc>
                <a:spcPct val="200000"/>
              </a:lnSpc>
              <a:spcBef>
                <a:spcPts val="0"/>
              </a:spcBef>
              <a:spcAft>
                <a:spcPts val="0"/>
              </a:spcAft>
              <a:buClr>
                <a:schemeClr val="dk1"/>
              </a:buClr>
              <a:buSzPct val="100000"/>
              <a:buChar char="★"/>
            </a:pPr>
            <a:r>
              <a:rPr lang="en-US" sz="2400">
                <a:latin typeface="Arial"/>
                <a:ea typeface="Arial"/>
                <a:cs typeface="Arial"/>
                <a:sym typeface="Arial"/>
              </a:rPr>
              <a:t>Presentation of 2022 Exemplar Schools &amp; Districts - </a:t>
            </a:r>
            <a:r>
              <a:rPr lang="en-US" sz="2400" b="1" i="1">
                <a:solidFill>
                  <a:srgbClr val="70AD47"/>
                </a:solidFill>
                <a:latin typeface="Arial"/>
                <a:ea typeface="Arial"/>
                <a:cs typeface="Arial"/>
                <a:sym typeface="Arial"/>
              </a:rPr>
              <a:t>CELEBRATE!</a:t>
            </a:r>
            <a:endParaRPr sz="2400">
              <a:latin typeface="Arial"/>
              <a:ea typeface="Arial"/>
              <a:cs typeface="Arial"/>
              <a:sym typeface="Arial"/>
            </a:endParaRPr>
          </a:p>
          <a:p>
            <a:pPr marL="914400" lvl="1" indent="-369569" algn="l" rtl="0">
              <a:lnSpc>
                <a:spcPct val="200000"/>
              </a:lnSpc>
              <a:spcBef>
                <a:spcPts val="0"/>
              </a:spcBef>
              <a:spcAft>
                <a:spcPts val="0"/>
              </a:spcAft>
              <a:buClr>
                <a:schemeClr val="dk2"/>
              </a:buClr>
              <a:buSzPct val="100000"/>
              <a:buFont typeface="Arial"/>
              <a:buChar char="○"/>
            </a:pPr>
            <a:r>
              <a:rPr lang="en-US" sz="2400">
                <a:latin typeface="Arial"/>
                <a:ea typeface="Arial"/>
                <a:cs typeface="Arial"/>
                <a:sym typeface="Arial"/>
              </a:rPr>
              <a:t>Journey with </a:t>
            </a:r>
            <a:r>
              <a:rPr lang="en-US" sz="2400" b="1" i="1">
                <a:latin typeface="Arial"/>
                <a:ea typeface="Arial"/>
                <a:cs typeface="Arial"/>
                <a:sym typeface="Arial"/>
              </a:rPr>
              <a:t>St. Cloud Area School District</a:t>
            </a:r>
            <a:r>
              <a:rPr lang="en-US" sz="2400" b="1">
                <a:latin typeface="Arial"/>
                <a:ea typeface="Arial"/>
                <a:cs typeface="Arial"/>
                <a:sym typeface="Arial"/>
              </a:rPr>
              <a:t> </a:t>
            </a:r>
            <a:endParaRPr sz="2400" b="1">
              <a:latin typeface="Arial"/>
              <a:ea typeface="Arial"/>
              <a:cs typeface="Arial"/>
              <a:sym typeface="Arial"/>
            </a:endParaRPr>
          </a:p>
          <a:p>
            <a:pPr marL="457200" lvl="0" indent="-369570" algn="l" rtl="0">
              <a:lnSpc>
                <a:spcPct val="200000"/>
              </a:lnSpc>
              <a:spcBef>
                <a:spcPts val="0"/>
              </a:spcBef>
              <a:spcAft>
                <a:spcPts val="0"/>
              </a:spcAft>
              <a:buClr>
                <a:schemeClr val="dk1"/>
              </a:buClr>
              <a:buSzPct val="100000"/>
              <a:buChar char="★"/>
            </a:pPr>
            <a:r>
              <a:rPr lang="en-US" sz="2400">
                <a:latin typeface="Arial"/>
                <a:ea typeface="Arial"/>
                <a:cs typeface="Arial"/>
                <a:sym typeface="Arial"/>
              </a:rPr>
              <a:t>Closing Remarks - Erin Engness</a:t>
            </a:r>
            <a:endParaRPr sz="2400">
              <a:latin typeface="Arial"/>
              <a:ea typeface="Arial"/>
              <a:cs typeface="Arial"/>
              <a:sym typeface="Arial"/>
            </a:endParaRPr>
          </a:p>
          <a:p>
            <a:pPr marL="0" lvl="0" indent="0" algn="l" rtl="0">
              <a:spcBef>
                <a:spcPts val="1000"/>
              </a:spcBef>
              <a:spcAft>
                <a:spcPts val="10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6"/>
          <p:cNvSpPr txBox="1">
            <a:spLocks noGrp="1"/>
          </p:cNvSpPr>
          <p:nvPr>
            <p:ph type="title"/>
          </p:nvPr>
        </p:nvSpPr>
        <p:spPr>
          <a:xfrm>
            <a:off x="3341800" y="192575"/>
            <a:ext cx="8552400" cy="914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SzPts val="990"/>
              <a:buNone/>
            </a:pPr>
            <a:r>
              <a:rPr lang="en-US" sz="2940"/>
              <a:t>Waterville - Elysian - Morristown School District #2143</a:t>
            </a:r>
            <a:endParaRPr sz="2940"/>
          </a:p>
        </p:txBody>
      </p:sp>
      <p:sp>
        <p:nvSpPr>
          <p:cNvPr id="303" name="Google Shape;303;p36"/>
          <p:cNvSpPr txBox="1">
            <a:spLocks noGrp="1"/>
          </p:cNvSpPr>
          <p:nvPr>
            <p:ph type="body" idx="1"/>
          </p:nvPr>
        </p:nvSpPr>
        <p:spPr>
          <a:xfrm>
            <a:off x="375050" y="4866150"/>
            <a:ext cx="60810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#2143</a:t>
            </a:r>
            <a:endParaRPr/>
          </a:p>
          <a:p>
            <a:pPr marL="0" lvl="0" indent="0" algn="l" rtl="0">
              <a:spcBef>
                <a:spcPts val="1000"/>
              </a:spcBef>
              <a:spcAft>
                <a:spcPts val="0"/>
              </a:spcAft>
              <a:buNone/>
            </a:pPr>
            <a:r>
              <a:rPr lang="en-US"/>
              <a:t>Waterville - Elysian - Morristown School District</a:t>
            </a:r>
            <a:endParaRPr/>
          </a:p>
          <a:p>
            <a:pPr marL="0" lvl="0" indent="0" algn="l" rtl="0">
              <a:spcBef>
                <a:spcPts val="1000"/>
              </a:spcBef>
              <a:spcAft>
                <a:spcPts val="1000"/>
              </a:spcAft>
              <a:buNone/>
            </a:pPr>
            <a:r>
              <a:rPr lang="en-US" b="1"/>
              <a:t>Region:</a:t>
            </a:r>
            <a:r>
              <a:rPr lang="en-US"/>
              <a:t> South</a:t>
            </a:r>
            <a:endParaRPr/>
          </a:p>
        </p:txBody>
      </p:sp>
      <p:sp>
        <p:nvSpPr>
          <p:cNvPr id="304" name="Google Shape;304;p36"/>
          <p:cNvSpPr txBox="1"/>
          <p:nvPr/>
        </p:nvSpPr>
        <p:spPr>
          <a:xfrm>
            <a:off x="430050" y="2019550"/>
            <a:ext cx="113319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en-US" sz="3200">
                <a:latin typeface="Calibri"/>
                <a:ea typeface="Calibri"/>
                <a:cs typeface="Calibri"/>
                <a:sym typeface="Calibri"/>
              </a:rPr>
              <a:t>We are most proud of the reduction in behavioral referrals that have come from the newly implemented programs and</a:t>
            </a:r>
            <a:endParaRPr sz="3200">
              <a:latin typeface="Calibri"/>
              <a:ea typeface="Calibri"/>
              <a:cs typeface="Calibri"/>
              <a:sym typeface="Calibri"/>
            </a:endParaRPr>
          </a:p>
          <a:p>
            <a:pPr marL="0" lvl="0" indent="0" algn="ctr" rtl="0">
              <a:spcBef>
                <a:spcPts val="0"/>
              </a:spcBef>
              <a:spcAft>
                <a:spcPts val="0"/>
              </a:spcAft>
              <a:buClr>
                <a:schemeClr val="dk2"/>
              </a:buClr>
              <a:buSzPts val="1100"/>
              <a:buFont typeface="Arial"/>
              <a:buNone/>
            </a:pPr>
            <a:r>
              <a:rPr lang="en-US" sz="3200">
                <a:latin typeface="Calibri"/>
                <a:ea typeface="Calibri"/>
                <a:cs typeface="Calibri"/>
                <a:sym typeface="Calibri"/>
              </a:rPr>
              <a:t>activities.</a:t>
            </a:r>
            <a:endParaRPr sz="3200">
              <a:latin typeface="Calibri"/>
              <a:ea typeface="Calibri"/>
              <a:cs typeface="Calibri"/>
              <a:sym typeface="Calibri"/>
            </a:endParaRPr>
          </a:p>
          <a:p>
            <a:pPr marL="0" lvl="0" indent="0" algn="ctr"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305" name="Google Shape;305;p36" descr="waterville elysian morristown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680000" y="4052500"/>
            <a:ext cx="2363449" cy="23634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7"/>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Districts Recognized - Congratulations!</a:t>
            </a:r>
            <a:endParaRPr/>
          </a:p>
        </p:txBody>
      </p:sp>
      <p:sp>
        <p:nvSpPr>
          <p:cNvPr id="312" name="Google Shape;312;p37"/>
          <p:cNvSpPr txBox="1">
            <a:spLocks noGrp="1"/>
          </p:cNvSpPr>
          <p:nvPr>
            <p:ph type="body" idx="1"/>
          </p:nvPr>
        </p:nvSpPr>
        <p:spPr>
          <a:xfrm>
            <a:off x="262425" y="1892600"/>
            <a:ext cx="111765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4000"/>
              <a:t>Burnsville-Eagan-Savage School District 191</a:t>
            </a:r>
            <a:endParaRPr sz="4000"/>
          </a:p>
          <a:p>
            <a:pPr marL="0" lvl="0" indent="0" algn="l" rtl="0">
              <a:spcBef>
                <a:spcPts val="1000"/>
              </a:spcBef>
              <a:spcAft>
                <a:spcPts val="0"/>
              </a:spcAft>
              <a:buNone/>
            </a:pPr>
            <a:r>
              <a:rPr lang="en-US" sz="4000"/>
              <a:t>Cambridge-Isanti Schools ISD 911</a:t>
            </a:r>
            <a:endParaRPr sz="4000"/>
          </a:p>
          <a:p>
            <a:pPr marL="0" lvl="0" indent="0" algn="l" rtl="0">
              <a:spcBef>
                <a:spcPts val="1000"/>
              </a:spcBef>
              <a:spcAft>
                <a:spcPts val="0"/>
              </a:spcAft>
              <a:buNone/>
            </a:pPr>
            <a:r>
              <a:rPr lang="en-US" sz="4000"/>
              <a:t>Osseo Area Schools 279</a:t>
            </a:r>
            <a:endParaRPr sz="4000"/>
          </a:p>
          <a:p>
            <a:pPr marL="0" lvl="0" indent="0" algn="l" rtl="0">
              <a:spcBef>
                <a:spcPts val="1000"/>
              </a:spcBef>
              <a:spcAft>
                <a:spcPts val="0"/>
              </a:spcAft>
              <a:buNone/>
            </a:pPr>
            <a:r>
              <a:rPr lang="en-US" sz="4000"/>
              <a:t>St. Cloud Area School District 742</a:t>
            </a:r>
            <a:endParaRPr sz="4000"/>
          </a:p>
          <a:p>
            <a:pPr marL="0" lvl="0" indent="0" algn="l" rtl="0">
              <a:spcBef>
                <a:spcPts val="1000"/>
              </a:spcBef>
              <a:spcAft>
                <a:spcPts val="0"/>
              </a:spcAft>
              <a:buNone/>
            </a:pPr>
            <a:r>
              <a:rPr lang="en-US" sz="4000"/>
              <a:t>Waterville-Elysian-Morristown School District #2143 </a:t>
            </a:r>
            <a:endParaRPr sz="4000"/>
          </a:p>
          <a:p>
            <a:pPr marL="0" lvl="0" indent="0" algn="l" rtl="0">
              <a:spcBef>
                <a:spcPts val="1000"/>
              </a:spcBef>
              <a:spcAft>
                <a:spcPts val="1000"/>
              </a:spcAft>
              <a:buNone/>
            </a:pPr>
            <a:endParaRPr sz="4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Exemplar Schools - North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9"/>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Art &amp; Science Academy Elementary School</a:t>
            </a:r>
            <a:endParaRPr/>
          </a:p>
        </p:txBody>
      </p:sp>
      <p:sp>
        <p:nvSpPr>
          <p:cNvPr id="325" name="Google Shape;325;p39"/>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0" lvl="0" indent="0" algn="l" rtl="0">
              <a:spcBef>
                <a:spcPts val="1000"/>
              </a:spcBef>
              <a:spcAft>
                <a:spcPts val="0"/>
              </a:spcAft>
              <a:buNone/>
            </a:pPr>
            <a:r>
              <a:rPr lang="en-US" b="1"/>
              <a:t>District: </a:t>
            </a:r>
            <a:r>
              <a:rPr lang="en-US"/>
              <a:t>ISD #4227-07</a:t>
            </a:r>
            <a:endParaRPr/>
          </a:p>
          <a:p>
            <a:pPr marL="0" lvl="0" indent="0" algn="l" rtl="0">
              <a:spcBef>
                <a:spcPts val="1000"/>
              </a:spcBef>
              <a:spcAft>
                <a:spcPts val="0"/>
              </a:spcAft>
              <a:buNone/>
            </a:pPr>
            <a:r>
              <a:rPr lang="en-US"/>
              <a:t>Arts &amp; Science Academy Elementary</a:t>
            </a:r>
            <a:endParaRPr/>
          </a:p>
          <a:p>
            <a:pPr marL="0" lvl="0" indent="0" algn="l" rtl="0">
              <a:spcBef>
                <a:spcPts val="1000"/>
              </a:spcBef>
              <a:spcAft>
                <a:spcPts val="1000"/>
              </a:spcAft>
              <a:buNone/>
            </a:pPr>
            <a:r>
              <a:rPr lang="en-US" b="1"/>
              <a:t>Cohort:</a:t>
            </a:r>
            <a:r>
              <a:rPr lang="en-US"/>
              <a:t> #15</a:t>
            </a:r>
            <a:endParaRPr/>
          </a:p>
        </p:txBody>
      </p:sp>
      <p:pic>
        <p:nvPicPr>
          <p:cNvPr id="326" name="Google Shape;326;p39" descr="Art and Science Elementary School Classroom 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27050" y="2162175"/>
            <a:ext cx="7383693" cy="3749050"/>
          </a:xfrm>
          <a:prstGeom prst="rect">
            <a:avLst/>
          </a:prstGeom>
          <a:noFill/>
          <a:ln w="19050" cap="flat" cmpd="sng">
            <a:solidFill>
              <a:schemeClr val="dk2"/>
            </a:solidFill>
            <a:prstDash val="solid"/>
            <a:round/>
            <a:headEnd type="none" w="sm" len="sm"/>
            <a:tailEnd type="none" w="sm" len="sm"/>
          </a:ln>
        </p:spPr>
      </p:pic>
      <p:pic>
        <p:nvPicPr>
          <p:cNvPr id="327" name="Google Shape;327;p39" descr="super starts wall at school with photos of student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0550" y="1640912"/>
            <a:ext cx="4192500" cy="29056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Art &amp; Science Academy Middle School</a:t>
            </a:r>
            <a:endParaRPr/>
          </a:p>
        </p:txBody>
      </p:sp>
      <p:sp>
        <p:nvSpPr>
          <p:cNvPr id="334" name="Google Shape;334;p40"/>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b="1"/>
              <a:t>District: </a:t>
            </a:r>
            <a:r>
              <a:rPr lang="en-US"/>
              <a:t>ISD #4227-07</a:t>
            </a:r>
            <a:endParaRPr/>
          </a:p>
          <a:p>
            <a:pPr marL="0" lvl="0" indent="0" algn="l" rtl="0">
              <a:spcBef>
                <a:spcPts val="1000"/>
              </a:spcBef>
              <a:spcAft>
                <a:spcPts val="0"/>
              </a:spcAft>
              <a:buNone/>
            </a:pPr>
            <a:r>
              <a:rPr lang="en-US"/>
              <a:t>Arts &amp; Science Academy Middle School </a:t>
            </a:r>
            <a:endParaRPr/>
          </a:p>
          <a:p>
            <a:pPr marL="0" lvl="0" indent="0" algn="l" rtl="0">
              <a:spcBef>
                <a:spcPts val="1000"/>
              </a:spcBef>
              <a:spcAft>
                <a:spcPts val="1000"/>
              </a:spcAft>
              <a:buNone/>
            </a:pPr>
            <a:r>
              <a:rPr lang="en-US" b="1"/>
              <a:t>Cohort:</a:t>
            </a:r>
            <a:r>
              <a:rPr lang="en-US"/>
              <a:t> #15</a:t>
            </a:r>
            <a:endParaRPr/>
          </a:p>
        </p:txBody>
      </p:sp>
      <p:pic>
        <p:nvPicPr>
          <p:cNvPr id="335" name="Google Shape;335;p40" descr="classroom 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20550" y="2093575"/>
            <a:ext cx="7383693" cy="3749050"/>
          </a:xfrm>
          <a:prstGeom prst="rect">
            <a:avLst/>
          </a:prstGeom>
          <a:noFill/>
          <a:ln w="19050" cap="flat" cmpd="sng">
            <a:solidFill>
              <a:schemeClr val="dk2"/>
            </a:solidFill>
            <a:prstDash val="solid"/>
            <a:round/>
            <a:headEnd type="none" w="sm" len="sm"/>
            <a:tailEnd type="none" w="sm" len="sm"/>
          </a:ln>
        </p:spPr>
      </p:pic>
      <p:pic>
        <p:nvPicPr>
          <p:cNvPr id="336" name="Google Shape;336;p40" descr="art and science academy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1800" y="2315800"/>
            <a:ext cx="4415750" cy="15558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1"/>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Clearview Elementary</a:t>
            </a:r>
            <a:endParaRPr/>
          </a:p>
        </p:txBody>
      </p:sp>
      <p:sp>
        <p:nvSpPr>
          <p:cNvPr id="343" name="Google Shape;343;p41"/>
          <p:cNvSpPr txBox="1">
            <a:spLocks noGrp="1"/>
          </p:cNvSpPr>
          <p:nvPr>
            <p:ph type="body" idx="1"/>
          </p:nvPr>
        </p:nvSpPr>
        <p:spPr>
          <a:xfrm>
            <a:off x="375050" y="5120650"/>
            <a:ext cx="4928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Cohort:</a:t>
            </a:r>
            <a:r>
              <a:rPr lang="en-US"/>
              <a:t> #6</a:t>
            </a:r>
            <a:endParaRPr/>
          </a:p>
        </p:txBody>
      </p:sp>
      <p:pic>
        <p:nvPicPr>
          <p:cNvPr id="344" name="Google Shape;344;p41" descr="st. cloud district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71550" y="5065250"/>
            <a:ext cx="2075725" cy="1660575"/>
          </a:xfrm>
          <a:prstGeom prst="rect">
            <a:avLst/>
          </a:prstGeom>
          <a:noFill/>
          <a:ln>
            <a:noFill/>
          </a:ln>
        </p:spPr>
      </p:pic>
      <p:pic>
        <p:nvPicPr>
          <p:cNvPr id="345" name="Google Shape;345;p41" descr="clearview elementary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3875" y="1946988"/>
            <a:ext cx="2530624" cy="2530624"/>
          </a:xfrm>
          <a:prstGeom prst="rect">
            <a:avLst/>
          </a:prstGeom>
          <a:noFill/>
          <a:ln>
            <a:noFill/>
          </a:ln>
        </p:spPr>
      </p:pic>
      <p:pic>
        <p:nvPicPr>
          <p:cNvPr id="346" name="Google Shape;346;p41" descr="get a high five from coy for being kind, responsible and saf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3773149" y="1321525"/>
            <a:ext cx="2082806" cy="3749051"/>
          </a:xfrm>
          <a:prstGeom prst="rect">
            <a:avLst/>
          </a:prstGeom>
          <a:noFill/>
          <a:ln w="19050" cap="flat" cmpd="sng">
            <a:solidFill>
              <a:schemeClr val="dk2"/>
            </a:solidFill>
            <a:prstDash val="solid"/>
            <a:round/>
            <a:headEnd type="none" w="sm" len="sm"/>
            <a:tailEnd type="none" w="sm" len="sm"/>
          </a:ln>
        </p:spPr>
      </p:pic>
      <p:pic>
        <p:nvPicPr>
          <p:cNvPr id="347" name="Google Shape;347;p41" descr="clearview cougars care 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52453" y="1066800"/>
            <a:ext cx="4763175" cy="3018250"/>
          </a:xfrm>
          <a:prstGeom prst="rect">
            <a:avLst/>
          </a:prstGeom>
          <a:noFill/>
          <a:ln w="19050" cap="flat" cmpd="sng">
            <a:solidFill>
              <a:schemeClr val="dk2"/>
            </a:solidFill>
            <a:prstDash val="solid"/>
            <a:round/>
            <a:headEnd type="none" w="sm" len="sm"/>
            <a:tailEnd type="none" w="sm" len="sm"/>
          </a:ln>
        </p:spPr>
      </p:pic>
      <p:pic>
        <p:nvPicPr>
          <p:cNvPr id="348" name="Google Shape;348;p41" descr="los pumas de vista clara matrix"/>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599675" y="4237450"/>
            <a:ext cx="4018541" cy="24681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Discovery Community School</a:t>
            </a:r>
            <a:endParaRPr/>
          </a:p>
        </p:txBody>
      </p:sp>
      <p:sp>
        <p:nvSpPr>
          <p:cNvPr id="355" name="Google Shape;355;p42"/>
          <p:cNvSpPr txBox="1">
            <a:spLocks noGrp="1"/>
          </p:cNvSpPr>
          <p:nvPr>
            <p:ph type="body" idx="1"/>
          </p:nvPr>
        </p:nvSpPr>
        <p:spPr>
          <a:xfrm>
            <a:off x="375050" y="5120650"/>
            <a:ext cx="52041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Cohort:</a:t>
            </a:r>
            <a:r>
              <a:rPr lang="en-US"/>
              <a:t> #4</a:t>
            </a:r>
            <a:endParaRPr/>
          </a:p>
        </p:txBody>
      </p:sp>
      <p:pic>
        <p:nvPicPr>
          <p:cNvPr id="356" name="Google Shape;356;p42" descr="st. cloud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41550" y="5088588"/>
            <a:ext cx="2017402" cy="1613925"/>
          </a:xfrm>
          <a:prstGeom prst="rect">
            <a:avLst/>
          </a:prstGeom>
          <a:noFill/>
          <a:ln>
            <a:noFill/>
          </a:ln>
        </p:spPr>
      </p:pic>
      <p:pic>
        <p:nvPicPr>
          <p:cNvPr id="357" name="Google Shape;357;p42" descr="teacher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71725" y="1747513"/>
            <a:ext cx="2017400" cy="2692424"/>
          </a:xfrm>
          <a:prstGeom prst="rect">
            <a:avLst/>
          </a:prstGeom>
          <a:noFill/>
          <a:ln w="19050" cap="flat" cmpd="sng">
            <a:solidFill>
              <a:schemeClr val="dk2"/>
            </a:solidFill>
            <a:prstDash val="solid"/>
            <a:round/>
            <a:headEnd type="none" w="sm" len="sm"/>
            <a:tailEnd type="none" w="sm" len="sm"/>
          </a:ln>
        </p:spPr>
      </p:pic>
      <p:pic>
        <p:nvPicPr>
          <p:cNvPr id="358" name="Google Shape;358;p42" descr="teacher and students pumping fists in ai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8147" y="2465125"/>
            <a:ext cx="2425751" cy="2530450"/>
          </a:xfrm>
          <a:prstGeom prst="rect">
            <a:avLst/>
          </a:prstGeom>
          <a:noFill/>
          <a:ln w="19050" cap="flat" cmpd="sng">
            <a:solidFill>
              <a:schemeClr val="dk2"/>
            </a:solidFill>
            <a:prstDash val="solid"/>
            <a:round/>
            <a:headEnd type="none" w="sm" len="sm"/>
            <a:tailEnd type="none" w="sm" len="sm"/>
          </a:ln>
        </p:spPr>
      </p:pic>
      <p:pic>
        <p:nvPicPr>
          <p:cNvPr id="359" name="Google Shape;359;p42" descr="in a world where you can be anyone, be kind school poste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287025" y="4572000"/>
            <a:ext cx="3593923" cy="2081175"/>
          </a:xfrm>
          <a:prstGeom prst="rect">
            <a:avLst/>
          </a:prstGeom>
          <a:noFill/>
          <a:ln>
            <a:noFill/>
          </a:ln>
        </p:spPr>
      </p:pic>
      <p:pic>
        <p:nvPicPr>
          <p:cNvPr id="360" name="Google Shape;360;p42" descr="discovery dolphins behavior matrix"/>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806650" y="1239588"/>
            <a:ext cx="5204101" cy="3159625"/>
          </a:xfrm>
          <a:prstGeom prst="rect">
            <a:avLst/>
          </a:prstGeom>
          <a:noFill/>
          <a:ln w="19050" cap="flat" cmpd="sng">
            <a:solidFill>
              <a:schemeClr val="dk2"/>
            </a:solidFill>
            <a:prstDash val="solid"/>
            <a:round/>
            <a:headEnd type="none" w="sm" len="sm"/>
            <a:tailEnd type="none" w="sm" len="sm"/>
          </a:ln>
        </p:spPr>
      </p:pic>
      <p:pic>
        <p:nvPicPr>
          <p:cNvPr id="361" name="Google Shape;361;p42" descr="discovery community school logo"/>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15145" y="1609450"/>
            <a:ext cx="3593925" cy="7306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SzPts val="990"/>
              <a:buNone/>
            </a:pPr>
            <a:r>
              <a:rPr lang="en-US" sz="3040"/>
              <a:t>Isanti Intermediate School &amp; School for All Seasons</a:t>
            </a:r>
            <a:endParaRPr sz="3040"/>
          </a:p>
        </p:txBody>
      </p:sp>
      <p:sp>
        <p:nvSpPr>
          <p:cNvPr id="368" name="Google Shape;368;p43"/>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dirty="0"/>
              <a:t>District: </a:t>
            </a:r>
            <a:r>
              <a:rPr lang="en-US" dirty="0"/>
              <a:t>ISD #911</a:t>
            </a:r>
            <a:endParaRPr dirty="0"/>
          </a:p>
          <a:p>
            <a:pPr marL="0" lvl="0" indent="0" algn="l" rtl="0">
              <a:spcBef>
                <a:spcPts val="1000"/>
              </a:spcBef>
              <a:spcAft>
                <a:spcPts val="0"/>
              </a:spcAft>
              <a:buNone/>
            </a:pPr>
            <a:r>
              <a:rPr lang="en-US" dirty="0"/>
              <a:t>Cambridge-Isanti Schools</a:t>
            </a:r>
            <a:endParaRPr dirty="0"/>
          </a:p>
          <a:p>
            <a:pPr marL="0" lvl="0" indent="0" algn="l" rtl="0">
              <a:spcBef>
                <a:spcPts val="1000"/>
              </a:spcBef>
              <a:spcAft>
                <a:spcPts val="1000"/>
              </a:spcAft>
              <a:buNone/>
            </a:pPr>
            <a:r>
              <a:rPr lang="en-US" b="1" dirty="0"/>
              <a:t>Cohort:</a:t>
            </a:r>
            <a:r>
              <a:rPr lang="en-US" dirty="0"/>
              <a:t> #6</a:t>
            </a:r>
            <a:endParaRPr dirty="0"/>
          </a:p>
        </p:txBody>
      </p:sp>
      <p:pic>
        <p:nvPicPr>
          <p:cNvPr id="369" name="Google Shape;369;p43"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31100" y="1066798"/>
            <a:ext cx="5620725" cy="3515624"/>
          </a:xfrm>
          <a:prstGeom prst="rect">
            <a:avLst/>
          </a:prstGeom>
          <a:noFill/>
          <a:ln w="19050" cap="flat" cmpd="sng">
            <a:solidFill>
              <a:schemeClr val="dk2"/>
            </a:solidFill>
            <a:prstDash val="solid"/>
            <a:round/>
            <a:headEnd type="none" w="sm" len="sm"/>
            <a:tailEnd type="none" w="sm" len="sm"/>
          </a:ln>
        </p:spPr>
      </p:pic>
      <p:pic>
        <p:nvPicPr>
          <p:cNvPr id="370" name="Google Shape;370;p43" descr="pride behavior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55750" y="4265800"/>
            <a:ext cx="4085725" cy="2491900"/>
          </a:xfrm>
          <a:prstGeom prst="rect">
            <a:avLst/>
          </a:prstGeom>
          <a:noFill/>
          <a:ln w="19050" cap="flat" cmpd="sng">
            <a:solidFill>
              <a:schemeClr val="dk2"/>
            </a:solidFill>
            <a:prstDash val="solid"/>
            <a:round/>
            <a:headEnd type="none" w="sm" len="sm"/>
            <a:tailEnd type="none" w="sm" len="sm"/>
          </a:ln>
        </p:spPr>
      </p:pic>
      <p:pic>
        <p:nvPicPr>
          <p:cNvPr id="371" name="Google Shape;371;p43" descr="district 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5047" y="1584625"/>
            <a:ext cx="5063550" cy="985575"/>
          </a:xfrm>
          <a:prstGeom prst="rect">
            <a:avLst/>
          </a:prstGeom>
          <a:noFill/>
          <a:ln>
            <a:noFill/>
          </a:ln>
        </p:spPr>
      </p:pic>
      <p:pic>
        <p:nvPicPr>
          <p:cNvPr id="372" name="Google Shape;372;p43" descr="school for all season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29725" y="2935725"/>
            <a:ext cx="3756685" cy="19322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Ivan Sand Community High School</a:t>
            </a:r>
            <a:endParaRPr/>
          </a:p>
        </p:txBody>
      </p:sp>
      <p:sp>
        <p:nvSpPr>
          <p:cNvPr id="379" name="Google Shape;379;p44"/>
          <p:cNvSpPr txBox="1">
            <a:spLocks noGrp="1"/>
          </p:cNvSpPr>
          <p:nvPr>
            <p:ph type="body" idx="1"/>
          </p:nvPr>
        </p:nvSpPr>
        <p:spPr>
          <a:xfrm>
            <a:off x="375050" y="5120650"/>
            <a:ext cx="50379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 Elk River, Otsego, Rogers, Zimmerman</a:t>
            </a:r>
            <a:endParaRPr/>
          </a:p>
          <a:p>
            <a:pPr marL="0" lvl="0" indent="0" algn="l" rtl="0">
              <a:spcBef>
                <a:spcPts val="1000"/>
              </a:spcBef>
              <a:spcAft>
                <a:spcPts val="1000"/>
              </a:spcAft>
              <a:buNone/>
            </a:pPr>
            <a:r>
              <a:rPr lang="en-US" b="1"/>
              <a:t>Cohort:</a:t>
            </a:r>
            <a:r>
              <a:rPr lang="en-US"/>
              <a:t> #7</a:t>
            </a:r>
            <a:endParaRPr/>
          </a:p>
        </p:txBody>
      </p:sp>
      <p:pic>
        <p:nvPicPr>
          <p:cNvPr id="380" name="Google Shape;380;p44" descr="ISD 728 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71150" y="5256325"/>
            <a:ext cx="3197025" cy="1414125"/>
          </a:xfrm>
          <a:prstGeom prst="rect">
            <a:avLst/>
          </a:prstGeom>
          <a:noFill/>
          <a:ln>
            <a:noFill/>
          </a:ln>
        </p:spPr>
      </p:pic>
      <p:pic>
        <p:nvPicPr>
          <p:cNvPr id="381" name="Google Shape;381;p44" descr="school masco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4200" y="2140375"/>
            <a:ext cx="3276599" cy="2431637"/>
          </a:xfrm>
          <a:prstGeom prst="rect">
            <a:avLst/>
          </a:prstGeom>
          <a:noFill/>
          <a:ln>
            <a:noFill/>
          </a:ln>
        </p:spPr>
      </p:pic>
      <p:pic>
        <p:nvPicPr>
          <p:cNvPr id="382" name="Google Shape;382;p44" descr="ivan sand way"/>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52675" y="1834750"/>
            <a:ext cx="2129499" cy="2839327"/>
          </a:xfrm>
          <a:prstGeom prst="rect">
            <a:avLst/>
          </a:prstGeom>
          <a:noFill/>
          <a:ln w="19050" cap="flat" cmpd="sng">
            <a:solidFill>
              <a:schemeClr val="dk2"/>
            </a:solidFill>
            <a:prstDash val="solid"/>
            <a:round/>
            <a:headEnd type="none" w="sm" len="sm"/>
            <a:tailEnd type="none" w="sm" len="sm"/>
          </a:ln>
        </p:spPr>
      </p:pic>
      <p:pic>
        <p:nvPicPr>
          <p:cNvPr id="383" name="Google Shape;383;p44" descr="ivan sand way"/>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77700" y="2853250"/>
            <a:ext cx="2185375" cy="1977052"/>
          </a:xfrm>
          <a:prstGeom prst="rect">
            <a:avLst/>
          </a:prstGeom>
          <a:noFill/>
          <a:ln w="19050" cap="flat" cmpd="sng">
            <a:solidFill>
              <a:schemeClr val="dk2"/>
            </a:solidFill>
            <a:prstDash val="solid"/>
            <a:round/>
            <a:headEnd type="none" w="sm" len="sm"/>
            <a:tailEnd type="none" w="sm" len="sm"/>
          </a:ln>
        </p:spPr>
      </p:pic>
      <p:pic>
        <p:nvPicPr>
          <p:cNvPr id="384" name="Google Shape;384;p44" descr="matrix"/>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686625" y="2290625"/>
            <a:ext cx="3324125" cy="227674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5"/>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King Elementary School</a:t>
            </a:r>
            <a:endParaRPr/>
          </a:p>
        </p:txBody>
      </p:sp>
      <p:sp>
        <p:nvSpPr>
          <p:cNvPr id="391" name="Google Shape;391;p45"/>
          <p:cNvSpPr txBox="1">
            <a:spLocks noGrp="1"/>
          </p:cNvSpPr>
          <p:nvPr>
            <p:ph type="body" idx="1"/>
          </p:nvPr>
        </p:nvSpPr>
        <p:spPr>
          <a:xfrm>
            <a:off x="375050" y="5120650"/>
            <a:ext cx="46902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2608" b="1"/>
              <a:t>District: </a:t>
            </a:r>
            <a:r>
              <a:rPr lang="en-US" sz="2608"/>
              <a:t>ISD #317</a:t>
            </a:r>
            <a:endParaRPr sz="2608"/>
          </a:p>
          <a:p>
            <a:pPr marL="0" lvl="0" indent="0" algn="l" rtl="0">
              <a:spcBef>
                <a:spcPts val="1000"/>
              </a:spcBef>
              <a:spcAft>
                <a:spcPts val="0"/>
              </a:spcAft>
              <a:buNone/>
            </a:pPr>
            <a:r>
              <a:rPr lang="en-US" sz="2608"/>
              <a:t>Deer River Public School District</a:t>
            </a:r>
            <a:endParaRPr sz="2608"/>
          </a:p>
          <a:p>
            <a:pPr marL="0" lvl="0" indent="0" algn="l" rtl="0">
              <a:spcBef>
                <a:spcPts val="1000"/>
              </a:spcBef>
              <a:spcAft>
                <a:spcPts val="1000"/>
              </a:spcAft>
              <a:buNone/>
            </a:pPr>
            <a:r>
              <a:rPr lang="en-US" sz="2608" b="1"/>
              <a:t>Cohort:</a:t>
            </a:r>
            <a:r>
              <a:rPr lang="en-US" sz="2608"/>
              <a:t> #5</a:t>
            </a:r>
            <a:endParaRPr sz="2608"/>
          </a:p>
        </p:txBody>
      </p:sp>
      <p:pic>
        <p:nvPicPr>
          <p:cNvPr id="392" name="Google Shape;392;p45" descr="king prid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94102" y="1510150"/>
            <a:ext cx="6571499" cy="5160300"/>
          </a:xfrm>
          <a:prstGeom prst="rect">
            <a:avLst/>
          </a:prstGeom>
          <a:noFill/>
          <a:ln>
            <a:noFill/>
          </a:ln>
        </p:spPr>
      </p:pic>
      <p:pic>
        <p:nvPicPr>
          <p:cNvPr id="393" name="Google Shape;393;p45" descr="king elementary logo"/>
          <p:cNvPicPr preferRelativeResize="0"/>
          <p:nvPr/>
        </p:nvPicPr>
        <p:blipFill>
          <a:blip r:embed="rId4">
            <a:alphaModFix/>
          </a:blip>
          <a:stretch>
            <a:fillRect/>
          </a:stretch>
        </p:blipFill>
        <p:spPr>
          <a:xfrm>
            <a:off x="177475" y="2154750"/>
            <a:ext cx="2133600" cy="2200275"/>
          </a:xfrm>
          <a:prstGeom prst="rect">
            <a:avLst/>
          </a:prstGeom>
          <a:noFill/>
          <a:ln>
            <a:noFill/>
          </a:ln>
        </p:spPr>
      </p:pic>
      <p:pic>
        <p:nvPicPr>
          <p:cNvPr id="394" name="Google Shape;394;p45" descr="deer river schools 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463475" y="2256463"/>
            <a:ext cx="2878227" cy="19968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0" y="1335275"/>
            <a:ext cx="12192000" cy="5522700"/>
          </a:xfrm>
          <a:prstGeom prst="rect">
            <a:avLst/>
          </a:prstGeom>
        </p:spPr>
        <p:txBody>
          <a:bodyPr spcFirstLastPara="1" wrap="square" lIns="182875" tIns="91425" rIns="182875" bIns="274300" anchor="b" anchorCtr="0">
            <a:normAutofit/>
          </a:bodyPr>
          <a:lstStyle/>
          <a:p>
            <a:pPr marL="0" lvl="0" indent="0" algn="l" rtl="0">
              <a:spcBef>
                <a:spcPts val="0"/>
              </a:spcBef>
              <a:spcAft>
                <a:spcPts val="0"/>
              </a:spcAft>
              <a:buNone/>
            </a:pPr>
            <a:r>
              <a:rPr lang="en-US" sz="4850" dirty="0"/>
              <a:t>Message from the Minnesota Department </a:t>
            </a:r>
            <a:endParaRPr sz="4850" dirty="0"/>
          </a:p>
          <a:p>
            <a:pPr marL="0" lvl="0" indent="0" algn="l" rtl="0">
              <a:spcBef>
                <a:spcPts val="0"/>
              </a:spcBef>
              <a:spcAft>
                <a:spcPts val="0"/>
              </a:spcAft>
              <a:buNone/>
            </a:pPr>
            <a:r>
              <a:rPr lang="en-US" sz="4850" dirty="0"/>
              <a:t>of Education </a:t>
            </a:r>
            <a:endParaRPr sz="4850" dirty="0"/>
          </a:p>
          <a:p>
            <a:pPr marL="0" lvl="0" indent="0" algn="l" rtl="0">
              <a:spcBef>
                <a:spcPts val="0"/>
              </a:spcBef>
              <a:spcAft>
                <a:spcPts val="0"/>
              </a:spcAft>
              <a:buClr>
                <a:schemeClr val="dk2"/>
              </a:buClr>
              <a:buSzPts val="990"/>
              <a:buFont typeface="Arial"/>
              <a:buNone/>
            </a:pPr>
            <a:r>
              <a:rPr lang="en-US" sz="4500" i="1" dirty="0">
                <a:solidFill>
                  <a:schemeClr val="tx1"/>
                </a:solidFill>
              </a:rPr>
              <a:t>Daron Korte</a:t>
            </a:r>
            <a:endParaRPr sz="4200" dirty="0">
              <a:solidFill>
                <a:schemeClr val="tx1"/>
              </a:solidFill>
            </a:endParaRPr>
          </a:p>
          <a:p>
            <a:pPr marL="0" lvl="0" indent="0" algn="l" rtl="0">
              <a:spcBef>
                <a:spcPts val="0"/>
              </a:spcBef>
              <a:spcAft>
                <a:spcPts val="0"/>
              </a:spcAft>
              <a:buNone/>
            </a:pPr>
            <a:endParaRPr sz="1322" i="1" dirty="0">
              <a:solidFill>
                <a:srgbClr val="6FA8D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Lake Park Audubon Elementary </a:t>
            </a:r>
            <a:endParaRPr/>
          </a:p>
        </p:txBody>
      </p:sp>
      <p:sp>
        <p:nvSpPr>
          <p:cNvPr id="401" name="Google Shape;401;p46"/>
          <p:cNvSpPr txBox="1">
            <a:spLocks noGrp="1"/>
          </p:cNvSpPr>
          <p:nvPr>
            <p:ph type="body" idx="1"/>
          </p:nvPr>
        </p:nvSpPr>
        <p:spPr>
          <a:xfrm>
            <a:off x="375050" y="5120650"/>
            <a:ext cx="5680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2608" b="1" dirty="0"/>
              <a:t>District: </a:t>
            </a:r>
            <a:r>
              <a:rPr lang="en-US" sz="2608" dirty="0"/>
              <a:t>ISD #2889</a:t>
            </a:r>
            <a:endParaRPr sz="2608" dirty="0"/>
          </a:p>
          <a:p>
            <a:pPr marL="0" lvl="0" indent="0" algn="l" rtl="0">
              <a:spcBef>
                <a:spcPts val="1000"/>
              </a:spcBef>
              <a:spcAft>
                <a:spcPts val="0"/>
              </a:spcAft>
              <a:buNone/>
            </a:pPr>
            <a:r>
              <a:rPr lang="en-US" sz="2608" dirty="0"/>
              <a:t>Lake Park Audubon School District #2889</a:t>
            </a:r>
            <a:endParaRPr sz="2608" dirty="0"/>
          </a:p>
          <a:p>
            <a:pPr marL="0" lvl="0" indent="0" algn="l" rtl="0">
              <a:spcBef>
                <a:spcPts val="1000"/>
              </a:spcBef>
              <a:spcAft>
                <a:spcPts val="1000"/>
              </a:spcAft>
              <a:buNone/>
            </a:pPr>
            <a:r>
              <a:rPr lang="en-US" sz="2608" b="1" dirty="0"/>
              <a:t>Cohort:</a:t>
            </a:r>
            <a:r>
              <a:rPr lang="en-US" sz="2608" dirty="0"/>
              <a:t> #4</a:t>
            </a:r>
            <a:endParaRPr sz="2608" dirty="0"/>
          </a:p>
        </p:txBody>
      </p:sp>
      <p:pic>
        <p:nvPicPr>
          <p:cNvPr id="402" name="Google Shape;402;p46"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8100" y="1783400"/>
            <a:ext cx="5831651" cy="4184144"/>
          </a:xfrm>
          <a:prstGeom prst="rect">
            <a:avLst/>
          </a:prstGeom>
          <a:noFill/>
          <a:ln w="19050" cap="flat" cmpd="sng">
            <a:solidFill>
              <a:schemeClr val="dk2"/>
            </a:solidFill>
            <a:prstDash val="solid"/>
            <a:round/>
            <a:headEnd type="none" w="sm" len="sm"/>
            <a:tailEnd type="none" w="sm" len="sm"/>
          </a:ln>
        </p:spPr>
      </p:pic>
      <p:pic>
        <p:nvPicPr>
          <p:cNvPr id="403" name="Google Shape;403;p46" descr="lake park audubon logo"/>
          <p:cNvPicPr preferRelativeResize="0"/>
          <p:nvPr/>
        </p:nvPicPr>
        <p:blipFill>
          <a:blip r:embed="rId4">
            <a:alphaModFix/>
          </a:blip>
          <a:stretch>
            <a:fillRect/>
          </a:stretch>
        </p:blipFill>
        <p:spPr>
          <a:xfrm>
            <a:off x="164925" y="2535650"/>
            <a:ext cx="5762625" cy="971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7"/>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Leaf River/White Pine/Elm Tree Academies</a:t>
            </a:r>
            <a:endParaRPr/>
          </a:p>
        </p:txBody>
      </p:sp>
      <p:sp>
        <p:nvSpPr>
          <p:cNvPr id="410" name="Google Shape;410;p47"/>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#6004</a:t>
            </a:r>
            <a:endParaRPr/>
          </a:p>
          <a:p>
            <a:pPr marL="0" lvl="0" indent="0" algn="l" rtl="0">
              <a:spcBef>
                <a:spcPts val="1000"/>
              </a:spcBef>
              <a:spcAft>
                <a:spcPts val="0"/>
              </a:spcAft>
              <a:buNone/>
            </a:pPr>
            <a:r>
              <a:rPr lang="en-US"/>
              <a:t>Freshwater Education District</a:t>
            </a:r>
            <a:endParaRPr/>
          </a:p>
          <a:p>
            <a:pPr marL="0" lvl="0" indent="0" algn="l" rtl="0">
              <a:spcBef>
                <a:spcPts val="1000"/>
              </a:spcBef>
              <a:spcAft>
                <a:spcPts val="1000"/>
              </a:spcAft>
              <a:buNone/>
            </a:pPr>
            <a:r>
              <a:rPr lang="en-US" b="1"/>
              <a:t>Cohort:</a:t>
            </a:r>
            <a:r>
              <a:rPr lang="en-US"/>
              <a:t> #7</a:t>
            </a:r>
            <a:endParaRPr/>
          </a:p>
        </p:txBody>
      </p:sp>
      <p:pic>
        <p:nvPicPr>
          <p:cNvPr id="411" name="Google Shape;411;p47" descr="student holding twizzler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8922650" y="1918650"/>
            <a:ext cx="3266426" cy="2449825"/>
          </a:xfrm>
          <a:prstGeom prst="rect">
            <a:avLst/>
          </a:prstGeom>
          <a:noFill/>
          <a:ln w="19050" cap="flat" cmpd="sng">
            <a:solidFill>
              <a:schemeClr val="dk2"/>
            </a:solidFill>
            <a:prstDash val="solid"/>
            <a:round/>
            <a:headEnd type="none" w="sm" len="sm"/>
            <a:tailEnd type="none" w="sm" len="sm"/>
          </a:ln>
        </p:spPr>
      </p:pic>
      <p:pic>
        <p:nvPicPr>
          <p:cNvPr id="412" name="Google Shape;412;p47" descr="antler pride shir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5400000">
            <a:off x="6621871" y="1715579"/>
            <a:ext cx="2590174" cy="1942625"/>
          </a:xfrm>
          <a:prstGeom prst="rect">
            <a:avLst/>
          </a:prstGeom>
          <a:noFill/>
          <a:ln w="19050" cap="flat" cmpd="sng">
            <a:solidFill>
              <a:schemeClr val="dk2"/>
            </a:solidFill>
            <a:prstDash val="solid"/>
            <a:round/>
            <a:headEnd type="none" w="sm" len="sm"/>
            <a:tailEnd type="none" w="sm" len="sm"/>
          </a:ln>
        </p:spPr>
      </p:pic>
      <p:pic>
        <p:nvPicPr>
          <p:cNvPr id="413" name="Google Shape;413;p47" descr="tshirt prid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9506319" y="4577505"/>
            <a:ext cx="2276725" cy="1707524"/>
          </a:xfrm>
          <a:prstGeom prst="rect">
            <a:avLst/>
          </a:prstGeom>
          <a:noFill/>
          <a:ln w="19050" cap="flat" cmpd="sng">
            <a:solidFill>
              <a:schemeClr val="dk2"/>
            </a:solidFill>
            <a:prstDash val="solid"/>
            <a:round/>
            <a:headEnd type="none" w="sm" len="sm"/>
            <a:tailEnd type="none" w="sm" len="sm"/>
          </a:ln>
        </p:spPr>
      </p:pic>
      <p:pic>
        <p:nvPicPr>
          <p:cNvPr id="414" name="Google Shape;414;p47" descr="para pride poste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400000">
            <a:off x="7343462" y="4470113"/>
            <a:ext cx="2645426" cy="1755250"/>
          </a:xfrm>
          <a:prstGeom prst="rect">
            <a:avLst/>
          </a:prstGeom>
          <a:noFill/>
          <a:ln w="19050" cap="flat" cmpd="sng">
            <a:solidFill>
              <a:schemeClr val="dk2"/>
            </a:solidFill>
            <a:prstDash val="solid"/>
            <a:round/>
            <a:headEnd type="none" w="sm" len="sm"/>
            <a:tailEnd type="none" w="sm" len="sm"/>
          </a:ln>
        </p:spPr>
      </p:pic>
      <p:pic>
        <p:nvPicPr>
          <p:cNvPr id="415" name="Google Shape;415;p47" descr="trophey"/>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5400000">
            <a:off x="5266896" y="4188375"/>
            <a:ext cx="2778962" cy="2084221"/>
          </a:xfrm>
          <a:prstGeom prst="rect">
            <a:avLst/>
          </a:prstGeom>
          <a:noFill/>
          <a:ln w="19050" cap="flat" cmpd="sng">
            <a:solidFill>
              <a:schemeClr val="dk2"/>
            </a:solidFill>
            <a:prstDash val="solid"/>
            <a:round/>
            <a:headEnd type="none" w="sm" len="sm"/>
            <a:tailEnd type="none" w="sm" len="sm"/>
          </a:ln>
        </p:spPr>
      </p:pic>
      <p:pic>
        <p:nvPicPr>
          <p:cNvPr id="416" name="Google Shape;416;p47" descr="logo"/>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36400" y="1510350"/>
            <a:ext cx="2977516" cy="2977516"/>
          </a:xfrm>
          <a:prstGeom prst="rect">
            <a:avLst/>
          </a:prstGeom>
          <a:noFill/>
          <a:ln>
            <a:noFill/>
          </a:ln>
        </p:spPr>
      </p:pic>
      <p:pic>
        <p:nvPicPr>
          <p:cNvPr id="417" name="Google Shape;417;p47" descr="big buck award"/>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rot="5400000">
            <a:off x="3472471" y="1793625"/>
            <a:ext cx="3214634" cy="24109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8"/>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Lincoln Elementary School</a:t>
            </a:r>
            <a:endParaRPr/>
          </a:p>
        </p:txBody>
      </p:sp>
      <p:sp>
        <p:nvSpPr>
          <p:cNvPr id="424" name="Google Shape;424;p48"/>
          <p:cNvSpPr txBox="1">
            <a:spLocks noGrp="1"/>
          </p:cNvSpPr>
          <p:nvPr>
            <p:ph type="body" idx="1"/>
          </p:nvPr>
        </p:nvSpPr>
        <p:spPr>
          <a:xfrm>
            <a:off x="197800" y="5004275"/>
            <a:ext cx="51288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Clr>
                <a:schemeClr val="dk2"/>
              </a:buClr>
              <a:buSzPts val="1100"/>
              <a:buFont typeface="Arial"/>
              <a:buNone/>
            </a:pPr>
            <a:r>
              <a:rPr lang="en-US"/>
              <a:t>St. Cloud Area School District 742</a:t>
            </a:r>
            <a:endParaRPr/>
          </a:p>
          <a:p>
            <a:pPr marL="0" lvl="0" indent="0" algn="l" rtl="0">
              <a:spcBef>
                <a:spcPts val="1000"/>
              </a:spcBef>
              <a:spcAft>
                <a:spcPts val="1000"/>
              </a:spcAft>
              <a:buNone/>
            </a:pPr>
            <a:r>
              <a:rPr lang="en-US" b="1"/>
              <a:t>Cohort:</a:t>
            </a:r>
            <a:r>
              <a:rPr lang="en-US"/>
              <a:t> #1</a:t>
            </a:r>
            <a:endParaRPr/>
          </a:p>
        </p:txBody>
      </p:sp>
      <p:pic>
        <p:nvPicPr>
          <p:cNvPr id="425" name="Google Shape;425;p48" descr="logo"/>
          <p:cNvPicPr preferRelativeResize="0"/>
          <p:nvPr/>
        </p:nvPicPr>
        <p:blipFill>
          <a:blip r:embed="rId3">
            <a:alphaModFix/>
          </a:blip>
          <a:stretch>
            <a:fillRect/>
          </a:stretch>
        </p:blipFill>
        <p:spPr>
          <a:xfrm>
            <a:off x="9524475" y="5004275"/>
            <a:ext cx="2442375" cy="1549800"/>
          </a:xfrm>
          <a:prstGeom prst="rect">
            <a:avLst/>
          </a:prstGeom>
          <a:noFill/>
          <a:ln>
            <a:noFill/>
          </a:ln>
        </p:spPr>
      </p:pic>
      <p:pic>
        <p:nvPicPr>
          <p:cNvPr id="426" name="Google Shape;426;p48" descr="lincoln star slip"/>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49036" y="1758625"/>
            <a:ext cx="2160824" cy="2283300"/>
          </a:xfrm>
          <a:prstGeom prst="rect">
            <a:avLst/>
          </a:prstGeom>
          <a:noFill/>
          <a:ln>
            <a:noFill/>
          </a:ln>
        </p:spPr>
      </p:pic>
      <p:pic>
        <p:nvPicPr>
          <p:cNvPr id="427" name="Google Shape;427;p48" descr="places we are from world map"/>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97400" y="1591550"/>
            <a:ext cx="5029200" cy="2887975"/>
          </a:xfrm>
          <a:prstGeom prst="rect">
            <a:avLst/>
          </a:prstGeom>
          <a:noFill/>
          <a:ln>
            <a:noFill/>
          </a:ln>
        </p:spPr>
      </p:pic>
      <p:pic>
        <p:nvPicPr>
          <p:cNvPr id="428" name="Google Shape;428;p48" descr="star slip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366750" y="1591550"/>
            <a:ext cx="3644000" cy="2617450"/>
          </a:xfrm>
          <a:prstGeom prst="rect">
            <a:avLst/>
          </a:prstGeom>
          <a:noFill/>
          <a:ln>
            <a:noFill/>
          </a:ln>
        </p:spPr>
      </p:pic>
      <p:pic>
        <p:nvPicPr>
          <p:cNvPr id="429" name="Google Shape;429;p48" descr="bus bucks"/>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503850" y="4571998"/>
            <a:ext cx="4020626" cy="18489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9"/>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Meadowvale Elementary</a:t>
            </a:r>
            <a:endParaRPr/>
          </a:p>
        </p:txBody>
      </p:sp>
      <p:sp>
        <p:nvSpPr>
          <p:cNvPr id="436" name="Google Shape;436;p49"/>
          <p:cNvSpPr txBox="1">
            <a:spLocks noGrp="1"/>
          </p:cNvSpPr>
          <p:nvPr>
            <p:ph type="body" idx="1"/>
          </p:nvPr>
        </p:nvSpPr>
        <p:spPr>
          <a:xfrm>
            <a:off x="375050" y="5120650"/>
            <a:ext cx="56781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Elk River-Otsego-Rogers-Zimmerman</a:t>
            </a:r>
            <a:endParaRPr/>
          </a:p>
          <a:p>
            <a:pPr marL="0" lvl="0" indent="0" algn="l" rtl="0">
              <a:spcBef>
                <a:spcPts val="1000"/>
              </a:spcBef>
              <a:spcAft>
                <a:spcPts val="1000"/>
              </a:spcAft>
              <a:buNone/>
            </a:pPr>
            <a:r>
              <a:rPr lang="en-US" b="1"/>
              <a:t>Cohort:</a:t>
            </a:r>
            <a:r>
              <a:rPr lang="en-US"/>
              <a:t> #10</a:t>
            </a:r>
            <a:endParaRPr/>
          </a:p>
        </p:txBody>
      </p:sp>
      <p:pic>
        <p:nvPicPr>
          <p:cNvPr id="437" name="Google Shape;437;p49"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83975" y="5199575"/>
            <a:ext cx="3146874" cy="1391950"/>
          </a:xfrm>
          <a:prstGeom prst="rect">
            <a:avLst/>
          </a:prstGeom>
          <a:noFill/>
          <a:ln>
            <a:noFill/>
          </a:ln>
        </p:spPr>
      </p:pic>
      <p:pic>
        <p:nvPicPr>
          <p:cNvPr id="438" name="Google Shape;438;p49" descr="meet our mighty mustang staff"/>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67875" y="1455800"/>
            <a:ext cx="5084099" cy="2540927"/>
          </a:xfrm>
          <a:prstGeom prst="rect">
            <a:avLst/>
          </a:prstGeom>
          <a:noFill/>
          <a:ln w="19050" cap="flat" cmpd="sng">
            <a:solidFill>
              <a:schemeClr val="dk2"/>
            </a:solidFill>
            <a:prstDash val="solid"/>
            <a:round/>
            <a:headEnd type="none" w="sm" len="sm"/>
            <a:tailEnd type="none" w="sm" len="sm"/>
          </a:ln>
        </p:spPr>
      </p:pic>
      <p:pic>
        <p:nvPicPr>
          <p:cNvPr id="439" name="Google Shape;439;p49" descr="logo"/>
          <p:cNvPicPr preferRelativeResize="0"/>
          <p:nvPr/>
        </p:nvPicPr>
        <p:blipFill>
          <a:blip r:embed="rId5">
            <a:alphaModFix/>
          </a:blip>
          <a:stretch>
            <a:fillRect/>
          </a:stretch>
        </p:blipFill>
        <p:spPr>
          <a:xfrm>
            <a:off x="616300" y="2269638"/>
            <a:ext cx="4173825" cy="1727100"/>
          </a:xfrm>
          <a:prstGeom prst="rect">
            <a:avLst/>
          </a:prstGeom>
          <a:noFill/>
          <a:ln>
            <a:noFill/>
          </a:ln>
        </p:spPr>
      </p:pic>
      <p:pic>
        <p:nvPicPr>
          <p:cNvPr id="440" name="Google Shape;440;p49" descr="good behavior ticket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278773" y="2741196"/>
            <a:ext cx="2731975" cy="23794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0"/>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Mississippi Heights Elementary School</a:t>
            </a:r>
            <a:endParaRPr/>
          </a:p>
        </p:txBody>
      </p:sp>
      <p:sp>
        <p:nvSpPr>
          <p:cNvPr id="447" name="Google Shape;447;p50"/>
          <p:cNvSpPr txBox="1">
            <a:spLocks noGrp="1"/>
          </p:cNvSpPr>
          <p:nvPr>
            <p:ph type="body" idx="1"/>
          </p:nvPr>
        </p:nvSpPr>
        <p:spPr>
          <a:xfrm>
            <a:off x="312350" y="5120650"/>
            <a:ext cx="45648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#47</a:t>
            </a:r>
            <a:endParaRPr/>
          </a:p>
          <a:p>
            <a:pPr marL="0" lvl="0" indent="0" algn="l" rtl="0">
              <a:spcBef>
                <a:spcPts val="1000"/>
              </a:spcBef>
              <a:spcAft>
                <a:spcPts val="0"/>
              </a:spcAft>
              <a:buNone/>
            </a:pPr>
            <a:r>
              <a:rPr lang="en-US"/>
              <a:t>Sauk Rapids-Rice Public Schools </a:t>
            </a:r>
            <a:endParaRPr/>
          </a:p>
          <a:p>
            <a:pPr marL="0" lvl="0" indent="0" algn="l" rtl="0">
              <a:spcBef>
                <a:spcPts val="1000"/>
              </a:spcBef>
              <a:spcAft>
                <a:spcPts val="1000"/>
              </a:spcAft>
              <a:buNone/>
            </a:pPr>
            <a:r>
              <a:rPr lang="en-US" b="1"/>
              <a:t>Cohort:</a:t>
            </a:r>
            <a:r>
              <a:rPr lang="en-US"/>
              <a:t> #10</a:t>
            </a:r>
            <a:endParaRPr/>
          </a:p>
        </p:txBody>
      </p:sp>
      <p:pic>
        <p:nvPicPr>
          <p:cNvPr id="448" name="Google Shape;448;p50"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869548" y="1079912"/>
            <a:ext cx="3903150" cy="4698176"/>
          </a:xfrm>
          <a:prstGeom prst="rect">
            <a:avLst/>
          </a:prstGeom>
          <a:noFill/>
          <a:ln w="19050" cap="flat" cmpd="sng">
            <a:solidFill>
              <a:schemeClr val="dk2"/>
            </a:solidFill>
            <a:prstDash val="solid"/>
            <a:round/>
            <a:headEnd type="none" w="sm" len="sm"/>
            <a:tailEnd type="none" w="sm" len="sm"/>
          </a:ln>
        </p:spPr>
      </p:pic>
      <p:pic>
        <p:nvPicPr>
          <p:cNvPr id="449" name="Google Shape;449;p50"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77171" y="5953638"/>
            <a:ext cx="6653626" cy="797675"/>
          </a:xfrm>
          <a:prstGeom prst="rect">
            <a:avLst/>
          </a:prstGeom>
          <a:noFill/>
          <a:ln>
            <a:noFill/>
          </a:ln>
        </p:spPr>
      </p:pic>
      <p:pic>
        <p:nvPicPr>
          <p:cNvPr id="451" name="Google Shape;451;p50" descr="path of the storm"/>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82672" y="2229544"/>
            <a:ext cx="2605601" cy="2809779"/>
          </a:xfrm>
          <a:prstGeom prst="rect">
            <a:avLst/>
          </a:prstGeom>
          <a:noFill/>
          <a:ln>
            <a:noFill/>
          </a:ln>
        </p:spPr>
      </p:pic>
      <p:pic>
        <p:nvPicPr>
          <p:cNvPr id="452" name="Google Shape;452;p50" descr="conflict corne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56350" y="1495959"/>
            <a:ext cx="1959809" cy="2477588"/>
          </a:xfrm>
          <a:prstGeom prst="rect">
            <a:avLst/>
          </a:prstGeom>
          <a:noFill/>
          <a:ln w="25400" cap="flat" cmpd="sng">
            <a:solidFill>
              <a:schemeClr val="dk1"/>
            </a:solidFill>
            <a:prstDash val="solid"/>
            <a:round/>
            <a:headEnd type="none" w="sm" len="sm"/>
            <a:tailEnd type="none" w="sm" len="sm"/>
          </a:ln>
        </p:spPr>
      </p:pic>
      <p:pic>
        <p:nvPicPr>
          <p:cNvPr id="453" name="Google Shape;453;p50" descr="MHES Storm Troope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070553" y="4227150"/>
            <a:ext cx="2605599" cy="1550959"/>
          </a:xfrm>
          <a:prstGeom prst="rect">
            <a:avLst/>
          </a:prstGeom>
          <a:noFill/>
          <a:ln w="25400" cap="flat" cmpd="sng">
            <a:solidFill>
              <a:schemeClr val="dk1"/>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1"/>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North Junior High</a:t>
            </a:r>
            <a:endParaRPr/>
          </a:p>
        </p:txBody>
      </p:sp>
      <p:sp>
        <p:nvSpPr>
          <p:cNvPr id="460" name="Google Shape;460;p51"/>
          <p:cNvSpPr txBox="1">
            <a:spLocks noGrp="1"/>
          </p:cNvSpPr>
          <p:nvPr>
            <p:ph type="body" idx="1"/>
          </p:nvPr>
        </p:nvSpPr>
        <p:spPr>
          <a:xfrm>
            <a:off x="375050" y="5120650"/>
            <a:ext cx="4815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Cohort:</a:t>
            </a:r>
            <a:r>
              <a:rPr lang="en-US"/>
              <a:t> #15</a:t>
            </a:r>
            <a:endParaRPr/>
          </a:p>
        </p:txBody>
      </p:sp>
      <p:pic>
        <p:nvPicPr>
          <p:cNvPr id="461" name="Google Shape;461;p51"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91396" y="5332400"/>
            <a:ext cx="1609200" cy="1287375"/>
          </a:xfrm>
          <a:prstGeom prst="rect">
            <a:avLst/>
          </a:prstGeom>
          <a:noFill/>
          <a:ln>
            <a:noFill/>
          </a:ln>
        </p:spPr>
      </p:pic>
      <p:pic>
        <p:nvPicPr>
          <p:cNvPr id="462" name="Google Shape;462;p51" descr="north proud ticke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21250" y="4400650"/>
            <a:ext cx="4551150" cy="2369600"/>
          </a:xfrm>
          <a:prstGeom prst="rect">
            <a:avLst/>
          </a:prstGeom>
          <a:noFill/>
          <a:ln w="19050" cap="flat" cmpd="sng">
            <a:solidFill>
              <a:schemeClr val="dk2"/>
            </a:solidFill>
            <a:prstDash val="solid"/>
            <a:round/>
            <a:headEnd type="none" w="sm" len="sm"/>
            <a:tailEnd type="none" w="sm" len="sm"/>
          </a:ln>
        </p:spPr>
      </p:pic>
      <p:pic>
        <p:nvPicPr>
          <p:cNvPr id="463" name="Google Shape;463;p51" descr="logo"/>
          <p:cNvPicPr preferRelativeResize="0"/>
          <p:nvPr/>
        </p:nvPicPr>
        <p:blipFill>
          <a:blip r:embed="rId5">
            <a:alphaModFix/>
          </a:blip>
          <a:stretch>
            <a:fillRect/>
          </a:stretch>
        </p:blipFill>
        <p:spPr>
          <a:xfrm>
            <a:off x="237150" y="2272350"/>
            <a:ext cx="5743575" cy="1438275"/>
          </a:xfrm>
          <a:prstGeom prst="rect">
            <a:avLst/>
          </a:prstGeom>
          <a:noFill/>
          <a:ln>
            <a:noFill/>
          </a:ln>
        </p:spPr>
      </p:pic>
      <p:pic>
        <p:nvPicPr>
          <p:cNvPr id="464" name="Google Shape;464;p51" descr="student expectations matrix"/>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26417" y="1319008"/>
            <a:ext cx="5684323" cy="2947625"/>
          </a:xfrm>
          <a:prstGeom prst="rect">
            <a:avLst/>
          </a:prstGeom>
          <a:noFill/>
          <a:ln w="25400" cap="flat" cmpd="sng">
            <a:solidFill>
              <a:schemeClr val="dk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2"/>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Oak Hill Community School</a:t>
            </a:r>
            <a:endParaRPr/>
          </a:p>
        </p:txBody>
      </p:sp>
      <p:sp>
        <p:nvSpPr>
          <p:cNvPr id="471" name="Google Shape;471;p52"/>
          <p:cNvSpPr txBox="1">
            <a:spLocks noGrp="1"/>
          </p:cNvSpPr>
          <p:nvPr>
            <p:ph type="body" idx="1"/>
          </p:nvPr>
        </p:nvSpPr>
        <p:spPr>
          <a:xfrm>
            <a:off x="375050" y="5120650"/>
            <a:ext cx="4815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Cohort:</a:t>
            </a:r>
            <a:r>
              <a:rPr lang="en-US"/>
              <a:t> #2</a:t>
            </a:r>
            <a:endParaRPr/>
          </a:p>
        </p:txBody>
      </p:sp>
      <p:pic>
        <p:nvPicPr>
          <p:cNvPr id="472" name="Google Shape;472;p52" descr="owl masco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10800000">
            <a:off x="7096198" y="1416772"/>
            <a:ext cx="4655027" cy="3491274"/>
          </a:xfrm>
          <a:prstGeom prst="rect">
            <a:avLst/>
          </a:prstGeom>
          <a:noFill/>
          <a:ln w="19050" cap="flat" cmpd="sng">
            <a:solidFill>
              <a:schemeClr val="dk2"/>
            </a:solidFill>
            <a:prstDash val="solid"/>
            <a:round/>
            <a:headEnd type="none" w="sm" len="sm"/>
            <a:tailEnd type="none" w="sm" len="sm"/>
          </a:ln>
        </p:spPr>
      </p:pic>
      <p:pic>
        <p:nvPicPr>
          <p:cNvPr id="473" name="Google Shape;473;p52" descr="logo"/>
          <p:cNvPicPr preferRelativeResize="0"/>
          <p:nvPr/>
        </p:nvPicPr>
        <p:blipFill>
          <a:blip r:embed="rId4">
            <a:alphaModFix/>
          </a:blip>
          <a:stretch>
            <a:fillRect/>
          </a:stretch>
        </p:blipFill>
        <p:spPr>
          <a:xfrm>
            <a:off x="261925" y="2350450"/>
            <a:ext cx="6052501" cy="1623925"/>
          </a:xfrm>
          <a:prstGeom prst="rect">
            <a:avLst/>
          </a:prstGeom>
          <a:noFill/>
          <a:ln>
            <a:noFill/>
          </a:ln>
        </p:spPr>
      </p:pic>
      <p:pic>
        <p:nvPicPr>
          <p:cNvPr id="474" name="Google Shape;474;p52" descr="logo"/>
          <p:cNvPicPr preferRelativeResize="0"/>
          <p:nvPr/>
        </p:nvPicPr>
        <p:blipFill>
          <a:blip r:embed="rId5">
            <a:alphaModFix/>
          </a:blip>
          <a:stretch>
            <a:fillRect/>
          </a:stretch>
        </p:blipFill>
        <p:spPr>
          <a:xfrm>
            <a:off x="7352450" y="4389850"/>
            <a:ext cx="2930906" cy="2344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3"/>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Parker Elementary School</a:t>
            </a:r>
            <a:endParaRPr/>
          </a:p>
        </p:txBody>
      </p:sp>
      <p:sp>
        <p:nvSpPr>
          <p:cNvPr id="481" name="Google Shape;481;p53"/>
          <p:cNvSpPr txBox="1">
            <a:spLocks noGrp="1"/>
          </p:cNvSpPr>
          <p:nvPr>
            <p:ph type="body" idx="1"/>
          </p:nvPr>
        </p:nvSpPr>
        <p:spPr>
          <a:xfrm>
            <a:off x="209950" y="5120650"/>
            <a:ext cx="60009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 Elk River-Otsego- Rogers-Zimmerman</a:t>
            </a:r>
            <a:endParaRPr/>
          </a:p>
          <a:p>
            <a:pPr marL="0" lvl="0" indent="0" algn="l" rtl="0">
              <a:spcBef>
                <a:spcPts val="1000"/>
              </a:spcBef>
              <a:spcAft>
                <a:spcPts val="1000"/>
              </a:spcAft>
              <a:buNone/>
            </a:pPr>
            <a:r>
              <a:rPr lang="en-US" b="1"/>
              <a:t>Cohort:</a:t>
            </a:r>
            <a:r>
              <a:rPr lang="en-US"/>
              <a:t> #12</a:t>
            </a:r>
            <a:endParaRPr/>
          </a:p>
        </p:txBody>
      </p:sp>
      <p:pic>
        <p:nvPicPr>
          <p:cNvPr id="482" name="Google Shape;482;p53"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974975" y="5250913"/>
            <a:ext cx="2914774" cy="1289275"/>
          </a:xfrm>
          <a:prstGeom prst="rect">
            <a:avLst/>
          </a:prstGeom>
          <a:noFill/>
          <a:ln>
            <a:noFill/>
          </a:ln>
        </p:spPr>
      </p:pic>
      <p:pic>
        <p:nvPicPr>
          <p:cNvPr id="483" name="Google Shape;483;p53" descr="matrix"/>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732850" y="1513575"/>
            <a:ext cx="6277898" cy="3602131"/>
          </a:xfrm>
          <a:prstGeom prst="rect">
            <a:avLst/>
          </a:prstGeom>
          <a:noFill/>
          <a:ln w="19050" cap="flat" cmpd="sng">
            <a:solidFill>
              <a:schemeClr val="dk2"/>
            </a:solidFill>
            <a:prstDash val="solid"/>
            <a:round/>
            <a:headEnd type="none" w="sm" len="sm"/>
            <a:tailEnd type="none" w="sm" len="sm"/>
          </a:ln>
        </p:spPr>
      </p:pic>
      <p:pic>
        <p:nvPicPr>
          <p:cNvPr id="484" name="Google Shape;484;p53" descr="logo"/>
          <p:cNvPicPr preferRelativeResize="0"/>
          <p:nvPr/>
        </p:nvPicPr>
        <p:blipFill>
          <a:blip r:embed="rId5">
            <a:alphaModFix/>
          </a:blip>
          <a:stretch>
            <a:fillRect/>
          </a:stretch>
        </p:blipFill>
        <p:spPr>
          <a:xfrm>
            <a:off x="688175" y="2714625"/>
            <a:ext cx="3400425" cy="1428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4"/>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Pine River-Backus Elementary School</a:t>
            </a:r>
            <a:endParaRPr/>
          </a:p>
        </p:txBody>
      </p:sp>
      <p:sp>
        <p:nvSpPr>
          <p:cNvPr id="491" name="Google Shape;491;p54"/>
          <p:cNvSpPr txBox="1">
            <a:spLocks noGrp="1"/>
          </p:cNvSpPr>
          <p:nvPr>
            <p:ph type="body" idx="1"/>
          </p:nvPr>
        </p:nvSpPr>
        <p:spPr>
          <a:xfrm>
            <a:off x="375050" y="5120650"/>
            <a:ext cx="4815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#2174</a:t>
            </a:r>
            <a:endParaRPr/>
          </a:p>
          <a:p>
            <a:pPr marL="0" lvl="0" indent="0" algn="l" rtl="0">
              <a:spcBef>
                <a:spcPts val="1000"/>
              </a:spcBef>
              <a:spcAft>
                <a:spcPts val="0"/>
              </a:spcAft>
              <a:buNone/>
            </a:pPr>
            <a:r>
              <a:rPr lang="en-US"/>
              <a:t>Pine River - Backus Public Schools</a:t>
            </a:r>
            <a:endParaRPr/>
          </a:p>
          <a:p>
            <a:pPr marL="0" lvl="0" indent="0" algn="l" rtl="0">
              <a:spcBef>
                <a:spcPts val="1000"/>
              </a:spcBef>
              <a:spcAft>
                <a:spcPts val="1000"/>
              </a:spcAft>
              <a:buNone/>
            </a:pPr>
            <a:r>
              <a:rPr lang="en-US" b="1"/>
              <a:t>Cohort:</a:t>
            </a:r>
            <a:r>
              <a:rPr lang="en-US"/>
              <a:t> #7</a:t>
            </a:r>
            <a:endParaRPr/>
          </a:p>
        </p:txBody>
      </p:sp>
      <p:pic>
        <p:nvPicPr>
          <p:cNvPr id="492" name="Google Shape;492;p54" descr="logo"/>
          <p:cNvPicPr preferRelativeResize="0"/>
          <p:nvPr/>
        </p:nvPicPr>
        <p:blipFill>
          <a:blip r:embed="rId3">
            <a:alphaModFix/>
          </a:blip>
          <a:stretch>
            <a:fillRect/>
          </a:stretch>
        </p:blipFill>
        <p:spPr>
          <a:xfrm>
            <a:off x="6004375" y="5438350"/>
            <a:ext cx="4511550" cy="914400"/>
          </a:xfrm>
          <a:prstGeom prst="rect">
            <a:avLst/>
          </a:prstGeom>
          <a:noFill/>
          <a:ln>
            <a:noFill/>
          </a:ln>
        </p:spPr>
      </p:pic>
      <p:pic>
        <p:nvPicPr>
          <p:cNvPr id="493" name="Google Shape;493;p54" descr="tiger mascot"/>
          <p:cNvPicPr preferRelativeResize="0"/>
          <p:nvPr/>
        </p:nvPicPr>
        <p:blipFill>
          <a:blip r:embed="rId4">
            <a:alphaModFix/>
          </a:blip>
          <a:stretch>
            <a:fillRect/>
          </a:stretch>
        </p:blipFill>
        <p:spPr>
          <a:xfrm>
            <a:off x="704050" y="2228200"/>
            <a:ext cx="3762375" cy="1905000"/>
          </a:xfrm>
          <a:prstGeom prst="rect">
            <a:avLst/>
          </a:prstGeom>
          <a:noFill/>
          <a:ln>
            <a:noFill/>
          </a:ln>
        </p:spPr>
      </p:pic>
      <p:pic>
        <p:nvPicPr>
          <p:cNvPr id="494" name="Google Shape;494;p54" descr="behavior expectation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47550" y="1147325"/>
            <a:ext cx="3820281" cy="4066750"/>
          </a:xfrm>
          <a:prstGeom prst="rect">
            <a:avLst/>
          </a:prstGeom>
          <a:noFill/>
          <a:ln w="19050" cap="flat" cmpd="sng">
            <a:solidFill>
              <a:schemeClr val="dk2"/>
            </a:solidFill>
            <a:prstDash val="solid"/>
            <a:round/>
            <a:headEnd type="none" w="sm" len="sm"/>
            <a:tailEnd type="none" w="sm" len="sm"/>
          </a:ln>
        </p:spPr>
      </p:pic>
      <p:pic>
        <p:nvPicPr>
          <p:cNvPr id="495" name="Google Shape;495;p54" descr="roa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70800" y="1591999"/>
            <a:ext cx="2260024" cy="1316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5"/>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Rice Elementary School</a:t>
            </a:r>
            <a:endParaRPr/>
          </a:p>
        </p:txBody>
      </p:sp>
      <p:sp>
        <p:nvSpPr>
          <p:cNvPr id="502" name="Google Shape;502;p55"/>
          <p:cNvSpPr txBox="1">
            <a:spLocks noGrp="1"/>
          </p:cNvSpPr>
          <p:nvPr>
            <p:ph type="body" idx="1"/>
          </p:nvPr>
        </p:nvSpPr>
        <p:spPr>
          <a:xfrm>
            <a:off x="375050" y="5120650"/>
            <a:ext cx="4815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#47</a:t>
            </a:r>
            <a:endParaRPr/>
          </a:p>
          <a:p>
            <a:pPr marL="0" lvl="0" indent="0" algn="l" rtl="0">
              <a:spcBef>
                <a:spcPts val="1000"/>
              </a:spcBef>
              <a:spcAft>
                <a:spcPts val="0"/>
              </a:spcAft>
              <a:buNone/>
            </a:pPr>
            <a:r>
              <a:rPr lang="en-US"/>
              <a:t>Sauk Rapids - Rice Schools ISD 47</a:t>
            </a:r>
            <a:endParaRPr/>
          </a:p>
          <a:p>
            <a:pPr marL="0" lvl="0" indent="0" algn="l" rtl="0">
              <a:spcBef>
                <a:spcPts val="1000"/>
              </a:spcBef>
              <a:spcAft>
                <a:spcPts val="1000"/>
              </a:spcAft>
              <a:buNone/>
            </a:pPr>
            <a:r>
              <a:rPr lang="en-US" b="1"/>
              <a:t>Cohort:</a:t>
            </a:r>
            <a:r>
              <a:rPr lang="en-US"/>
              <a:t> #10</a:t>
            </a:r>
            <a:endParaRPr/>
          </a:p>
        </p:txBody>
      </p:sp>
      <p:pic>
        <p:nvPicPr>
          <p:cNvPr id="503" name="Google Shape;503;p55" descr="behavior matrix"/>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35030" y="1762900"/>
            <a:ext cx="4376526" cy="4535800"/>
          </a:xfrm>
          <a:prstGeom prst="rect">
            <a:avLst/>
          </a:prstGeom>
          <a:noFill/>
          <a:ln>
            <a:noFill/>
          </a:ln>
        </p:spPr>
      </p:pic>
      <p:pic>
        <p:nvPicPr>
          <p:cNvPr id="504" name="Google Shape;504;p55" descr="logo"/>
          <p:cNvPicPr preferRelativeResize="0"/>
          <p:nvPr/>
        </p:nvPicPr>
        <p:blipFill>
          <a:blip r:embed="rId4">
            <a:alphaModFix/>
          </a:blip>
          <a:stretch>
            <a:fillRect/>
          </a:stretch>
        </p:blipFill>
        <p:spPr>
          <a:xfrm>
            <a:off x="72025" y="1446925"/>
            <a:ext cx="7038975" cy="1266825"/>
          </a:xfrm>
          <a:prstGeom prst="rect">
            <a:avLst/>
          </a:prstGeom>
          <a:noFill/>
          <a:ln>
            <a:noFill/>
          </a:ln>
        </p:spPr>
      </p:pic>
      <p:pic>
        <p:nvPicPr>
          <p:cNvPr id="505" name="Google Shape;505;p55" descr="path of the storm"/>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93499" y="2564424"/>
            <a:ext cx="2072200" cy="2234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title"/>
          </p:nvPr>
        </p:nvSpPr>
        <p:spPr>
          <a:xfrm>
            <a:off x="0" y="1335275"/>
            <a:ext cx="12192000" cy="5522700"/>
          </a:xfrm>
          <a:prstGeom prst="rect">
            <a:avLst/>
          </a:prstGeom>
        </p:spPr>
        <p:txBody>
          <a:bodyPr spcFirstLastPara="1" wrap="square" lIns="182875" tIns="91425" rIns="182875" bIns="274300" anchor="b" anchorCtr="0">
            <a:normAutofit/>
          </a:bodyPr>
          <a:lstStyle/>
          <a:p>
            <a:pPr marL="0" lvl="0" indent="0" algn="l" rtl="0">
              <a:spcBef>
                <a:spcPts val="0"/>
              </a:spcBef>
              <a:spcAft>
                <a:spcPts val="0"/>
              </a:spcAft>
              <a:buNone/>
            </a:pPr>
            <a:r>
              <a:rPr lang="en-US" sz="4900" dirty="0"/>
              <a:t>Assistant Director of Special Education        </a:t>
            </a:r>
            <a:r>
              <a:rPr lang="en-US" sz="4900" i="1" dirty="0">
                <a:solidFill>
                  <a:schemeClr val="tx1"/>
                </a:solidFill>
              </a:rPr>
              <a:t>Eric Kloos</a:t>
            </a:r>
            <a:endParaRPr sz="4900" i="1"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6"/>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Rogers Middle School</a:t>
            </a:r>
            <a:endParaRPr/>
          </a:p>
        </p:txBody>
      </p:sp>
      <p:sp>
        <p:nvSpPr>
          <p:cNvPr id="512" name="Google Shape;512;p56"/>
          <p:cNvSpPr txBox="1">
            <a:spLocks noGrp="1"/>
          </p:cNvSpPr>
          <p:nvPr>
            <p:ph type="body" idx="1"/>
          </p:nvPr>
        </p:nvSpPr>
        <p:spPr>
          <a:xfrm>
            <a:off x="375050" y="5120650"/>
            <a:ext cx="5905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 Elk River-Otsego-Rogers-Zimmerman</a:t>
            </a:r>
            <a:endParaRPr/>
          </a:p>
          <a:p>
            <a:pPr marL="0" lvl="0" indent="0" algn="l" rtl="0">
              <a:spcBef>
                <a:spcPts val="1000"/>
              </a:spcBef>
              <a:spcAft>
                <a:spcPts val="1000"/>
              </a:spcAft>
              <a:buNone/>
            </a:pPr>
            <a:r>
              <a:rPr lang="en-US" b="1"/>
              <a:t>Cohort:</a:t>
            </a:r>
            <a:r>
              <a:rPr lang="en-US"/>
              <a:t> #14</a:t>
            </a:r>
            <a:endParaRPr/>
          </a:p>
        </p:txBody>
      </p:sp>
      <p:pic>
        <p:nvPicPr>
          <p:cNvPr id="513" name="Google Shape;513;p56"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81150" y="5317713"/>
            <a:ext cx="2908675" cy="1286575"/>
          </a:xfrm>
          <a:prstGeom prst="rect">
            <a:avLst/>
          </a:prstGeom>
          <a:noFill/>
          <a:ln>
            <a:noFill/>
          </a:ln>
        </p:spPr>
      </p:pic>
      <p:pic>
        <p:nvPicPr>
          <p:cNvPr id="514" name="Google Shape;514;p56"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91800" y="1758325"/>
            <a:ext cx="3093701" cy="3093701"/>
          </a:xfrm>
          <a:prstGeom prst="rect">
            <a:avLst/>
          </a:prstGeom>
          <a:noFill/>
          <a:ln>
            <a:noFill/>
          </a:ln>
        </p:spPr>
      </p:pic>
      <p:pic>
        <p:nvPicPr>
          <p:cNvPr id="515" name="Google Shape;515;p56" descr="prize menu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51625" y="1223325"/>
            <a:ext cx="2805600" cy="3740800"/>
          </a:xfrm>
          <a:prstGeom prst="rect">
            <a:avLst/>
          </a:prstGeom>
          <a:noFill/>
          <a:ln>
            <a:noFill/>
          </a:ln>
        </p:spPr>
      </p:pic>
      <p:pic>
        <p:nvPicPr>
          <p:cNvPr id="516" name="Google Shape;516;p56" descr="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80776" y="1420400"/>
            <a:ext cx="4629974" cy="354373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7"/>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Washington Elementary</a:t>
            </a:r>
            <a:endParaRPr/>
          </a:p>
        </p:txBody>
      </p:sp>
      <p:sp>
        <p:nvSpPr>
          <p:cNvPr id="523" name="Google Shape;523;p57"/>
          <p:cNvSpPr txBox="1">
            <a:spLocks noGrp="1"/>
          </p:cNvSpPr>
          <p:nvPr>
            <p:ph type="body" idx="1"/>
          </p:nvPr>
        </p:nvSpPr>
        <p:spPr>
          <a:xfrm>
            <a:off x="375050" y="5120650"/>
            <a:ext cx="4815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#94</a:t>
            </a:r>
            <a:endParaRPr/>
          </a:p>
          <a:p>
            <a:pPr marL="0" lvl="0" indent="0" algn="l" rtl="0">
              <a:spcBef>
                <a:spcPts val="1000"/>
              </a:spcBef>
              <a:spcAft>
                <a:spcPts val="0"/>
              </a:spcAft>
              <a:buNone/>
            </a:pPr>
            <a:r>
              <a:rPr lang="en-US"/>
              <a:t>Cloquet Public Schools</a:t>
            </a:r>
            <a:endParaRPr/>
          </a:p>
          <a:p>
            <a:pPr marL="0" lvl="0" indent="0" algn="l" rtl="0">
              <a:spcBef>
                <a:spcPts val="1000"/>
              </a:spcBef>
              <a:spcAft>
                <a:spcPts val="1000"/>
              </a:spcAft>
              <a:buNone/>
            </a:pPr>
            <a:r>
              <a:rPr lang="en-US" b="1"/>
              <a:t>Cohort:</a:t>
            </a:r>
            <a:r>
              <a:rPr lang="en-US"/>
              <a:t> #9</a:t>
            </a:r>
            <a:endParaRPr/>
          </a:p>
        </p:txBody>
      </p:sp>
      <p:pic>
        <p:nvPicPr>
          <p:cNvPr id="524" name="Google Shape;524;p57"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06401" y="1813050"/>
            <a:ext cx="6130901" cy="4558850"/>
          </a:xfrm>
          <a:prstGeom prst="rect">
            <a:avLst/>
          </a:prstGeom>
          <a:noFill/>
          <a:ln>
            <a:noFill/>
          </a:ln>
        </p:spPr>
      </p:pic>
      <p:pic>
        <p:nvPicPr>
          <p:cNvPr id="525" name="Google Shape;525;p57" descr="students holding recognition certificate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3488" y="1278200"/>
            <a:ext cx="4998732" cy="37490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8"/>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Westwood Elementary</a:t>
            </a:r>
            <a:endParaRPr/>
          </a:p>
        </p:txBody>
      </p:sp>
      <p:sp>
        <p:nvSpPr>
          <p:cNvPr id="532" name="Google Shape;532;p58"/>
          <p:cNvSpPr txBox="1">
            <a:spLocks noGrp="1"/>
          </p:cNvSpPr>
          <p:nvPr>
            <p:ph type="body" idx="1"/>
          </p:nvPr>
        </p:nvSpPr>
        <p:spPr>
          <a:xfrm>
            <a:off x="236475" y="5070900"/>
            <a:ext cx="5543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sz="2608" b="1"/>
              <a:t>District: </a:t>
            </a:r>
            <a:r>
              <a:rPr lang="en-US" sz="2608"/>
              <a:t>ISD #728</a:t>
            </a:r>
            <a:endParaRPr sz="2608"/>
          </a:p>
          <a:p>
            <a:pPr marL="0" lvl="0" indent="0" algn="l" rtl="0">
              <a:spcBef>
                <a:spcPts val="1000"/>
              </a:spcBef>
              <a:spcAft>
                <a:spcPts val="0"/>
              </a:spcAft>
              <a:buNone/>
            </a:pPr>
            <a:r>
              <a:rPr lang="en-US" sz="2608"/>
              <a:t>ISD 728 - </a:t>
            </a:r>
            <a:r>
              <a:rPr lang="en-US" sz="2391"/>
              <a:t>Elk River-Otsego-Rogers-Zimmerman</a:t>
            </a:r>
            <a:endParaRPr sz="2391"/>
          </a:p>
          <a:p>
            <a:pPr marL="0" lvl="0" indent="0" algn="l" rtl="0">
              <a:spcBef>
                <a:spcPts val="1000"/>
              </a:spcBef>
              <a:spcAft>
                <a:spcPts val="1000"/>
              </a:spcAft>
              <a:buNone/>
            </a:pPr>
            <a:r>
              <a:rPr lang="en-US" sz="2608" b="1"/>
              <a:t>Cohort:</a:t>
            </a:r>
            <a:r>
              <a:rPr lang="en-US" sz="2608"/>
              <a:t> #5</a:t>
            </a:r>
            <a:endParaRPr sz="2608"/>
          </a:p>
        </p:txBody>
      </p:sp>
      <p:pic>
        <p:nvPicPr>
          <p:cNvPr id="533" name="Google Shape;533;p58"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056525" y="5036137"/>
            <a:ext cx="3660925" cy="1619325"/>
          </a:xfrm>
          <a:prstGeom prst="rect">
            <a:avLst/>
          </a:prstGeom>
          <a:noFill/>
          <a:ln>
            <a:noFill/>
          </a:ln>
        </p:spPr>
      </p:pic>
      <p:pic>
        <p:nvPicPr>
          <p:cNvPr id="534" name="Google Shape;534;p58" descr="wolf mascot"/>
          <p:cNvPicPr preferRelativeResize="0"/>
          <p:nvPr/>
        </p:nvPicPr>
        <p:blipFill rotWithShape="1">
          <a:blip r:embed="rId4" cstate="email">
            <a:alphaModFix/>
            <a:extLst>
              <a:ext uri="{28A0092B-C50C-407E-A947-70E740481C1C}">
                <a14:useLocalDpi xmlns:a14="http://schemas.microsoft.com/office/drawing/2010/main"/>
              </a:ext>
            </a:extLst>
          </a:blip>
          <a:srcRect l="41094" t="38043" r="38841" b="40553"/>
          <a:stretch/>
        </p:blipFill>
        <p:spPr>
          <a:xfrm>
            <a:off x="6009225" y="5118637"/>
            <a:ext cx="1817950" cy="1454350"/>
          </a:xfrm>
          <a:prstGeom prst="rect">
            <a:avLst/>
          </a:prstGeom>
          <a:noFill/>
          <a:ln>
            <a:noFill/>
          </a:ln>
        </p:spPr>
      </p:pic>
      <p:sp>
        <p:nvSpPr>
          <p:cNvPr id="535" name="Google Shape;535;p58">
            <a:extLst>
              <a:ext uri="{C183D7F6-B498-43B3-948B-1728B52AA6E4}">
                <adec:decorative xmlns:adec="http://schemas.microsoft.com/office/drawing/2017/decorative" val="1"/>
              </a:ext>
            </a:extLst>
          </p:cNvPr>
          <p:cNvSpPr/>
          <p:nvPr/>
        </p:nvSpPr>
        <p:spPr>
          <a:xfrm>
            <a:off x="375050" y="2014200"/>
            <a:ext cx="5404800" cy="25578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58" descr="logo"/>
          <p:cNvPicPr preferRelativeResize="0"/>
          <p:nvPr/>
        </p:nvPicPr>
        <p:blipFill>
          <a:blip r:embed="rId5">
            <a:alphaModFix/>
          </a:blip>
          <a:stretch>
            <a:fillRect/>
          </a:stretch>
        </p:blipFill>
        <p:spPr>
          <a:xfrm>
            <a:off x="491425" y="2166625"/>
            <a:ext cx="5172075" cy="2152650"/>
          </a:xfrm>
          <a:prstGeom prst="rect">
            <a:avLst/>
          </a:prstGeom>
          <a:noFill/>
          <a:ln>
            <a:noFill/>
          </a:ln>
        </p:spPr>
      </p:pic>
      <p:pic>
        <p:nvPicPr>
          <p:cNvPr id="537" name="Google Shape;537;p58" descr="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396150" y="1371600"/>
            <a:ext cx="5321306" cy="36168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9"/>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Westwood Elementary School</a:t>
            </a:r>
            <a:endParaRPr/>
          </a:p>
        </p:txBody>
      </p:sp>
      <p:sp>
        <p:nvSpPr>
          <p:cNvPr id="544" name="Google Shape;544;p59"/>
          <p:cNvSpPr txBox="1">
            <a:spLocks noGrp="1"/>
          </p:cNvSpPr>
          <p:nvPr>
            <p:ph type="body" idx="1"/>
          </p:nvPr>
        </p:nvSpPr>
        <p:spPr>
          <a:xfrm>
            <a:off x="375050" y="5120650"/>
            <a:ext cx="45270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#742</a:t>
            </a:r>
            <a:endParaRPr/>
          </a:p>
          <a:p>
            <a:pPr marL="0" lvl="0" indent="0" algn="l" rtl="0">
              <a:spcBef>
                <a:spcPts val="1000"/>
              </a:spcBef>
              <a:spcAft>
                <a:spcPts val="0"/>
              </a:spcAft>
              <a:buNone/>
            </a:pPr>
            <a:r>
              <a:rPr lang="en-US"/>
              <a:t>St. Cloud Area School District 742</a:t>
            </a:r>
            <a:endParaRPr/>
          </a:p>
          <a:p>
            <a:pPr marL="0" lvl="0" indent="0" algn="l" rtl="0">
              <a:spcBef>
                <a:spcPts val="1000"/>
              </a:spcBef>
              <a:spcAft>
                <a:spcPts val="1000"/>
              </a:spcAft>
              <a:buNone/>
            </a:pPr>
            <a:r>
              <a:rPr lang="en-US" b="1"/>
              <a:t>Cohort:</a:t>
            </a:r>
            <a:r>
              <a:rPr lang="en-US"/>
              <a:t> #1</a:t>
            </a:r>
            <a:endParaRPr/>
          </a:p>
        </p:txBody>
      </p:sp>
      <p:pic>
        <p:nvPicPr>
          <p:cNvPr id="545" name="Google Shape;545;p59" descr="kindness collection driv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21564" y="1658000"/>
            <a:ext cx="4879786" cy="5012450"/>
          </a:xfrm>
          <a:prstGeom prst="rect">
            <a:avLst/>
          </a:prstGeom>
          <a:noFill/>
          <a:ln w="19050" cap="flat" cmpd="sng">
            <a:solidFill>
              <a:schemeClr val="dk2"/>
            </a:solidFill>
            <a:prstDash val="solid"/>
            <a:round/>
            <a:headEnd type="none" w="sm" len="sm"/>
            <a:tailEnd type="none" w="sm" len="sm"/>
          </a:ln>
        </p:spPr>
      </p:pic>
      <p:pic>
        <p:nvPicPr>
          <p:cNvPr id="546" name="Google Shape;546;p59"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138561" y="5120650"/>
            <a:ext cx="1937263" cy="1549800"/>
          </a:xfrm>
          <a:prstGeom prst="rect">
            <a:avLst/>
          </a:prstGeom>
          <a:noFill/>
          <a:ln>
            <a:noFill/>
          </a:ln>
        </p:spPr>
      </p:pic>
      <p:pic>
        <p:nvPicPr>
          <p:cNvPr id="547" name="Google Shape;547;p59" descr="kindness drive collection"/>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502900" y="1443775"/>
            <a:ext cx="2718675" cy="3441679"/>
          </a:xfrm>
          <a:prstGeom prst="rect">
            <a:avLst/>
          </a:prstGeom>
          <a:noFill/>
          <a:ln w="19050" cap="flat" cmpd="sng">
            <a:solidFill>
              <a:schemeClr val="dk2"/>
            </a:solidFill>
            <a:prstDash val="solid"/>
            <a:round/>
            <a:headEnd type="none" w="sm" len="sm"/>
            <a:tailEnd type="none" w="sm" len="sm"/>
          </a:ln>
        </p:spPr>
      </p:pic>
      <p:pic>
        <p:nvPicPr>
          <p:cNvPr id="548" name="Google Shape;548;p59" descr="kindness collection drive"/>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344475" y="2582725"/>
            <a:ext cx="3081249" cy="2302725"/>
          </a:xfrm>
          <a:prstGeom prst="rect">
            <a:avLst/>
          </a:prstGeom>
          <a:noFill/>
          <a:ln w="19050" cap="flat" cmpd="sng">
            <a:solidFill>
              <a:schemeClr val="dk2"/>
            </a:solidFill>
            <a:prstDash val="solid"/>
            <a:round/>
            <a:headEnd type="none" w="sm" len="sm"/>
            <a:tailEnd type="none" w="sm" len="sm"/>
          </a:ln>
        </p:spPr>
      </p:pic>
      <p:pic>
        <p:nvPicPr>
          <p:cNvPr id="549" name="Google Shape;549;p59" descr="logo"/>
          <p:cNvPicPr preferRelativeResize="0"/>
          <p:nvPr/>
        </p:nvPicPr>
        <p:blipFill>
          <a:blip r:embed="rId7">
            <a:alphaModFix/>
          </a:blip>
          <a:stretch>
            <a:fillRect/>
          </a:stretch>
        </p:blipFill>
        <p:spPr>
          <a:xfrm>
            <a:off x="79288" y="1818100"/>
            <a:ext cx="4505325" cy="1009650"/>
          </a:xfrm>
          <a:prstGeom prst="rect">
            <a:avLst/>
          </a:prstGeom>
          <a:noFill/>
          <a:ln>
            <a:noFill/>
          </a:ln>
        </p:spPr>
      </p:pic>
      <p:pic>
        <p:nvPicPr>
          <p:cNvPr id="550" name="Google Shape;550;p59" descr="kindness it's the westwood way!!"/>
          <p:cNvPicPr preferRelativeResize="0"/>
          <p:nvPr/>
        </p:nvPicPr>
        <p:blipFill rotWithShape="1">
          <a:blip r:embed="rId8">
            <a:alphaModFix/>
          </a:blip>
          <a:srcRect/>
          <a:stretch/>
        </p:blipFill>
        <p:spPr>
          <a:xfrm>
            <a:off x="9249130" y="5309573"/>
            <a:ext cx="2852225" cy="1298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Zimmerman Elementary</a:t>
            </a:r>
            <a:endParaRPr/>
          </a:p>
        </p:txBody>
      </p:sp>
      <p:sp>
        <p:nvSpPr>
          <p:cNvPr id="557" name="Google Shape;557;p60"/>
          <p:cNvSpPr txBox="1">
            <a:spLocks noGrp="1"/>
          </p:cNvSpPr>
          <p:nvPr>
            <p:ph type="body" idx="1"/>
          </p:nvPr>
        </p:nvSpPr>
        <p:spPr>
          <a:xfrm>
            <a:off x="375050" y="5120650"/>
            <a:ext cx="5852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 Elk River-Otsego-Rogers-Zimmerman</a:t>
            </a:r>
            <a:endParaRPr/>
          </a:p>
          <a:p>
            <a:pPr marL="0" lvl="0" indent="0" algn="l" rtl="0">
              <a:spcBef>
                <a:spcPts val="1000"/>
              </a:spcBef>
              <a:spcAft>
                <a:spcPts val="1000"/>
              </a:spcAft>
              <a:buNone/>
            </a:pPr>
            <a:r>
              <a:rPr lang="en-US" b="1"/>
              <a:t>Cohort:</a:t>
            </a:r>
            <a:r>
              <a:rPr lang="en-US"/>
              <a:t> #4</a:t>
            </a:r>
            <a:endParaRPr/>
          </a:p>
        </p:txBody>
      </p:sp>
      <p:pic>
        <p:nvPicPr>
          <p:cNvPr id="558" name="Google Shape;558;p60"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51950" y="1445750"/>
            <a:ext cx="4969699" cy="3674900"/>
          </a:xfrm>
          <a:prstGeom prst="rect">
            <a:avLst/>
          </a:prstGeom>
          <a:noFill/>
          <a:ln w="19050" cap="flat" cmpd="sng">
            <a:solidFill>
              <a:schemeClr val="dk2"/>
            </a:solidFill>
            <a:prstDash val="solid"/>
            <a:round/>
            <a:headEnd type="none" w="sm" len="sm"/>
            <a:tailEnd type="none" w="sm" len="sm"/>
          </a:ln>
        </p:spPr>
      </p:pic>
      <p:pic>
        <p:nvPicPr>
          <p:cNvPr id="559" name="Google Shape;559;p60"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69338" y="5246450"/>
            <a:ext cx="2934925" cy="1298200"/>
          </a:xfrm>
          <a:prstGeom prst="rect">
            <a:avLst/>
          </a:prstGeom>
          <a:noFill/>
          <a:ln>
            <a:noFill/>
          </a:ln>
        </p:spPr>
      </p:pic>
      <p:sp>
        <p:nvSpPr>
          <p:cNvPr id="560" name="Google Shape;560;p60">
            <a:extLst>
              <a:ext uri="{C183D7F6-B498-43B3-948B-1728B52AA6E4}">
                <adec:decorative xmlns:adec="http://schemas.microsoft.com/office/drawing/2017/decorative" val="1"/>
              </a:ext>
            </a:extLst>
          </p:cNvPr>
          <p:cNvSpPr/>
          <p:nvPr/>
        </p:nvSpPr>
        <p:spPr>
          <a:xfrm>
            <a:off x="438800" y="2217450"/>
            <a:ext cx="5466300" cy="2271000"/>
          </a:xfrm>
          <a:prstGeom prst="rect">
            <a:avLst/>
          </a:prstGeom>
          <a:solidFill>
            <a:srgbClr val="42424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1" name="Google Shape;561;p60" descr="logo"/>
          <p:cNvPicPr preferRelativeResize="0"/>
          <p:nvPr/>
        </p:nvPicPr>
        <p:blipFill>
          <a:blip r:embed="rId5">
            <a:alphaModFix/>
          </a:blip>
          <a:stretch>
            <a:fillRect/>
          </a:stretch>
        </p:blipFill>
        <p:spPr>
          <a:xfrm>
            <a:off x="565613" y="2279400"/>
            <a:ext cx="5172075" cy="2152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1"/>
          <p:cNvSpPr txBox="1">
            <a:spLocks noGrp="1"/>
          </p:cNvSpPr>
          <p:nvPr>
            <p:ph type="title"/>
          </p:nvPr>
        </p:nvSpPr>
        <p:spPr>
          <a:xfrm>
            <a:off x="3497950" y="152400"/>
            <a:ext cx="8512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Zimmerman Middle/High School</a:t>
            </a:r>
            <a:endParaRPr/>
          </a:p>
        </p:txBody>
      </p:sp>
      <p:sp>
        <p:nvSpPr>
          <p:cNvPr id="568" name="Google Shape;568;p61"/>
          <p:cNvSpPr txBox="1">
            <a:spLocks noGrp="1"/>
          </p:cNvSpPr>
          <p:nvPr>
            <p:ph type="body" idx="1"/>
          </p:nvPr>
        </p:nvSpPr>
        <p:spPr>
          <a:xfrm>
            <a:off x="375050" y="5120650"/>
            <a:ext cx="57603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#728</a:t>
            </a:r>
            <a:endParaRPr/>
          </a:p>
          <a:p>
            <a:pPr marL="0" lvl="0" indent="0" algn="l" rtl="0">
              <a:spcBef>
                <a:spcPts val="1000"/>
              </a:spcBef>
              <a:spcAft>
                <a:spcPts val="0"/>
              </a:spcAft>
              <a:buNone/>
            </a:pPr>
            <a:r>
              <a:rPr lang="en-US"/>
              <a:t>ISD 728 -</a:t>
            </a:r>
            <a:r>
              <a:rPr lang="en-US" sz="2391"/>
              <a:t> Elk River-Otsego-Rogers-Zimmerman</a:t>
            </a:r>
            <a:endParaRPr sz="2391"/>
          </a:p>
          <a:p>
            <a:pPr marL="0" lvl="0" indent="0" algn="l" rtl="0">
              <a:spcBef>
                <a:spcPts val="1000"/>
              </a:spcBef>
              <a:spcAft>
                <a:spcPts val="1000"/>
              </a:spcAft>
              <a:buNone/>
            </a:pPr>
            <a:r>
              <a:rPr lang="en-US" b="1"/>
              <a:t>Cohort:</a:t>
            </a:r>
            <a:r>
              <a:rPr lang="en-US"/>
              <a:t> #10</a:t>
            </a:r>
            <a:endParaRPr/>
          </a:p>
        </p:txBody>
      </p:sp>
      <p:pic>
        <p:nvPicPr>
          <p:cNvPr id="569" name="Google Shape;569;p61"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96200" y="5338750"/>
            <a:ext cx="2353700" cy="1041125"/>
          </a:xfrm>
          <a:prstGeom prst="rect">
            <a:avLst/>
          </a:prstGeom>
          <a:noFill/>
          <a:ln>
            <a:noFill/>
          </a:ln>
        </p:spPr>
      </p:pic>
      <p:sp>
        <p:nvSpPr>
          <p:cNvPr id="570" name="Google Shape;570;p61">
            <a:extLst>
              <a:ext uri="{C183D7F6-B498-43B3-948B-1728B52AA6E4}">
                <adec:decorative xmlns:adec="http://schemas.microsoft.com/office/drawing/2017/decorative" val="1"/>
              </a:ext>
            </a:extLst>
          </p:cNvPr>
          <p:cNvSpPr/>
          <p:nvPr/>
        </p:nvSpPr>
        <p:spPr>
          <a:xfrm>
            <a:off x="250750" y="2187750"/>
            <a:ext cx="4049700" cy="1855800"/>
          </a:xfrm>
          <a:prstGeom prst="rect">
            <a:avLst/>
          </a:prstGeom>
          <a:solidFill>
            <a:srgbClr val="42424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1" name="Google Shape;571;p61"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7650" y="2352675"/>
            <a:ext cx="3902400" cy="1624200"/>
          </a:xfrm>
          <a:prstGeom prst="rect">
            <a:avLst/>
          </a:prstGeom>
          <a:noFill/>
          <a:ln>
            <a:noFill/>
          </a:ln>
        </p:spPr>
      </p:pic>
      <p:pic>
        <p:nvPicPr>
          <p:cNvPr id="572" name="Google Shape;572;p61" descr="matrix"/>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303350" y="1319762"/>
            <a:ext cx="6318875" cy="3766050"/>
          </a:xfrm>
          <a:prstGeom prst="rect">
            <a:avLst/>
          </a:prstGeom>
          <a:noFill/>
          <a:ln w="19050" cap="flat" cmpd="sng">
            <a:solidFill>
              <a:schemeClr val="dk2"/>
            </a:solidFill>
            <a:prstDash val="solid"/>
            <a:round/>
            <a:headEnd type="none" w="sm" len="sm"/>
            <a:tailEnd type="none" w="sm" len="sm"/>
          </a:ln>
        </p:spPr>
      </p:pic>
      <p:pic>
        <p:nvPicPr>
          <p:cNvPr id="573" name="Google Shape;573;p61" descr="logo"/>
          <p:cNvPicPr preferRelativeResize="0"/>
          <p:nvPr/>
        </p:nvPicPr>
        <p:blipFill>
          <a:blip r:embed="rId6">
            <a:alphaModFix/>
          </a:blip>
          <a:stretch>
            <a:fillRect/>
          </a:stretch>
        </p:blipFill>
        <p:spPr>
          <a:xfrm>
            <a:off x="8810750" y="3976875"/>
            <a:ext cx="2924175" cy="25908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2"/>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Exemplar Schools - Metro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3"/>
          <p:cNvSpPr txBox="1">
            <a:spLocks noGrp="1"/>
          </p:cNvSpPr>
          <p:nvPr>
            <p:ph type="title"/>
          </p:nvPr>
        </p:nvSpPr>
        <p:spPr>
          <a:xfrm>
            <a:off x="2364000" y="152400"/>
            <a:ext cx="95439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Basswood Elementary</a:t>
            </a:r>
            <a:endParaRPr/>
          </a:p>
        </p:txBody>
      </p:sp>
      <p:sp>
        <p:nvSpPr>
          <p:cNvPr id="586" name="Google Shape;586;p63"/>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Cohort:</a:t>
            </a:r>
            <a:r>
              <a:rPr lang="en-US"/>
              <a:t> #9</a:t>
            </a:r>
            <a:endParaRPr/>
          </a:p>
        </p:txBody>
      </p:sp>
      <p:pic>
        <p:nvPicPr>
          <p:cNvPr id="587" name="Google Shape;587;p63" descr="behavioral expectation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76075" y="2838750"/>
            <a:ext cx="2558524" cy="1881675"/>
          </a:xfrm>
          <a:prstGeom prst="rect">
            <a:avLst/>
          </a:prstGeom>
          <a:noFill/>
          <a:ln>
            <a:noFill/>
          </a:ln>
        </p:spPr>
      </p:pic>
      <p:pic>
        <p:nvPicPr>
          <p:cNvPr id="588" name="Google Shape;588;p63" descr="matrix"/>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44575" y="1718975"/>
            <a:ext cx="6429375" cy="4308528"/>
          </a:xfrm>
          <a:prstGeom prst="rect">
            <a:avLst/>
          </a:prstGeom>
          <a:noFill/>
          <a:ln w="19050" cap="flat" cmpd="sng">
            <a:solidFill>
              <a:schemeClr val="dk2"/>
            </a:solidFill>
            <a:prstDash val="solid"/>
            <a:round/>
            <a:headEnd type="none" w="sm" len="sm"/>
            <a:tailEnd type="none" w="sm" len="sm"/>
          </a:ln>
        </p:spPr>
      </p:pic>
      <p:pic>
        <p:nvPicPr>
          <p:cNvPr id="589" name="Google Shape;589;p63" descr="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97025" y="1526975"/>
            <a:ext cx="3716625" cy="1234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4"/>
          <p:cNvSpPr txBox="1">
            <a:spLocks noGrp="1"/>
          </p:cNvSpPr>
          <p:nvPr>
            <p:ph type="title"/>
          </p:nvPr>
        </p:nvSpPr>
        <p:spPr>
          <a:xfrm>
            <a:off x="2364000" y="152400"/>
            <a:ext cx="95439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Benjamin E. Mays IB World School</a:t>
            </a:r>
            <a:endParaRPr/>
          </a:p>
        </p:txBody>
      </p:sp>
      <p:sp>
        <p:nvSpPr>
          <p:cNvPr id="596" name="Google Shape;596;p64"/>
          <p:cNvSpPr txBox="1">
            <a:spLocks noGrp="1"/>
          </p:cNvSpPr>
          <p:nvPr>
            <p:ph type="body" idx="1"/>
          </p:nvPr>
        </p:nvSpPr>
        <p:spPr>
          <a:xfrm>
            <a:off x="375050" y="5120650"/>
            <a:ext cx="4634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#625</a:t>
            </a:r>
            <a:endParaRPr/>
          </a:p>
          <a:p>
            <a:pPr marL="0" lvl="0" indent="0" algn="l" rtl="0">
              <a:spcBef>
                <a:spcPts val="1000"/>
              </a:spcBef>
              <a:spcAft>
                <a:spcPts val="0"/>
              </a:spcAft>
              <a:buNone/>
            </a:pPr>
            <a:r>
              <a:rPr lang="en-US"/>
              <a:t>Saint Paul Public School District</a:t>
            </a:r>
            <a:endParaRPr/>
          </a:p>
          <a:p>
            <a:pPr marL="0" lvl="0" indent="0" algn="l" rtl="0">
              <a:spcBef>
                <a:spcPts val="1000"/>
              </a:spcBef>
              <a:spcAft>
                <a:spcPts val="1000"/>
              </a:spcAft>
              <a:buNone/>
            </a:pPr>
            <a:r>
              <a:rPr lang="en-US" b="1"/>
              <a:t>Non-Cohort</a:t>
            </a:r>
            <a:endParaRPr/>
          </a:p>
        </p:txBody>
      </p:sp>
      <p:pic>
        <p:nvPicPr>
          <p:cNvPr id="597" name="Google Shape;597;p64"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89025" y="1419800"/>
            <a:ext cx="5434820" cy="3901449"/>
          </a:xfrm>
          <a:prstGeom prst="rect">
            <a:avLst/>
          </a:prstGeom>
          <a:noFill/>
          <a:ln w="19050" cap="flat" cmpd="sng">
            <a:solidFill>
              <a:schemeClr val="dk2"/>
            </a:solidFill>
            <a:prstDash val="solid"/>
            <a:round/>
            <a:headEnd type="none" w="sm" len="sm"/>
            <a:tailEnd type="none" w="sm" len="sm"/>
          </a:ln>
        </p:spPr>
      </p:pic>
      <p:pic>
        <p:nvPicPr>
          <p:cNvPr id="598" name="Google Shape;598;p64"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04950" y="1696775"/>
            <a:ext cx="2793900" cy="2793900"/>
          </a:xfrm>
          <a:prstGeom prst="rect">
            <a:avLst/>
          </a:prstGeom>
          <a:noFill/>
          <a:ln>
            <a:noFill/>
          </a:ln>
        </p:spPr>
      </p:pic>
      <p:pic>
        <p:nvPicPr>
          <p:cNvPr id="599" name="Google Shape;599;p64" descr="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71297" y="5427650"/>
            <a:ext cx="3660175" cy="1242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65"/>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Birch Grove Elementary School</a:t>
            </a:r>
            <a:endParaRPr sz="4000"/>
          </a:p>
        </p:txBody>
      </p:sp>
      <p:sp>
        <p:nvSpPr>
          <p:cNvPr id="605" name="Google Shape;605;p65"/>
          <p:cNvSpPr txBox="1"/>
          <p:nvPr/>
        </p:nvSpPr>
        <p:spPr>
          <a:xfrm>
            <a:off x="9093922" y="6162778"/>
            <a:ext cx="30225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Georgia"/>
                <a:ea typeface="Georgia"/>
                <a:cs typeface="Georgia"/>
                <a:sym typeface="Georgia"/>
              </a:rPr>
              <a:t>Metro Cohort # 6</a:t>
            </a:r>
            <a:endParaRPr sz="2400">
              <a:solidFill>
                <a:schemeClr val="dk1"/>
              </a:solidFill>
              <a:latin typeface="Georgia"/>
              <a:ea typeface="Georgia"/>
              <a:cs typeface="Georgia"/>
              <a:sym typeface="Georgia"/>
            </a:endParaRPr>
          </a:p>
        </p:txBody>
      </p:sp>
      <p:sp>
        <p:nvSpPr>
          <p:cNvPr id="606" name="Google Shape;606;p65"/>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07" name="Google Shape;607;p65"/>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Cohort:</a:t>
            </a:r>
            <a:r>
              <a:rPr lang="en-US"/>
              <a:t> #6</a:t>
            </a:r>
            <a:endParaRPr/>
          </a:p>
        </p:txBody>
      </p:sp>
      <p:pic>
        <p:nvPicPr>
          <p:cNvPr id="608" name="Google Shape;608;p65" descr="cares cultur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28125" y="1611175"/>
            <a:ext cx="4684649" cy="2960825"/>
          </a:xfrm>
          <a:prstGeom prst="rect">
            <a:avLst/>
          </a:prstGeom>
          <a:noFill/>
          <a:ln w="19050" cap="flat" cmpd="sng">
            <a:solidFill>
              <a:schemeClr val="dk2"/>
            </a:solidFill>
            <a:prstDash val="solid"/>
            <a:round/>
            <a:headEnd type="none" w="sm" len="sm"/>
            <a:tailEnd type="none" w="sm" len="sm"/>
          </a:ln>
        </p:spPr>
      </p:pic>
      <p:pic>
        <p:nvPicPr>
          <p:cNvPr id="609" name="Google Shape;609;p65" descr="teachers and studen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857500" y="4838325"/>
            <a:ext cx="2560599" cy="1706649"/>
          </a:xfrm>
          <a:prstGeom prst="rect">
            <a:avLst/>
          </a:prstGeom>
          <a:noFill/>
          <a:ln w="19050" cap="flat" cmpd="sng">
            <a:solidFill>
              <a:schemeClr val="dk2"/>
            </a:solidFill>
            <a:prstDash val="solid"/>
            <a:round/>
            <a:headEnd type="none" w="sm" len="sm"/>
            <a:tailEnd type="none" w="sm" len="sm"/>
          </a:ln>
        </p:spPr>
      </p:pic>
      <p:pic>
        <p:nvPicPr>
          <p:cNvPr id="610" name="Google Shape;610;p65" descr="poster of behavior expectation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06075" y="4838325"/>
            <a:ext cx="2795049" cy="1706650"/>
          </a:xfrm>
          <a:prstGeom prst="rect">
            <a:avLst/>
          </a:prstGeom>
          <a:noFill/>
          <a:ln w="19050" cap="flat" cmpd="sng">
            <a:solidFill>
              <a:schemeClr val="dk2"/>
            </a:solidFill>
            <a:prstDash val="solid"/>
            <a:round/>
            <a:headEnd type="none" w="sm" len="sm"/>
            <a:tailEnd type="none" w="sm" len="sm"/>
          </a:ln>
        </p:spPr>
      </p:pic>
      <p:pic>
        <p:nvPicPr>
          <p:cNvPr id="611" name="Google Shape;611;p65" descr="logo"/>
          <p:cNvPicPr preferRelativeResize="0"/>
          <p:nvPr/>
        </p:nvPicPr>
        <p:blipFill>
          <a:blip r:embed="rId6">
            <a:alphaModFix/>
          </a:blip>
          <a:stretch>
            <a:fillRect/>
          </a:stretch>
        </p:blipFill>
        <p:spPr>
          <a:xfrm>
            <a:off x="259575" y="2336950"/>
            <a:ext cx="5197175" cy="1373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2364000" y="152400"/>
            <a:ext cx="9695700" cy="914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SzPts val="990"/>
              <a:buNone/>
            </a:pPr>
            <a:r>
              <a:rPr lang="en-US" sz="4240"/>
              <a:t>PBIS in Minnesota </a:t>
            </a:r>
            <a:endParaRPr sz="4240"/>
          </a:p>
          <a:p>
            <a:pPr marL="0" lvl="0" indent="0" algn="r" rtl="0">
              <a:spcBef>
                <a:spcPts val="0"/>
              </a:spcBef>
              <a:spcAft>
                <a:spcPts val="0"/>
              </a:spcAft>
              <a:buSzPts val="990"/>
              <a:buNone/>
            </a:pPr>
            <a:r>
              <a:rPr lang="en-US" sz="3540"/>
              <a:t>2005-2022</a:t>
            </a:r>
            <a:endParaRPr sz="3540"/>
          </a:p>
        </p:txBody>
      </p:sp>
      <p:sp>
        <p:nvSpPr>
          <p:cNvPr id="163" name="Google Shape;163;p21"/>
          <p:cNvSpPr txBox="1"/>
          <p:nvPr/>
        </p:nvSpPr>
        <p:spPr>
          <a:xfrm>
            <a:off x="8197450" y="6268625"/>
            <a:ext cx="3000000" cy="507900"/>
          </a:xfrm>
          <a:prstGeom prst="rect">
            <a:avLst/>
          </a:prstGeom>
          <a:noFill/>
          <a:ln>
            <a:noFill/>
          </a:ln>
        </p:spPr>
        <p:txBody>
          <a:bodyPr spcFirstLastPara="1" wrap="square" lIns="91425" tIns="91425" rIns="91425" bIns="91425" anchor="t" anchorCtr="0">
            <a:spAutoFit/>
          </a:bodyPr>
          <a:lstStyle/>
          <a:p>
            <a:pPr marL="12700" lvl="0" indent="0" algn="l" rtl="0">
              <a:spcBef>
                <a:spcPts val="0"/>
              </a:spcBef>
              <a:spcAft>
                <a:spcPts val="0"/>
              </a:spcAft>
              <a:buNone/>
            </a:pPr>
            <a:r>
              <a:rPr lang="en-US" sz="2100" u="sng">
                <a:solidFill>
                  <a:schemeClr val="dk1"/>
                </a:solidFill>
                <a:latin typeface="Calibri"/>
                <a:ea typeface="Calibri"/>
                <a:cs typeface="Calibri"/>
                <a:sym typeface="Calibri"/>
              </a:rPr>
              <a:t>Recognition Music</a:t>
            </a:r>
            <a:endParaRPr sz="2100">
              <a:solidFill>
                <a:schemeClr val="dk1"/>
              </a:solidFill>
              <a:latin typeface="Calibri"/>
              <a:ea typeface="Calibri"/>
              <a:cs typeface="Calibri"/>
              <a:sym typeface="Calibri"/>
            </a:endParaRPr>
          </a:p>
        </p:txBody>
      </p:sp>
      <p:sp>
        <p:nvSpPr>
          <p:cNvPr id="164" name="Google Shape;164;p21"/>
          <p:cNvSpPr txBox="1">
            <a:spLocks noGrp="1"/>
          </p:cNvSpPr>
          <p:nvPr>
            <p:ph type="body" idx="1"/>
          </p:nvPr>
        </p:nvSpPr>
        <p:spPr>
          <a:xfrm>
            <a:off x="0" y="1335300"/>
            <a:ext cx="12192000" cy="5522700"/>
          </a:xfrm>
          <a:prstGeom prst="rect">
            <a:avLst/>
          </a:prstGeom>
        </p:spPr>
        <p:txBody>
          <a:bodyPr spcFirstLastPara="1" wrap="square" lIns="228600" tIns="548625" rIns="274300" bIns="45700" anchor="t" anchorCtr="0">
            <a:normAutofit/>
          </a:bodyPr>
          <a:lstStyle/>
          <a:p>
            <a:pPr marL="0" lvl="0" indent="0" algn="l" rtl="0">
              <a:spcBef>
                <a:spcPts val="1000"/>
              </a:spcBef>
              <a:spcAft>
                <a:spcPts val="1000"/>
              </a:spcAft>
              <a:buNone/>
            </a:pPr>
            <a:endParaRPr dirty="0"/>
          </a:p>
        </p:txBody>
      </p:sp>
      <p:pic>
        <p:nvPicPr>
          <p:cNvPr id="165" name="Google Shape;165;p21" descr="First year schools are in blue at bottom bar, next stack is Second Year schools in Maroon, then at the top of stacked bar are First Year schools in green." title="Growth of PBIS in Minnesota Chart"/>
          <p:cNvPicPr preferRelativeResize="0"/>
          <p:nvPr/>
        </p:nvPicPr>
        <p:blipFill rotWithShape="1">
          <a:blip r:embed="rId3">
            <a:alphaModFix/>
          </a:blip>
          <a:srcRect/>
          <a:stretch/>
        </p:blipFill>
        <p:spPr>
          <a:xfrm>
            <a:off x="567600" y="1574700"/>
            <a:ext cx="11056800" cy="5043900"/>
          </a:xfrm>
          <a:prstGeom prst="rect">
            <a:avLst/>
          </a:prstGeom>
          <a:noFill/>
          <a:ln>
            <a:noFill/>
          </a:ln>
        </p:spPr>
      </p:pic>
      <p:sp>
        <p:nvSpPr>
          <p:cNvPr id="166" name="Google Shape;166;p21"/>
          <p:cNvSpPr txBox="1"/>
          <p:nvPr/>
        </p:nvSpPr>
        <p:spPr>
          <a:xfrm>
            <a:off x="5081641" y="1518438"/>
            <a:ext cx="1708800" cy="7695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400" b="1" i="0" u="none" strike="noStrike" cap="none">
                <a:solidFill>
                  <a:srgbClr val="FFFFFF"/>
                </a:solidFill>
                <a:latin typeface="Calibri"/>
                <a:ea typeface="Calibri"/>
                <a:cs typeface="Calibri"/>
                <a:sym typeface="Calibri"/>
              </a:rPr>
              <a:t>867</a:t>
            </a:r>
            <a:endParaRPr sz="2400" b="1" i="0" u="none" strike="noStrike" cap="none">
              <a:solidFill>
                <a:srgbClr val="FFFFFF"/>
              </a:solidFill>
              <a:latin typeface="Calibri"/>
              <a:ea typeface="Calibri"/>
              <a:cs typeface="Calibri"/>
              <a:sym typeface="Calibri"/>
            </a:endParaRPr>
          </a:p>
        </p:txBody>
      </p:sp>
      <p:sp>
        <p:nvSpPr>
          <p:cNvPr id="167" name="Google Shape;167;p21" descr="Red Arrow pointing to Cohort 12 in the second year of PBIS implementation for 2017-2018" title="Red Arrow"/>
          <p:cNvSpPr/>
          <p:nvPr/>
        </p:nvSpPr>
        <p:spPr>
          <a:xfrm rot="1080059">
            <a:off x="9053514" y="1544716"/>
            <a:ext cx="2317225" cy="599301"/>
          </a:xfrm>
          <a:prstGeom prst="rightArrow">
            <a:avLst>
              <a:gd name="adj1" fmla="val 70690"/>
              <a:gd name="adj2" fmla="val 83302"/>
            </a:avLst>
          </a:prstGeom>
          <a:solidFill>
            <a:srgbClr val="598E18"/>
          </a:solidFill>
          <a:ln w="107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rgbClr val="FFFFFF"/>
                </a:solidFill>
                <a:latin typeface="Calibri"/>
                <a:ea typeface="Calibri"/>
                <a:cs typeface="Calibri"/>
                <a:sym typeface="Calibri"/>
              </a:rPr>
              <a:t>Cohort 18 </a:t>
            </a:r>
            <a:endParaRPr sz="1600" b="1" i="0" u="none" strike="noStrike" cap="non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6"/>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Bloomington Transition Center</a:t>
            </a:r>
            <a:endParaRPr sz="4000"/>
          </a:p>
        </p:txBody>
      </p:sp>
      <p:sp>
        <p:nvSpPr>
          <p:cNvPr id="617" name="Google Shape;617;p66"/>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#271</a:t>
            </a:r>
            <a:endParaRPr/>
          </a:p>
          <a:p>
            <a:pPr marL="0" lvl="0" indent="0" algn="l" rtl="0">
              <a:spcBef>
                <a:spcPts val="1000"/>
              </a:spcBef>
              <a:spcAft>
                <a:spcPts val="0"/>
              </a:spcAft>
              <a:buNone/>
            </a:pPr>
            <a:r>
              <a:rPr lang="en-US"/>
              <a:t>Bloomington Public Schools</a:t>
            </a:r>
            <a:endParaRPr/>
          </a:p>
          <a:p>
            <a:pPr marL="0" lvl="0" indent="0" algn="l" rtl="0">
              <a:spcBef>
                <a:spcPts val="1000"/>
              </a:spcBef>
              <a:spcAft>
                <a:spcPts val="1000"/>
              </a:spcAft>
              <a:buNone/>
            </a:pPr>
            <a:r>
              <a:rPr lang="en-US" b="1"/>
              <a:t>Cohort:</a:t>
            </a:r>
            <a:r>
              <a:rPr lang="en-US"/>
              <a:t> #4</a:t>
            </a:r>
            <a:endParaRPr/>
          </a:p>
        </p:txBody>
      </p:sp>
      <p:pic>
        <p:nvPicPr>
          <p:cNvPr id="618" name="Google Shape;618;p66" descr="AIM for succes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5050" y="2044825"/>
            <a:ext cx="4934075" cy="2305700"/>
          </a:xfrm>
          <a:prstGeom prst="rect">
            <a:avLst/>
          </a:prstGeom>
          <a:noFill/>
          <a:ln>
            <a:noFill/>
          </a:ln>
        </p:spPr>
      </p:pic>
      <p:pic>
        <p:nvPicPr>
          <p:cNvPr id="619" name="Google Shape;619;p66" descr="matrix"/>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11400" y="1349600"/>
            <a:ext cx="5522195" cy="4207663"/>
          </a:xfrm>
          <a:prstGeom prst="rect">
            <a:avLst/>
          </a:prstGeom>
          <a:noFill/>
          <a:ln w="19050" cap="flat" cmpd="sng">
            <a:solidFill>
              <a:schemeClr val="dk2"/>
            </a:solidFill>
            <a:prstDash val="solid"/>
            <a:round/>
            <a:headEnd type="none" w="sm" len="sm"/>
            <a:tailEnd type="none" w="sm" len="sm"/>
          </a:ln>
        </p:spPr>
      </p:pic>
      <p:pic>
        <p:nvPicPr>
          <p:cNvPr id="620" name="Google Shape;620;p66" descr="logo"/>
          <p:cNvPicPr preferRelativeResize="0"/>
          <p:nvPr/>
        </p:nvPicPr>
        <p:blipFill>
          <a:blip r:embed="rId5">
            <a:alphaModFix/>
          </a:blip>
          <a:stretch>
            <a:fillRect/>
          </a:stretch>
        </p:blipFill>
        <p:spPr>
          <a:xfrm>
            <a:off x="6947700" y="5708425"/>
            <a:ext cx="3886200" cy="962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7"/>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Como Park Elementary School</a:t>
            </a:r>
            <a:endParaRPr sz="4000"/>
          </a:p>
        </p:txBody>
      </p:sp>
      <p:sp>
        <p:nvSpPr>
          <p:cNvPr id="626" name="Google Shape;626;p67"/>
          <p:cNvSpPr txBox="1"/>
          <p:nvPr/>
        </p:nvSpPr>
        <p:spPr>
          <a:xfrm>
            <a:off x="9093922" y="6162778"/>
            <a:ext cx="30225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Georgia"/>
                <a:ea typeface="Georgia"/>
                <a:cs typeface="Georgia"/>
                <a:sym typeface="Georgia"/>
              </a:rPr>
              <a:t>Metro Cohort # 6</a:t>
            </a:r>
            <a:endParaRPr sz="2400">
              <a:solidFill>
                <a:schemeClr val="dk1"/>
              </a:solidFill>
              <a:latin typeface="Georgia"/>
              <a:ea typeface="Georgia"/>
              <a:cs typeface="Georgia"/>
              <a:sym typeface="Georgia"/>
            </a:endParaRPr>
          </a:p>
        </p:txBody>
      </p:sp>
      <p:sp>
        <p:nvSpPr>
          <p:cNvPr id="627" name="Google Shape;627;p67"/>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28" name="Google Shape;628;p67"/>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#625</a:t>
            </a:r>
            <a:endParaRPr/>
          </a:p>
          <a:p>
            <a:pPr marL="0" lvl="0" indent="0" algn="l" rtl="0">
              <a:spcBef>
                <a:spcPts val="1000"/>
              </a:spcBef>
              <a:spcAft>
                <a:spcPts val="0"/>
              </a:spcAft>
              <a:buNone/>
            </a:pPr>
            <a:r>
              <a:rPr lang="en-US"/>
              <a:t>Saint Paul Public Schools</a:t>
            </a:r>
            <a:endParaRPr/>
          </a:p>
          <a:p>
            <a:pPr marL="0" lvl="0" indent="0" algn="l" rtl="0">
              <a:spcBef>
                <a:spcPts val="1000"/>
              </a:spcBef>
              <a:spcAft>
                <a:spcPts val="1000"/>
              </a:spcAft>
              <a:buNone/>
            </a:pPr>
            <a:r>
              <a:rPr lang="en-US" b="1"/>
              <a:t>Cohort:</a:t>
            </a:r>
            <a:r>
              <a:rPr lang="en-US"/>
              <a:t> #6</a:t>
            </a:r>
            <a:endParaRPr/>
          </a:p>
        </p:txBody>
      </p:sp>
      <p:pic>
        <p:nvPicPr>
          <p:cNvPr id="629" name="Google Shape;629;p67"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53900" y="1663000"/>
            <a:ext cx="6723267" cy="4748028"/>
          </a:xfrm>
          <a:prstGeom prst="rect">
            <a:avLst/>
          </a:prstGeom>
          <a:noFill/>
          <a:ln w="19050" cap="flat" cmpd="sng">
            <a:solidFill>
              <a:schemeClr val="dk2"/>
            </a:solidFill>
            <a:prstDash val="solid"/>
            <a:round/>
            <a:headEnd type="none" w="sm" len="sm"/>
            <a:tailEnd type="none" w="sm" len="sm"/>
          </a:ln>
        </p:spPr>
      </p:pic>
      <p:sp>
        <p:nvSpPr>
          <p:cNvPr id="630" name="Google Shape;630;p67">
            <a:extLst>
              <a:ext uri="{C183D7F6-B498-43B3-948B-1728B52AA6E4}">
                <adec:decorative xmlns:adec="http://schemas.microsoft.com/office/drawing/2017/decorative" val="1"/>
              </a:ext>
            </a:extLst>
          </p:cNvPr>
          <p:cNvSpPr/>
          <p:nvPr/>
        </p:nvSpPr>
        <p:spPr>
          <a:xfrm>
            <a:off x="535775" y="2193438"/>
            <a:ext cx="3831000" cy="1637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1" name="Google Shape;631;p67"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6550" y="2307275"/>
            <a:ext cx="3831000" cy="1433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8"/>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Chanhassen High School</a:t>
            </a:r>
            <a:endParaRPr sz="4000"/>
          </a:p>
        </p:txBody>
      </p:sp>
      <p:sp>
        <p:nvSpPr>
          <p:cNvPr id="637" name="Google Shape;637;p68"/>
          <p:cNvSpPr txBox="1"/>
          <p:nvPr/>
        </p:nvSpPr>
        <p:spPr>
          <a:xfrm>
            <a:off x="9093922" y="6162778"/>
            <a:ext cx="30225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Georgia"/>
                <a:ea typeface="Georgia"/>
                <a:cs typeface="Georgia"/>
                <a:sym typeface="Georgia"/>
              </a:rPr>
              <a:t>Metro Cohort # 6</a:t>
            </a:r>
            <a:endParaRPr sz="2400">
              <a:solidFill>
                <a:schemeClr val="dk1"/>
              </a:solidFill>
              <a:latin typeface="Georgia"/>
              <a:ea typeface="Georgia"/>
              <a:cs typeface="Georgia"/>
              <a:sym typeface="Georgia"/>
            </a:endParaRPr>
          </a:p>
        </p:txBody>
      </p:sp>
      <p:sp>
        <p:nvSpPr>
          <p:cNvPr id="638" name="Google Shape;638;p68"/>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39" name="Google Shape;639;p68"/>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#112</a:t>
            </a:r>
            <a:endParaRPr/>
          </a:p>
          <a:p>
            <a:pPr marL="0" lvl="0" indent="0" algn="l" rtl="0">
              <a:spcBef>
                <a:spcPts val="1000"/>
              </a:spcBef>
              <a:spcAft>
                <a:spcPts val="0"/>
              </a:spcAft>
              <a:buNone/>
            </a:pPr>
            <a:r>
              <a:rPr lang="en-US"/>
              <a:t>Eastern Carver County</a:t>
            </a:r>
            <a:endParaRPr/>
          </a:p>
          <a:p>
            <a:pPr marL="0" lvl="0" indent="0" algn="l" rtl="0">
              <a:spcBef>
                <a:spcPts val="1000"/>
              </a:spcBef>
              <a:spcAft>
                <a:spcPts val="1000"/>
              </a:spcAft>
              <a:buNone/>
            </a:pPr>
            <a:r>
              <a:rPr lang="en-US" b="1"/>
              <a:t>Cohort:</a:t>
            </a:r>
            <a:r>
              <a:rPr lang="en-US"/>
              <a:t> #4</a:t>
            </a:r>
            <a:endParaRPr/>
          </a:p>
        </p:txBody>
      </p:sp>
      <p:pic>
        <p:nvPicPr>
          <p:cNvPr id="640" name="Google Shape;640;p68" descr="log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5050" y="1726425"/>
            <a:ext cx="3257475" cy="2639675"/>
          </a:xfrm>
          <a:prstGeom prst="rect">
            <a:avLst/>
          </a:prstGeom>
          <a:noFill/>
          <a:ln>
            <a:noFill/>
          </a:ln>
        </p:spPr>
      </p:pic>
      <p:pic>
        <p:nvPicPr>
          <p:cNvPr id="641" name="Google Shape;641;p68" descr="matrix"/>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586576" y="1461576"/>
            <a:ext cx="4147024" cy="2904525"/>
          </a:xfrm>
          <a:prstGeom prst="rect">
            <a:avLst/>
          </a:prstGeom>
          <a:noFill/>
          <a:ln>
            <a:noFill/>
          </a:ln>
        </p:spPr>
      </p:pic>
      <p:pic>
        <p:nvPicPr>
          <p:cNvPr id="642" name="Google Shape;642;p68" descr="staff award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32523" y="1814450"/>
            <a:ext cx="3943001" cy="2418775"/>
          </a:xfrm>
          <a:prstGeom prst="rect">
            <a:avLst/>
          </a:prstGeom>
          <a:noFill/>
          <a:ln>
            <a:noFill/>
          </a:ln>
        </p:spPr>
      </p:pic>
      <p:pic>
        <p:nvPicPr>
          <p:cNvPr id="643" name="Google Shape;643;p68" descr="student pride winner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291309" y="4366100"/>
            <a:ext cx="6049266" cy="2780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9"/>
          <p:cNvSpPr txBox="1">
            <a:spLocks noGrp="1"/>
          </p:cNvSpPr>
          <p:nvPr>
            <p:ph type="title"/>
          </p:nvPr>
        </p:nvSpPr>
        <p:spPr>
          <a:xfrm>
            <a:off x="3254875" y="298525"/>
            <a:ext cx="8666100" cy="566822"/>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dirty="0"/>
              <a:t>Dayton’s Bluff Achievement Plus Elementary</a:t>
            </a:r>
            <a:endParaRPr dirty="0"/>
          </a:p>
        </p:txBody>
      </p:sp>
      <p:sp>
        <p:nvSpPr>
          <p:cNvPr id="649" name="Google Shape;649;p69"/>
          <p:cNvSpPr txBox="1"/>
          <p:nvPr/>
        </p:nvSpPr>
        <p:spPr>
          <a:xfrm>
            <a:off x="9093922" y="6162778"/>
            <a:ext cx="30225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Georgia"/>
                <a:ea typeface="Georgia"/>
                <a:cs typeface="Georgia"/>
                <a:sym typeface="Georgia"/>
              </a:rPr>
              <a:t>Metro Cohort # 6</a:t>
            </a:r>
            <a:endParaRPr sz="2400">
              <a:solidFill>
                <a:schemeClr val="dk1"/>
              </a:solidFill>
              <a:latin typeface="Georgia"/>
              <a:ea typeface="Georgia"/>
              <a:cs typeface="Georgia"/>
              <a:sym typeface="Georgia"/>
            </a:endParaRPr>
          </a:p>
        </p:txBody>
      </p:sp>
      <p:sp>
        <p:nvSpPr>
          <p:cNvPr id="650" name="Google Shape;650;p69"/>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51" name="Google Shape;651;p69"/>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#625</a:t>
            </a:r>
            <a:endParaRPr/>
          </a:p>
          <a:p>
            <a:pPr marL="0" lvl="0" indent="0" algn="l" rtl="0">
              <a:spcBef>
                <a:spcPts val="1000"/>
              </a:spcBef>
              <a:spcAft>
                <a:spcPts val="0"/>
              </a:spcAft>
              <a:buNone/>
            </a:pPr>
            <a:r>
              <a:rPr lang="en-US"/>
              <a:t>Saint Paul Public Schools</a:t>
            </a:r>
            <a:endParaRPr/>
          </a:p>
          <a:p>
            <a:pPr marL="0" lvl="0" indent="0" algn="l" rtl="0">
              <a:spcBef>
                <a:spcPts val="1000"/>
              </a:spcBef>
              <a:spcAft>
                <a:spcPts val="1000"/>
              </a:spcAft>
              <a:buNone/>
            </a:pPr>
            <a:r>
              <a:rPr lang="en-US" b="1"/>
              <a:t>Non-Cohort</a:t>
            </a:r>
            <a:endParaRPr/>
          </a:p>
        </p:txBody>
      </p:sp>
      <p:pic>
        <p:nvPicPr>
          <p:cNvPr id="652" name="Google Shape;652;p69" descr="show 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78100" y="2151375"/>
            <a:ext cx="2203025" cy="3085133"/>
          </a:xfrm>
          <a:prstGeom prst="rect">
            <a:avLst/>
          </a:prstGeom>
          <a:noFill/>
          <a:ln>
            <a:noFill/>
          </a:ln>
        </p:spPr>
      </p:pic>
      <p:pic>
        <p:nvPicPr>
          <p:cNvPr id="653" name="Google Shape;653;p69"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75050" y="2151363"/>
            <a:ext cx="2271999" cy="2245699"/>
          </a:xfrm>
          <a:prstGeom prst="rect">
            <a:avLst/>
          </a:prstGeom>
          <a:noFill/>
          <a:ln>
            <a:noFill/>
          </a:ln>
        </p:spPr>
      </p:pic>
      <p:pic>
        <p:nvPicPr>
          <p:cNvPr id="654" name="Google Shape;654;p69" descr="dragon mascot"/>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04055" y="2151376"/>
            <a:ext cx="2109884" cy="2245675"/>
          </a:xfrm>
          <a:prstGeom prst="rect">
            <a:avLst/>
          </a:prstGeom>
          <a:noFill/>
          <a:ln>
            <a:noFill/>
          </a:ln>
        </p:spPr>
      </p:pic>
      <p:pic>
        <p:nvPicPr>
          <p:cNvPr id="655" name="Google Shape;655;p69" descr="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321025" y="1517350"/>
            <a:ext cx="3477450" cy="470840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0"/>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Edinbrook Elementary</a:t>
            </a:r>
            <a:endParaRPr sz="4000"/>
          </a:p>
        </p:txBody>
      </p:sp>
      <p:sp>
        <p:nvSpPr>
          <p:cNvPr id="661" name="Google Shape;661;p70"/>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Cohort:</a:t>
            </a:r>
            <a:r>
              <a:rPr lang="en-US"/>
              <a:t> #13</a:t>
            </a:r>
            <a:endParaRPr/>
          </a:p>
        </p:txBody>
      </p:sp>
      <p:pic>
        <p:nvPicPr>
          <p:cNvPr id="662" name="Google Shape;662;p70" descr="school so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25800" y="1079425"/>
            <a:ext cx="4480345" cy="2709900"/>
          </a:xfrm>
          <a:prstGeom prst="rect">
            <a:avLst/>
          </a:prstGeom>
          <a:noFill/>
          <a:ln w="19050" cap="flat" cmpd="sng">
            <a:solidFill>
              <a:schemeClr val="dk2"/>
            </a:solidFill>
            <a:prstDash val="solid"/>
            <a:round/>
            <a:headEnd type="none" w="sm" len="sm"/>
            <a:tailEnd type="none" w="sm" len="sm"/>
          </a:ln>
        </p:spPr>
      </p:pic>
      <p:pic>
        <p:nvPicPr>
          <p:cNvPr id="663" name="Google Shape;663;p70" descr="behavioral expectation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52124" y="2150400"/>
            <a:ext cx="2450550" cy="2093475"/>
          </a:xfrm>
          <a:prstGeom prst="rect">
            <a:avLst/>
          </a:prstGeom>
          <a:noFill/>
          <a:ln w="19050" cap="flat" cmpd="sng">
            <a:solidFill>
              <a:schemeClr val="dk2"/>
            </a:solidFill>
            <a:prstDash val="solid"/>
            <a:round/>
            <a:headEnd type="none" w="sm" len="sm"/>
            <a:tailEnd type="none" w="sm" len="sm"/>
          </a:ln>
        </p:spPr>
      </p:pic>
      <p:pic>
        <p:nvPicPr>
          <p:cNvPr id="664" name="Google Shape;664;p70" descr="dog mascot"/>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43900" y="1518650"/>
            <a:ext cx="2285099" cy="3356976"/>
          </a:xfrm>
          <a:prstGeom prst="rect">
            <a:avLst/>
          </a:prstGeom>
          <a:noFill/>
          <a:ln>
            <a:noFill/>
          </a:ln>
        </p:spPr>
      </p:pic>
      <p:pic>
        <p:nvPicPr>
          <p:cNvPr id="665" name="Google Shape;665;p70" descr="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25800" y="4008700"/>
            <a:ext cx="4480349" cy="27287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1"/>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Edward Neill Elementary</a:t>
            </a:r>
            <a:endParaRPr sz="4000"/>
          </a:p>
        </p:txBody>
      </p:sp>
      <p:sp>
        <p:nvSpPr>
          <p:cNvPr id="671" name="Google Shape;671;p71"/>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72" name="Google Shape;672;p71"/>
          <p:cNvSpPr txBox="1">
            <a:spLocks noGrp="1"/>
          </p:cNvSpPr>
          <p:nvPr>
            <p:ph type="body" idx="1"/>
          </p:nvPr>
        </p:nvSpPr>
        <p:spPr>
          <a:xfrm>
            <a:off x="375050" y="5120650"/>
            <a:ext cx="59739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#191</a:t>
            </a:r>
            <a:endParaRPr/>
          </a:p>
          <a:p>
            <a:pPr marL="0" lvl="0" indent="0" algn="l" rtl="0">
              <a:spcBef>
                <a:spcPts val="1000"/>
              </a:spcBef>
              <a:spcAft>
                <a:spcPts val="0"/>
              </a:spcAft>
              <a:buNone/>
            </a:pPr>
            <a:r>
              <a:rPr lang="en-US"/>
              <a:t>Burnsville - Eagan - Savage School District 191</a:t>
            </a:r>
            <a:endParaRPr/>
          </a:p>
          <a:p>
            <a:pPr marL="0" lvl="0" indent="0" algn="l" rtl="0">
              <a:spcBef>
                <a:spcPts val="1000"/>
              </a:spcBef>
              <a:spcAft>
                <a:spcPts val="1000"/>
              </a:spcAft>
              <a:buNone/>
            </a:pPr>
            <a:r>
              <a:rPr lang="en-US" b="1"/>
              <a:t>Cohort:</a:t>
            </a:r>
            <a:r>
              <a:rPr lang="en-US"/>
              <a:t> #7</a:t>
            </a:r>
            <a:endParaRPr/>
          </a:p>
        </p:txBody>
      </p:sp>
      <p:pic>
        <p:nvPicPr>
          <p:cNvPr id="673" name="Google Shape;673;p71" descr="today I will be a star&#10;succeed, together, act, responsibly and safely"/>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56600" y="1318502"/>
            <a:ext cx="3450275" cy="2244451"/>
          </a:xfrm>
          <a:prstGeom prst="rect">
            <a:avLst/>
          </a:prstGeom>
          <a:noFill/>
          <a:ln w="19050" cap="flat" cmpd="sng">
            <a:solidFill>
              <a:srgbClr val="000000"/>
            </a:solidFill>
            <a:prstDash val="solid"/>
            <a:round/>
            <a:headEnd type="none" w="sm" len="sm"/>
            <a:tailEnd type="none" w="sm" len="sm"/>
          </a:ln>
        </p:spPr>
      </p:pic>
      <p:pic>
        <p:nvPicPr>
          <p:cNvPr id="674" name="Google Shape;674;p71" descr="STEMS ticke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3925" y="1652275"/>
            <a:ext cx="5541743" cy="3054362"/>
          </a:xfrm>
          <a:prstGeom prst="rect">
            <a:avLst/>
          </a:prstGeom>
          <a:noFill/>
          <a:ln>
            <a:noFill/>
          </a:ln>
        </p:spPr>
      </p:pic>
      <p:pic>
        <p:nvPicPr>
          <p:cNvPr id="675" name="Google Shape;675;p71" descr="matrix"/>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992643" y="3691350"/>
            <a:ext cx="4207041" cy="2866562"/>
          </a:xfrm>
          <a:prstGeom prst="rect">
            <a:avLst/>
          </a:prstGeom>
          <a:noFill/>
          <a:ln w="19050" cap="flat" cmpd="sng">
            <a:solidFill>
              <a:schemeClr val="dk2"/>
            </a:solidFill>
            <a:prstDash val="solid"/>
            <a:round/>
            <a:headEnd type="none" w="sm" len="sm"/>
            <a:tailEnd type="none" w="sm" len="sm"/>
          </a:ln>
        </p:spPr>
      </p:pic>
      <p:pic>
        <p:nvPicPr>
          <p:cNvPr id="676" name="Google Shape;676;p71" descr="bus ticket"/>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0072" y="3451275"/>
            <a:ext cx="2115625" cy="12553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2"/>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Fair Oaks Elementary</a:t>
            </a:r>
            <a:endParaRPr sz="4000"/>
          </a:p>
        </p:txBody>
      </p:sp>
      <p:sp>
        <p:nvSpPr>
          <p:cNvPr id="683" name="Google Shape;683;p72"/>
          <p:cNvSpPr txBox="1"/>
          <p:nvPr/>
        </p:nvSpPr>
        <p:spPr>
          <a:xfrm>
            <a:off x="5783774" y="1407925"/>
            <a:ext cx="25293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Scaled from 2018-2022</a:t>
            </a:r>
            <a:endParaRPr sz="1800" b="1" dirty="0">
              <a:solidFill>
                <a:schemeClr val="dk1"/>
              </a:solidFill>
              <a:latin typeface="Times New Roman"/>
              <a:ea typeface="Times New Roman"/>
              <a:cs typeface="Times New Roman"/>
              <a:sym typeface="Times New Roman"/>
            </a:endParaRPr>
          </a:p>
        </p:txBody>
      </p:sp>
      <p:graphicFrame>
        <p:nvGraphicFramePr>
          <p:cNvPr id="684" name="Google Shape;684;p72"/>
          <p:cNvGraphicFramePr/>
          <p:nvPr>
            <p:extLst>
              <p:ext uri="{D42A27DB-BD31-4B8C-83A1-F6EECF244321}">
                <p14:modId xmlns:p14="http://schemas.microsoft.com/office/powerpoint/2010/main" val="798290608"/>
              </p:ext>
            </p:extLst>
          </p:nvPr>
        </p:nvGraphicFramePr>
        <p:xfrm>
          <a:off x="235357" y="1484304"/>
          <a:ext cx="2529300" cy="3437362"/>
        </p:xfrm>
        <a:graphic>
          <a:graphicData uri="http://schemas.openxmlformats.org/drawingml/2006/table">
            <a:tbl>
              <a:tblPr firstRow="1">
                <a:noFill/>
                <a:tableStyleId>{0F4DDE04-EB79-45B5-B853-154FFC055A59}</a:tableStyleId>
              </a:tblPr>
              <a:tblGrid>
                <a:gridCol w="1416800">
                  <a:extLst>
                    <a:ext uri="{9D8B030D-6E8A-4147-A177-3AD203B41FA5}">
                      <a16:colId xmlns:a16="http://schemas.microsoft.com/office/drawing/2014/main" val="20000"/>
                    </a:ext>
                  </a:extLst>
                </a:gridCol>
                <a:gridCol w="1112500">
                  <a:extLst>
                    <a:ext uri="{9D8B030D-6E8A-4147-A177-3AD203B41FA5}">
                      <a16:colId xmlns:a16="http://schemas.microsoft.com/office/drawing/2014/main" val="20001"/>
                    </a:ext>
                  </a:extLst>
                </a:gridCol>
              </a:tblGrid>
              <a:tr h="4548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Student</a:t>
                      </a:r>
                      <a:endParaRPr sz="1100" b="1">
                        <a:latin typeface="Calibri"/>
                        <a:ea typeface="Calibri"/>
                        <a:cs typeface="Calibri"/>
                        <a:sym typeface="Calibri"/>
                      </a:endParaRPr>
                    </a:p>
                  </a:txBody>
                  <a:tcPr marL="91425" marR="91425" marT="91425" marB="91425">
                    <a:lnB w="9525" cap="flat" cmpd="sng">
                      <a:solidFill>
                        <a:srgbClr val="9BC2E6"/>
                      </a:solidFill>
                      <a:prstDash val="solid"/>
                      <a:round/>
                      <a:headEnd type="none" w="sm" len="sm"/>
                      <a:tailEnd type="none" w="sm" len="sm"/>
                    </a:lnB>
                    <a:solidFill>
                      <a:srgbClr val="548235"/>
                    </a:solidFill>
                  </a:tcPr>
                </a:tc>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Sum of Total Time</a:t>
                      </a:r>
                      <a:endParaRPr sz="1100" b="1">
                        <a:latin typeface="Calibri"/>
                        <a:ea typeface="Calibri"/>
                        <a:cs typeface="Calibri"/>
                        <a:sym typeface="Calibri"/>
                      </a:endParaRPr>
                    </a:p>
                  </a:txBody>
                  <a:tcPr marL="91425" marR="91425" marT="91425" marB="91425">
                    <a:lnB w="9525" cap="flat" cmpd="sng">
                      <a:solidFill>
                        <a:srgbClr val="9BC2E6"/>
                      </a:solidFill>
                      <a:prstDash val="solid"/>
                      <a:round/>
                      <a:headEnd type="none" w="sm" len="sm"/>
                      <a:tailEnd type="none" w="sm" len="sm"/>
                    </a:lnB>
                    <a:solidFill>
                      <a:srgbClr val="70AD47"/>
                    </a:solidFill>
                  </a:tcPr>
                </a:tc>
                <a:extLst>
                  <a:ext uri="{0D108BD9-81ED-4DB2-BD59-A6C34878D82A}">
                    <a16:rowId xmlns:a16="http://schemas.microsoft.com/office/drawing/2014/main" val="10000"/>
                  </a:ext>
                </a:extLst>
              </a:tr>
              <a:tr h="365475">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Restorative Practices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93:44</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1"/>
                  </a:ext>
                </a:extLst>
              </a:tr>
              <a:tr h="365475">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Work completion</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12:25</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2"/>
                  </a:ext>
                </a:extLst>
              </a:tr>
              <a:tr h="34275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Breakfast</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dirty="0">
                          <a:latin typeface="Calibri"/>
                          <a:ea typeface="Calibri"/>
                          <a:cs typeface="Calibri"/>
                          <a:sym typeface="Calibri"/>
                        </a:rPr>
                        <a:t>24:35</a:t>
                      </a:r>
                      <a:endParaRPr sz="1100" b="1" dirty="0">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3"/>
                  </a:ext>
                </a:extLst>
              </a:tr>
              <a:tr h="34275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Yellow Pass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923:58</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4"/>
                  </a:ext>
                </a:extLst>
              </a:tr>
              <a:tr h="34275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Green Pass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423:06</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5"/>
                  </a:ext>
                </a:extLst>
              </a:tr>
              <a:tr h="365475">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recess detention</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7:02</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6"/>
                  </a:ext>
                </a:extLst>
              </a:tr>
              <a:tr h="365475">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study hall detention</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0:15</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7"/>
                  </a:ext>
                </a:extLst>
              </a:tr>
              <a:tr h="34275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Grand Total</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solidFill>
                      <a:srgbClr val="70AD47"/>
                    </a:solidFill>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dirty="0">
                          <a:latin typeface="Calibri"/>
                          <a:ea typeface="Calibri"/>
                          <a:cs typeface="Calibri"/>
                          <a:sym typeface="Calibri"/>
                        </a:rPr>
                        <a:t>1485:05</a:t>
                      </a:r>
                      <a:endParaRPr sz="1100" b="1" dirty="0">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solidFill>
                      <a:srgbClr val="70AD47"/>
                    </a:solidFill>
                  </a:tcPr>
                </a:tc>
                <a:extLst>
                  <a:ext uri="{0D108BD9-81ED-4DB2-BD59-A6C34878D82A}">
                    <a16:rowId xmlns:a16="http://schemas.microsoft.com/office/drawing/2014/main" val="10008"/>
                  </a:ext>
                </a:extLst>
              </a:tr>
            </a:tbl>
          </a:graphicData>
        </a:graphic>
      </p:graphicFrame>
      <p:graphicFrame>
        <p:nvGraphicFramePr>
          <p:cNvPr id="685" name="Google Shape;685;p72"/>
          <p:cNvGraphicFramePr/>
          <p:nvPr>
            <p:extLst>
              <p:ext uri="{D42A27DB-BD31-4B8C-83A1-F6EECF244321}">
                <p14:modId xmlns:p14="http://schemas.microsoft.com/office/powerpoint/2010/main" val="2770149469"/>
              </p:ext>
            </p:extLst>
          </p:nvPr>
        </p:nvGraphicFramePr>
        <p:xfrm>
          <a:off x="3057836" y="1484311"/>
          <a:ext cx="2533650" cy="3404405"/>
        </p:xfrm>
        <a:graphic>
          <a:graphicData uri="http://schemas.openxmlformats.org/drawingml/2006/table">
            <a:tbl>
              <a:tblPr firstRow="1">
                <a:noFill/>
                <a:tableStyleId>{0F4DDE04-EB79-45B5-B853-154FFC055A59}</a:tableStyleId>
              </a:tblPr>
              <a:tblGrid>
                <a:gridCol w="1419225">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tblGrid>
              <a:tr h="49575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Student</a:t>
                      </a:r>
                      <a:endParaRPr sz="1100" b="1">
                        <a:latin typeface="Calibri"/>
                        <a:ea typeface="Calibri"/>
                        <a:cs typeface="Calibri"/>
                        <a:sym typeface="Calibri"/>
                      </a:endParaRPr>
                    </a:p>
                  </a:txBody>
                  <a:tcPr marL="91425" marR="91425" marT="91425" marB="91425">
                    <a:lnB w="9525" cap="flat" cmpd="sng">
                      <a:solidFill>
                        <a:srgbClr val="9BC2E6"/>
                      </a:solidFill>
                      <a:prstDash val="solid"/>
                      <a:round/>
                      <a:headEnd type="none" w="sm" len="sm"/>
                      <a:tailEnd type="none" w="sm" len="sm"/>
                    </a:lnB>
                    <a:solidFill>
                      <a:srgbClr val="548235"/>
                    </a:solidFill>
                  </a:tcPr>
                </a:tc>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Sum of Total Time</a:t>
                      </a:r>
                      <a:endParaRPr sz="1100" b="1">
                        <a:latin typeface="Calibri"/>
                        <a:ea typeface="Calibri"/>
                        <a:cs typeface="Calibri"/>
                        <a:sym typeface="Calibri"/>
                      </a:endParaRPr>
                    </a:p>
                  </a:txBody>
                  <a:tcPr marL="91425" marR="91425" marT="91425" marB="91425">
                    <a:lnB w="9525" cap="flat" cmpd="sng">
                      <a:solidFill>
                        <a:srgbClr val="9BC2E6"/>
                      </a:solidFill>
                      <a:prstDash val="solid"/>
                      <a:round/>
                      <a:headEnd type="none" w="sm" len="sm"/>
                      <a:tailEnd type="none" w="sm" len="sm"/>
                    </a:lnB>
                    <a:solidFill>
                      <a:srgbClr val="70AD47"/>
                    </a:solidFill>
                  </a:tcPr>
                </a:tc>
                <a:extLst>
                  <a:ext uri="{0D108BD9-81ED-4DB2-BD59-A6C34878D82A}">
                    <a16:rowId xmlns:a16="http://schemas.microsoft.com/office/drawing/2014/main" val="10000"/>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Restorative Practices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62:57</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1"/>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Work completion</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2:48</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2"/>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Breakfast</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dirty="0">
                          <a:latin typeface="Calibri"/>
                          <a:ea typeface="Calibri"/>
                          <a:cs typeface="Calibri"/>
                          <a:sym typeface="Calibri"/>
                        </a:rPr>
                        <a:t>0:18</a:t>
                      </a:r>
                      <a:endParaRPr sz="1100" b="1" dirty="0">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3"/>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Yellow Pass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329:23</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4"/>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Green Pass</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113:03</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5"/>
                  </a:ext>
                </a:extLst>
              </a:tr>
              <a:tr h="454475">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Recess detention</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a:latin typeface="Calibri"/>
                          <a:ea typeface="Calibri"/>
                          <a:cs typeface="Calibri"/>
                          <a:sym typeface="Calibri"/>
                        </a:rPr>
                        <a:t>1:20</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lnB w="9525" cap="flat" cmpd="sng">
                      <a:solidFill>
                        <a:srgbClr val="9BC2E6"/>
                      </a:solidFill>
                      <a:prstDash val="solid"/>
                      <a:round/>
                      <a:headEnd type="none" w="sm" len="sm"/>
                      <a:tailEnd type="none" w="sm" len="sm"/>
                    </a:lnB>
                  </a:tcPr>
                </a:tc>
                <a:extLst>
                  <a:ext uri="{0D108BD9-81ED-4DB2-BD59-A6C34878D82A}">
                    <a16:rowId xmlns:a16="http://schemas.microsoft.com/office/drawing/2014/main" val="10006"/>
                  </a:ext>
                </a:extLst>
              </a:tr>
              <a:tr h="405300">
                <a:tc>
                  <a:txBody>
                    <a:bodyPr/>
                    <a:lstStyle/>
                    <a:p>
                      <a:pPr marL="0" marR="0" lvl="0" indent="0" algn="l" rtl="0">
                        <a:spcBef>
                          <a:spcPts val="0"/>
                        </a:spcBef>
                        <a:spcAft>
                          <a:spcPts val="0"/>
                        </a:spcAft>
                        <a:buClr>
                          <a:schemeClr val="dk1"/>
                        </a:buClr>
                        <a:buSzPts val="1100"/>
                        <a:buFont typeface="Calibri"/>
                        <a:buNone/>
                      </a:pPr>
                      <a:r>
                        <a:rPr lang="en-US" sz="1100" b="1">
                          <a:latin typeface="Calibri"/>
                          <a:ea typeface="Calibri"/>
                          <a:cs typeface="Calibri"/>
                          <a:sym typeface="Calibri"/>
                        </a:rPr>
                        <a:t>Grand Total</a:t>
                      </a:r>
                      <a:endParaRPr sz="1100" b="1">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solidFill>
                      <a:srgbClr val="70AD47"/>
                    </a:solidFill>
                  </a:tcPr>
                </a:tc>
                <a:tc>
                  <a:txBody>
                    <a:bodyPr/>
                    <a:lstStyle/>
                    <a:p>
                      <a:pPr marL="0" marR="0" lvl="0" indent="0" algn="r" rtl="0">
                        <a:lnSpc>
                          <a:spcPct val="115000"/>
                        </a:lnSpc>
                        <a:spcBef>
                          <a:spcPts val="0"/>
                        </a:spcBef>
                        <a:spcAft>
                          <a:spcPts val="0"/>
                        </a:spcAft>
                        <a:buClr>
                          <a:schemeClr val="dk1"/>
                        </a:buClr>
                        <a:buSzPts val="1100"/>
                        <a:buFont typeface="Calibri"/>
                        <a:buNone/>
                      </a:pPr>
                      <a:r>
                        <a:rPr lang="en-US" sz="1100" b="1" dirty="0">
                          <a:latin typeface="Calibri"/>
                          <a:ea typeface="Calibri"/>
                          <a:cs typeface="Calibri"/>
                          <a:sym typeface="Calibri"/>
                        </a:rPr>
                        <a:t>509:49</a:t>
                      </a:r>
                      <a:endParaRPr sz="1100" b="1" dirty="0">
                        <a:latin typeface="Calibri"/>
                        <a:ea typeface="Calibri"/>
                        <a:cs typeface="Calibri"/>
                        <a:sym typeface="Calibri"/>
                      </a:endParaRPr>
                    </a:p>
                  </a:txBody>
                  <a:tcPr marL="91425" marR="91425" marT="91425" marB="91425">
                    <a:lnT w="9525" cap="flat" cmpd="sng">
                      <a:solidFill>
                        <a:srgbClr val="9BC2E6"/>
                      </a:solidFill>
                      <a:prstDash val="solid"/>
                      <a:round/>
                      <a:headEnd type="none" w="sm" len="sm"/>
                      <a:tailEnd type="none" w="sm" len="sm"/>
                    </a:lnT>
                    <a:solidFill>
                      <a:srgbClr val="70AD47"/>
                    </a:solidFill>
                  </a:tcPr>
                </a:tc>
                <a:extLst>
                  <a:ext uri="{0D108BD9-81ED-4DB2-BD59-A6C34878D82A}">
                    <a16:rowId xmlns:a16="http://schemas.microsoft.com/office/drawing/2014/main" val="10007"/>
                  </a:ext>
                </a:extLst>
              </a:tr>
            </a:tbl>
          </a:graphicData>
        </a:graphic>
      </p:graphicFrame>
      <p:pic>
        <p:nvPicPr>
          <p:cNvPr id="686" name="Google Shape;686;p72" descr="Olympics symbol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58195" y="1435018"/>
            <a:ext cx="1657915" cy="1197512"/>
          </a:xfrm>
          <a:prstGeom prst="rect">
            <a:avLst/>
          </a:prstGeom>
          <a:noFill/>
          <a:ln>
            <a:noFill/>
          </a:ln>
        </p:spPr>
      </p:pic>
      <p:sp>
        <p:nvSpPr>
          <p:cNvPr id="687" name="Google Shape;687;p72"/>
          <p:cNvSpPr/>
          <p:nvPr/>
        </p:nvSpPr>
        <p:spPr>
          <a:xfrm>
            <a:off x="9085200" y="2632520"/>
            <a:ext cx="3106800" cy="461700"/>
          </a:xfrm>
          <a:prstGeom prst="rect">
            <a:avLst/>
          </a:prstGeom>
          <a:noFill/>
          <a:ln>
            <a:noFill/>
          </a:ln>
        </p:spPr>
        <p:txBody>
          <a:bodyPr spcFirstLastPara="1" wrap="square" lIns="91425" tIns="45700" rIns="91425" bIns="45700" anchor="t" anchorCtr="0">
            <a:noAutofit/>
          </a:bodyPr>
          <a:lstStyle/>
          <a:p>
            <a:pPr marL="457200" marR="0" lvl="0" indent="-297180" algn="l" rtl="0">
              <a:spcBef>
                <a:spcPts val="0"/>
              </a:spcBef>
              <a:spcAft>
                <a:spcPts val="0"/>
              </a:spcAft>
              <a:buClr>
                <a:schemeClr val="hlink"/>
              </a:buClr>
              <a:buSzPts val="1080"/>
              <a:buFont typeface="Calibri"/>
              <a:buChar char="►"/>
            </a:pPr>
            <a:r>
              <a:rPr lang="en-US" sz="1800" u="sng">
                <a:solidFill>
                  <a:schemeClr val="hlink"/>
                </a:solidFill>
                <a:latin typeface="Calibri"/>
                <a:ea typeface="Calibri"/>
                <a:cs typeface="Calibri"/>
                <a:sym typeface="Calibri"/>
                <a:hlinkClick r:id="rId4"/>
              </a:rPr>
              <a:t>Fair Oaks Winter Olympics</a:t>
            </a:r>
            <a:endParaRPr sz="1800">
              <a:solidFill>
                <a:schemeClr val="dk1"/>
              </a:solidFill>
              <a:latin typeface="Calibri"/>
              <a:ea typeface="Calibri"/>
              <a:cs typeface="Calibri"/>
              <a:sym typeface="Calibri"/>
            </a:endParaRPr>
          </a:p>
        </p:txBody>
      </p:sp>
      <p:sp>
        <p:nvSpPr>
          <p:cNvPr id="688" name="Google Shape;688;p72"/>
          <p:cNvSpPr txBox="1">
            <a:spLocks noGrp="1"/>
          </p:cNvSpPr>
          <p:nvPr>
            <p:ph type="body" idx="1"/>
          </p:nvPr>
        </p:nvSpPr>
        <p:spPr>
          <a:xfrm>
            <a:off x="458750" y="5181850"/>
            <a:ext cx="59739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#279</a:t>
            </a:r>
            <a:endParaRPr/>
          </a:p>
          <a:p>
            <a:pPr marL="0" lvl="0" indent="0" algn="l" rtl="0">
              <a:spcBef>
                <a:spcPts val="1000"/>
              </a:spcBef>
              <a:spcAft>
                <a:spcPts val="0"/>
              </a:spcAft>
              <a:buNone/>
            </a:pPr>
            <a:r>
              <a:rPr lang="en-US"/>
              <a:t>Osseo Area Schools </a:t>
            </a:r>
            <a:endParaRPr/>
          </a:p>
          <a:p>
            <a:pPr marL="0" lvl="0" indent="0" algn="l" rtl="0">
              <a:spcBef>
                <a:spcPts val="1000"/>
              </a:spcBef>
              <a:spcAft>
                <a:spcPts val="1000"/>
              </a:spcAft>
              <a:buNone/>
            </a:pPr>
            <a:r>
              <a:rPr lang="en-US" b="1"/>
              <a:t>Cohort:</a:t>
            </a:r>
            <a:r>
              <a:rPr lang="en-US"/>
              <a:t> Non Cohort School</a:t>
            </a:r>
            <a:endParaRPr/>
          </a:p>
        </p:txBody>
      </p:sp>
      <p:pic>
        <p:nvPicPr>
          <p:cNvPr id="689" name="Google Shape;689;p72" descr="students and teachers on stag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103675" y="2037309"/>
            <a:ext cx="3454524" cy="1945329"/>
          </a:xfrm>
          <a:prstGeom prst="rect">
            <a:avLst/>
          </a:prstGeom>
          <a:noFill/>
          <a:ln>
            <a:noFill/>
          </a:ln>
        </p:spPr>
      </p:pic>
      <p:pic>
        <p:nvPicPr>
          <p:cNvPr id="690" name="Google Shape;690;p72" descr="native dance ceremony"/>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794838" y="4150325"/>
            <a:ext cx="3938764" cy="25552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3"/>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Hennepin Elementary School</a:t>
            </a:r>
            <a:endParaRPr sz="4000"/>
          </a:p>
        </p:txBody>
      </p:sp>
      <p:sp>
        <p:nvSpPr>
          <p:cNvPr id="697" name="Google Shape;697;p73"/>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698" name="Google Shape;698;p73"/>
          <p:cNvSpPr txBox="1">
            <a:spLocks noGrp="1"/>
          </p:cNvSpPr>
          <p:nvPr>
            <p:ph type="body" idx="1"/>
          </p:nvPr>
        </p:nvSpPr>
        <p:spPr>
          <a:xfrm>
            <a:off x="375050" y="5120650"/>
            <a:ext cx="39597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b="1"/>
              <a:t>District: </a:t>
            </a:r>
            <a:r>
              <a:rPr lang="en-US"/>
              <a:t>Hennepin Schools</a:t>
            </a:r>
            <a:endParaRPr/>
          </a:p>
          <a:p>
            <a:pPr marL="0" lvl="0" indent="0" algn="l" rtl="0">
              <a:spcBef>
                <a:spcPts val="1000"/>
              </a:spcBef>
              <a:spcAft>
                <a:spcPts val="1000"/>
              </a:spcAft>
              <a:buNone/>
            </a:pPr>
            <a:r>
              <a:rPr lang="en-US" b="1"/>
              <a:t>Cohort:</a:t>
            </a:r>
            <a:r>
              <a:rPr lang="en-US"/>
              <a:t> #13</a:t>
            </a:r>
            <a:endParaRPr/>
          </a:p>
        </p:txBody>
      </p:sp>
      <p:pic>
        <p:nvPicPr>
          <p:cNvPr id="699" name="Google Shape;699;p73"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635075" y="1509175"/>
            <a:ext cx="3161600" cy="4372799"/>
          </a:xfrm>
          <a:prstGeom prst="rect">
            <a:avLst/>
          </a:prstGeom>
          <a:noFill/>
          <a:ln>
            <a:noFill/>
          </a:ln>
        </p:spPr>
      </p:pic>
      <p:pic>
        <p:nvPicPr>
          <p:cNvPr id="700" name="Google Shape;700;p73" descr="logo"/>
          <p:cNvPicPr preferRelativeResize="0"/>
          <p:nvPr/>
        </p:nvPicPr>
        <p:blipFill>
          <a:blip r:embed="rId4">
            <a:alphaModFix/>
          </a:blip>
          <a:stretch>
            <a:fillRect/>
          </a:stretch>
        </p:blipFill>
        <p:spPr>
          <a:xfrm>
            <a:off x="717050" y="2023950"/>
            <a:ext cx="5715000" cy="1143000"/>
          </a:xfrm>
          <a:prstGeom prst="rect">
            <a:avLst/>
          </a:prstGeom>
          <a:noFill/>
          <a:ln>
            <a:noFill/>
          </a:ln>
        </p:spPr>
      </p:pic>
      <p:pic>
        <p:nvPicPr>
          <p:cNvPr id="701" name="Google Shape;701;p73" descr="students smili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5450" y="3276675"/>
            <a:ext cx="2329398" cy="1648900"/>
          </a:xfrm>
          <a:prstGeom prst="rect">
            <a:avLst/>
          </a:prstGeom>
          <a:noFill/>
          <a:ln>
            <a:noFill/>
          </a:ln>
        </p:spPr>
      </p:pic>
      <p:pic>
        <p:nvPicPr>
          <p:cNvPr id="702" name="Google Shape;702;p73" descr="our school is the best"/>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126975" y="1635650"/>
            <a:ext cx="2508103" cy="2508103"/>
          </a:xfrm>
          <a:prstGeom prst="rect">
            <a:avLst/>
          </a:prstGeom>
          <a:noFill/>
          <a:ln>
            <a:noFill/>
          </a:ln>
        </p:spPr>
      </p:pic>
      <p:pic>
        <p:nvPicPr>
          <p:cNvPr id="703" name="Google Shape;703;p73" descr="students smili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324750" y="3166950"/>
            <a:ext cx="2583422" cy="1719150"/>
          </a:xfrm>
          <a:prstGeom prst="rect">
            <a:avLst/>
          </a:prstGeom>
          <a:noFill/>
          <a:ln>
            <a:noFill/>
          </a:ln>
        </p:spPr>
      </p:pic>
      <p:pic>
        <p:nvPicPr>
          <p:cNvPr id="704" name="Google Shape;704;p73" descr="matrix"/>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493351" y="4259825"/>
            <a:ext cx="1898856" cy="25981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4"/>
          <p:cNvSpPr txBox="1">
            <a:spLocks noGrp="1"/>
          </p:cNvSpPr>
          <p:nvPr>
            <p:ph type="title"/>
          </p:nvPr>
        </p:nvSpPr>
        <p:spPr>
          <a:xfrm>
            <a:off x="4256700" y="298525"/>
            <a:ext cx="74769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Hilltop Primary School</a:t>
            </a:r>
            <a:endParaRPr sz="4000"/>
          </a:p>
        </p:txBody>
      </p:sp>
      <p:sp>
        <p:nvSpPr>
          <p:cNvPr id="710" name="Google Shape;710;p74"/>
          <p:cNvSpPr txBox="1"/>
          <p:nvPr/>
        </p:nvSpPr>
        <p:spPr>
          <a:xfrm>
            <a:off x="6922986" y="5979852"/>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625</a:t>
            </a:r>
            <a:endParaRPr sz="2400">
              <a:solidFill>
                <a:schemeClr val="dk1"/>
              </a:solidFill>
              <a:latin typeface="Georgia"/>
              <a:ea typeface="Georgia"/>
              <a:cs typeface="Georgia"/>
              <a:sym typeface="Georgia"/>
            </a:endParaRPr>
          </a:p>
        </p:txBody>
      </p:sp>
      <p:sp>
        <p:nvSpPr>
          <p:cNvPr id="711" name="Google Shape;711;p74"/>
          <p:cNvSpPr txBox="1">
            <a:spLocks noGrp="1"/>
          </p:cNvSpPr>
          <p:nvPr>
            <p:ph type="body" idx="1"/>
          </p:nvPr>
        </p:nvSpPr>
        <p:spPr>
          <a:xfrm>
            <a:off x="375050" y="5120650"/>
            <a:ext cx="39597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#277</a:t>
            </a:r>
            <a:endParaRPr/>
          </a:p>
          <a:p>
            <a:pPr marL="0" lvl="0" indent="0" algn="l" rtl="0">
              <a:spcBef>
                <a:spcPts val="1000"/>
              </a:spcBef>
              <a:spcAft>
                <a:spcPts val="0"/>
              </a:spcAft>
              <a:buNone/>
            </a:pPr>
            <a:r>
              <a:rPr lang="en-US"/>
              <a:t>Westonka Public Schools</a:t>
            </a:r>
            <a:endParaRPr/>
          </a:p>
          <a:p>
            <a:pPr marL="0" lvl="0" indent="0" algn="l" rtl="0">
              <a:spcBef>
                <a:spcPts val="1000"/>
              </a:spcBef>
              <a:spcAft>
                <a:spcPts val="1000"/>
              </a:spcAft>
              <a:buNone/>
            </a:pPr>
            <a:r>
              <a:rPr lang="en-US" b="1"/>
              <a:t>Cohort:</a:t>
            </a:r>
            <a:r>
              <a:rPr lang="en-US"/>
              <a:t> #7</a:t>
            </a:r>
            <a:endParaRPr/>
          </a:p>
        </p:txBody>
      </p:sp>
      <p:pic>
        <p:nvPicPr>
          <p:cNvPr id="712" name="Google Shape;712;p74" descr="school ceremony"/>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635075" y="985650"/>
            <a:ext cx="3531100" cy="1717276"/>
          </a:xfrm>
          <a:prstGeom prst="rect">
            <a:avLst/>
          </a:prstGeom>
          <a:noFill/>
          <a:ln w="19050" cap="flat" cmpd="sng">
            <a:solidFill>
              <a:schemeClr val="dk2"/>
            </a:solidFill>
            <a:prstDash val="solid"/>
            <a:round/>
            <a:headEnd type="none" w="sm" len="sm"/>
            <a:tailEnd type="none" w="sm" len="sm"/>
          </a:ln>
        </p:spPr>
      </p:pic>
      <p:pic>
        <p:nvPicPr>
          <p:cNvPr id="713" name="Google Shape;713;p74" descr="students holding certificate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83600" y="4347675"/>
            <a:ext cx="4321377" cy="2101600"/>
          </a:xfrm>
          <a:prstGeom prst="rect">
            <a:avLst/>
          </a:prstGeom>
          <a:noFill/>
          <a:ln w="19050" cap="flat" cmpd="sng">
            <a:solidFill>
              <a:schemeClr val="dk2"/>
            </a:solidFill>
            <a:prstDash val="solid"/>
            <a:round/>
            <a:headEnd type="none" w="sm" len="sm"/>
            <a:tailEnd type="none" w="sm" len="sm"/>
          </a:ln>
        </p:spPr>
      </p:pic>
      <p:pic>
        <p:nvPicPr>
          <p:cNvPr id="714" name="Google Shape;714;p74" descr="student danc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284725" y="2551863"/>
            <a:ext cx="2553298" cy="1914973"/>
          </a:xfrm>
          <a:prstGeom prst="rect">
            <a:avLst/>
          </a:prstGeom>
          <a:noFill/>
          <a:ln w="19050" cap="flat" cmpd="sng">
            <a:solidFill>
              <a:schemeClr val="dk2"/>
            </a:solidFill>
            <a:prstDash val="solid"/>
            <a:round/>
            <a:headEnd type="none" w="sm" len="sm"/>
            <a:tailEnd type="none" w="sm" len="sm"/>
          </a:ln>
        </p:spPr>
      </p:pic>
      <p:pic>
        <p:nvPicPr>
          <p:cNvPr id="715" name="Google Shape;715;p74" descr="students smili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109925" y="1548925"/>
            <a:ext cx="2902467" cy="2176850"/>
          </a:xfrm>
          <a:prstGeom prst="rect">
            <a:avLst/>
          </a:prstGeom>
          <a:noFill/>
          <a:ln w="19050" cap="flat" cmpd="sng">
            <a:solidFill>
              <a:schemeClr val="dk2"/>
            </a:solidFill>
            <a:prstDash val="solid"/>
            <a:round/>
            <a:headEnd type="none" w="sm" len="sm"/>
            <a:tailEnd type="none" w="sm" len="sm"/>
          </a:ln>
        </p:spPr>
      </p:pic>
      <p:pic>
        <p:nvPicPr>
          <p:cNvPr id="716" name="Google Shape;716;p74" descr="students smili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27450" y="3182825"/>
            <a:ext cx="3959798" cy="1603551"/>
          </a:xfrm>
          <a:prstGeom prst="rect">
            <a:avLst/>
          </a:prstGeom>
          <a:noFill/>
          <a:ln w="19050" cap="flat" cmpd="sng">
            <a:solidFill>
              <a:schemeClr val="dk2"/>
            </a:solidFill>
            <a:prstDash val="solid"/>
            <a:round/>
            <a:headEnd type="none" w="sm" len="sm"/>
            <a:tailEnd type="none" w="sm" len="sm"/>
          </a:ln>
        </p:spPr>
      </p:pic>
      <p:pic>
        <p:nvPicPr>
          <p:cNvPr id="717" name="Google Shape;717;p74" descr="logo"/>
          <p:cNvPicPr preferRelativeResize="0"/>
          <p:nvPr/>
        </p:nvPicPr>
        <p:blipFill>
          <a:blip r:embed="rId8">
            <a:alphaModFix/>
          </a:blip>
          <a:stretch>
            <a:fillRect/>
          </a:stretch>
        </p:blipFill>
        <p:spPr>
          <a:xfrm>
            <a:off x="353977" y="1737350"/>
            <a:ext cx="1031375" cy="1072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5"/>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Laketown Elementary School</a:t>
            </a:r>
            <a:endParaRPr sz="4000"/>
          </a:p>
        </p:txBody>
      </p:sp>
      <p:sp>
        <p:nvSpPr>
          <p:cNvPr id="724" name="Google Shape;724;p75"/>
          <p:cNvSpPr txBox="1"/>
          <p:nvPr/>
        </p:nvSpPr>
        <p:spPr>
          <a:xfrm>
            <a:off x="5919244" y="6016729"/>
            <a:ext cx="1711960" cy="75692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110</a:t>
            </a:r>
            <a:endParaRPr sz="2400">
              <a:solidFill>
                <a:schemeClr val="dk1"/>
              </a:solidFill>
              <a:latin typeface="Georgia"/>
              <a:ea typeface="Georgia"/>
              <a:cs typeface="Georgia"/>
              <a:sym typeface="Georgia"/>
            </a:endParaRPr>
          </a:p>
        </p:txBody>
      </p:sp>
      <p:pic>
        <p:nvPicPr>
          <p:cNvPr id="725" name="Google Shape;725;p75"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21975" y="1628074"/>
            <a:ext cx="5604624" cy="3378275"/>
          </a:xfrm>
          <a:prstGeom prst="rect">
            <a:avLst/>
          </a:prstGeom>
          <a:noFill/>
          <a:ln>
            <a:noFill/>
          </a:ln>
        </p:spPr>
      </p:pic>
      <p:pic>
        <p:nvPicPr>
          <p:cNvPr id="726" name="Google Shape;726;p75" descr="laketown pride ticke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80091" y="3524760"/>
            <a:ext cx="4083383" cy="2667001"/>
          </a:xfrm>
          <a:prstGeom prst="rect">
            <a:avLst/>
          </a:prstGeom>
          <a:noFill/>
          <a:ln>
            <a:noFill/>
          </a:ln>
        </p:spPr>
      </p:pic>
      <p:pic>
        <p:nvPicPr>
          <p:cNvPr id="727" name="Google Shape;727;p75" descr="log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942898" y="1628076"/>
            <a:ext cx="2146475" cy="1532275"/>
          </a:xfrm>
          <a:prstGeom prst="rect">
            <a:avLst/>
          </a:prstGeom>
          <a:noFill/>
          <a:ln>
            <a:noFill/>
          </a:ln>
        </p:spPr>
      </p:pic>
      <p:pic>
        <p:nvPicPr>
          <p:cNvPr id="728" name="Google Shape;728;p75" descr="mascot tige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95250" y="2335513"/>
            <a:ext cx="2817173" cy="2186978"/>
          </a:xfrm>
          <a:prstGeom prst="rect">
            <a:avLst/>
          </a:prstGeom>
          <a:noFill/>
          <a:ln>
            <a:noFill/>
          </a:ln>
        </p:spPr>
      </p:pic>
      <p:sp>
        <p:nvSpPr>
          <p:cNvPr id="729" name="Google Shape;729;p75"/>
          <p:cNvSpPr txBox="1">
            <a:spLocks noGrp="1"/>
          </p:cNvSpPr>
          <p:nvPr>
            <p:ph type="body" idx="1"/>
          </p:nvPr>
        </p:nvSpPr>
        <p:spPr>
          <a:xfrm>
            <a:off x="375050" y="5120650"/>
            <a:ext cx="3509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#110</a:t>
            </a:r>
            <a:endParaRPr/>
          </a:p>
          <a:p>
            <a:pPr marL="0" lvl="0" indent="0" algn="l" rtl="0">
              <a:spcBef>
                <a:spcPts val="1000"/>
              </a:spcBef>
              <a:spcAft>
                <a:spcPts val="0"/>
              </a:spcAft>
              <a:buNone/>
            </a:pPr>
            <a:r>
              <a:rPr lang="en-US"/>
              <a:t>Waconia Public Schools</a:t>
            </a:r>
            <a:endParaRPr/>
          </a:p>
          <a:p>
            <a:pPr marL="0" lvl="0" indent="0" algn="l" rtl="0">
              <a:spcBef>
                <a:spcPts val="1000"/>
              </a:spcBef>
              <a:spcAft>
                <a:spcPts val="1000"/>
              </a:spcAft>
              <a:buNone/>
            </a:pPr>
            <a:r>
              <a:rPr lang="en-US" b="1"/>
              <a:t>Cohort:</a:t>
            </a:r>
            <a:r>
              <a:rPr lang="en-US"/>
              <a:t> #12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69975" y="1335275"/>
            <a:ext cx="12071400" cy="5441100"/>
          </a:xfrm>
          <a:prstGeom prst="rect">
            <a:avLst/>
          </a:prstGeom>
        </p:spPr>
        <p:txBody>
          <a:bodyPr spcFirstLastPara="1" wrap="square" lIns="182875" tIns="91425" rIns="182875" bIns="274300" anchor="b" anchorCtr="0">
            <a:normAutofit/>
          </a:bodyPr>
          <a:lstStyle/>
          <a:p>
            <a:pPr marL="0" lvl="0" indent="0" algn="l" rtl="0">
              <a:spcBef>
                <a:spcPts val="0"/>
              </a:spcBef>
              <a:spcAft>
                <a:spcPts val="0"/>
              </a:spcAft>
              <a:buNone/>
            </a:pPr>
            <a:r>
              <a:rPr lang="en-US" dirty="0"/>
              <a:t>PBIS Exemplar Recognition</a:t>
            </a:r>
            <a:endParaRPr dirty="0"/>
          </a:p>
          <a:p>
            <a:pPr marL="0" lvl="0" indent="0" algn="l" rtl="0">
              <a:spcBef>
                <a:spcPts val="0"/>
              </a:spcBef>
              <a:spcAft>
                <a:spcPts val="0"/>
              </a:spcAft>
              <a:buNone/>
            </a:pPr>
            <a:r>
              <a:rPr lang="en-US" sz="6600" i="1" dirty="0">
                <a:solidFill>
                  <a:schemeClr val="tx1"/>
                </a:solidFill>
              </a:rPr>
              <a:t>Exemplar Districts &amp; Schools</a:t>
            </a:r>
            <a:endParaRPr sz="6600" i="1"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6"/>
          <p:cNvSpPr txBox="1">
            <a:spLocks noGrp="1"/>
          </p:cNvSpPr>
          <p:nvPr>
            <p:ph type="title"/>
          </p:nvPr>
        </p:nvSpPr>
        <p:spPr>
          <a:xfrm>
            <a:off x="3884450" y="282500"/>
            <a:ext cx="77823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L’ Étoile du Nord French Immersion </a:t>
            </a:r>
            <a:endParaRPr sz="4000"/>
          </a:p>
        </p:txBody>
      </p:sp>
      <p:sp>
        <p:nvSpPr>
          <p:cNvPr id="735" name="Google Shape;735;p76"/>
          <p:cNvSpPr txBox="1"/>
          <p:nvPr/>
        </p:nvSpPr>
        <p:spPr>
          <a:xfrm>
            <a:off x="5919244" y="6016729"/>
            <a:ext cx="1712100" cy="751800"/>
          </a:xfrm>
          <a:prstGeom prst="rect">
            <a:avLst/>
          </a:prstGeom>
          <a:noFill/>
          <a:ln>
            <a:noFill/>
          </a:ln>
        </p:spPr>
        <p:txBody>
          <a:bodyPr spcFirstLastPara="1" wrap="square" lIns="0" tIns="12700" rIns="0" bIns="0" anchor="t" anchorCtr="0">
            <a:spAutoFit/>
          </a:bodyPr>
          <a:lstStyle/>
          <a:p>
            <a:pPr marL="558165" marR="5080" lvl="0" indent="-546100" algn="l" rtl="0">
              <a:lnSpc>
                <a:spcPct val="100000"/>
              </a:lnSpc>
              <a:spcBef>
                <a:spcPts val="0"/>
              </a:spcBef>
              <a:spcAft>
                <a:spcPts val="0"/>
              </a:spcAft>
              <a:buNone/>
            </a:pPr>
            <a:r>
              <a:rPr lang="en-US" sz="2400">
                <a:solidFill>
                  <a:srgbClr val="FFFFFF"/>
                </a:solidFill>
                <a:latin typeface="Georgia"/>
                <a:ea typeface="Georgia"/>
                <a:cs typeface="Georgia"/>
                <a:sym typeface="Georgia"/>
              </a:rPr>
              <a:t>District #  110</a:t>
            </a:r>
            <a:endParaRPr sz="2400">
              <a:solidFill>
                <a:schemeClr val="dk1"/>
              </a:solidFill>
              <a:latin typeface="Georgia"/>
              <a:ea typeface="Georgia"/>
              <a:cs typeface="Georgia"/>
              <a:sym typeface="Georgia"/>
            </a:endParaRPr>
          </a:p>
        </p:txBody>
      </p:sp>
      <p:sp>
        <p:nvSpPr>
          <p:cNvPr id="736" name="Google Shape;736;p76"/>
          <p:cNvSpPr txBox="1">
            <a:spLocks noGrp="1"/>
          </p:cNvSpPr>
          <p:nvPr>
            <p:ph type="body" idx="1"/>
          </p:nvPr>
        </p:nvSpPr>
        <p:spPr>
          <a:xfrm>
            <a:off x="375050" y="5120650"/>
            <a:ext cx="3509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#625</a:t>
            </a:r>
            <a:endParaRPr/>
          </a:p>
          <a:p>
            <a:pPr marL="0" lvl="0" indent="0" algn="l" rtl="0">
              <a:spcBef>
                <a:spcPts val="1000"/>
              </a:spcBef>
              <a:spcAft>
                <a:spcPts val="0"/>
              </a:spcAft>
              <a:buNone/>
            </a:pPr>
            <a:r>
              <a:rPr lang="en-US"/>
              <a:t>Saint Paul Public Schools</a:t>
            </a:r>
            <a:endParaRPr/>
          </a:p>
          <a:p>
            <a:pPr marL="0" lvl="0" indent="0" algn="l" rtl="0">
              <a:spcBef>
                <a:spcPts val="1000"/>
              </a:spcBef>
              <a:spcAft>
                <a:spcPts val="1000"/>
              </a:spcAft>
              <a:buNone/>
            </a:pPr>
            <a:r>
              <a:rPr lang="en-US" b="1"/>
              <a:t>Non-Cohort</a:t>
            </a:r>
            <a:endParaRPr/>
          </a:p>
        </p:txBody>
      </p:sp>
      <p:pic>
        <p:nvPicPr>
          <p:cNvPr id="737" name="Google Shape;737;p76" descr="pbis award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55000" y="4198875"/>
            <a:ext cx="3727226" cy="2407574"/>
          </a:xfrm>
          <a:prstGeom prst="rect">
            <a:avLst/>
          </a:prstGeom>
          <a:noFill/>
          <a:ln w="19050" cap="flat" cmpd="sng">
            <a:solidFill>
              <a:schemeClr val="dk2"/>
            </a:solidFill>
            <a:prstDash val="solid"/>
            <a:round/>
            <a:headEnd type="none" w="sm" len="sm"/>
            <a:tailEnd type="none" w="sm" len="sm"/>
          </a:ln>
        </p:spPr>
      </p:pic>
      <p:pic>
        <p:nvPicPr>
          <p:cNvPr id="738" name="Google Shape;738;p76" descr="award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30550" y="1852921"/>
            <a:ext cx="2794400" cy="1832674"/>
          </a:xfrm>
          <a:prstGeom prst="rect">
            <a:avLst/>
          </a:prstGeom>
          <a:noFill/>
          <a:ln w="19050" cap="flat" cmpd="sng">
            <a:solidFill>
              <a:schemeClr val="dk2"/>
            </a:solidFill>
            <a:prstDash val="solid"/>
            <a:round/>
            <a:headEnd type="none" w="sm" len="sm"/>
            <a:tailEnd type="none" w="sm" len="sm"/>
          </a:ln>
        </p:spPr>
      </p:pic>
      <p:pic>
        <p:nvPicPr>
          <p:cNvPr id="739" name="Google Shape;739;p76" descr="matrix "/>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524200" y="2000250"/>
            <a:ext cx="4329549" cy="3853150"/>
          </a:xfrm>
          <a:prstGeom prst="rect">
            <a:avLst/>
          </a:prstGeom>
          <a:noFill/>
          <a:ln w="19050" cap="flat" cmpd="sng">
            <a:solidFill>
              <a:schemeClr val="dk2"/>
            </a:solidFill>
            <a:prstDash val="solid"/>
            <a:round/>
            <a:headEnd type="none" w="sm" len="sm"/>
            <a:tailEnd type="none" w="sm" len="sm"/>
          </a:ln>
        </p:spPr>
      </p:pic>
      <p:pic>
        <p:nvPicPr>
          <p:cNvPr id="740" name="Google Shape;740;p76" descr="log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8100" y="2490396"/>
            <a:ext cx="3864416" cy="1050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7"/>
          <p:cNvSpPr txBox="1">
            <a:spLocks noGrp="1"/>
          </p:cNvSpPr>
          <p:nvPr>
            <p:ph type="title"/>
          </p:nvPr>
        </p:nvSpPr>
        <p:spPr>
          <a:xfrm>
            <a:off x="3884450" y="282500"/>
            <a:ext cx="77823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Maxfield Elementary School</a:t>
            </a:r>
            <a:endParaRPr sz="4000"/>
          </a:p>
        </p:txBody>
      </p:sp>
      <p:sp>
        <p:nvSpPr>
          <p:cNvPr id="746" name="Google Shape;746;p77"/>
          <p:cNvSpPr txBox="1">
            <a:spLocks noGrp="1"/>
          </p:cNvSpPr>
          <p:nvPr>
            <p:ph type="body" idx="1"/>
          </p:nvPr>
        </p:nvSpPr>
        <p:spPr>
          <a:xfrm>
            <a:off x="375050" y="5120650"/>
            <a:ext cx="3509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#624</a:t>
            </a:r>
            <a:endParaRPr/>
          </a:p>
          <a:p>
            <a:pPr marL="0" lvl="0" indent="0" algn="l" rtl="0">
              <a:spcBef>
                <a:spcPts val="1000"/>
              </a:spcBef>
              <a:spcAft>
                <a:spcPts val="0"/>
              </a:spcAft>
              <a:buNone/>
            </a:pPr>
            <a:r>
              <a:rPr lang="en-US"/>
              <a:t>Saint Paul Public Schools</a:t>
            </a:r>
            <a:endParaRPr/>
          </a:p>
          <a:p>
            <a:pPr marL="0" lvl="0" indent="0" algn="l" rtl="0">
              <a:spcBef>
                <a:spcPts val="1000"/>
              </a:spcBef>
              <a:spcAft>
                <a:spcPts val="1000"/>
              </a:spcAft>
              <a:buNone/>
            </a:pPr>
            <a:r>
              <a:rPr lang="en-US" b="1"/>
              <a:t>Non-Cohort</a:t>
            </a:r>
            <a:endParaRPr/>
          </a:p>
        </p:txBody>
      </p:sp>
      <p:pic>
        <p:nvPicPr>
          <p:cNvPr id="747" name="Google Shape;747;p77"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94377" y="1466975"/>
            <a:ext cx="6010600" cy="4830448"/>
          </a:xfrm>
          <a:prstGeom prst="rect">
            <a:avLst/>
          </a:prstGeom>
          <a:noFill/>
          <a:ln w="19050" cap="flat" cmpd="sng">
            <a:solidFill>
              <a:schemeClr val="dk2"/>
            </a:solidFill>
            <a:prstDash val="solid"/>
            <a:round/>
            <a:headEnd type="none" w="sm" len="sm"/>
            <a:tailEnd type="none" w="sm" len="sm"/>
          </a:ln>
        </p:spPr>
      </p:pic>
      <p:pic>
        <p:nvPicPr>
          <p:cNvPr id="748" name="Google Shape;748;p77"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38147" y="5274150"/>
            <a:ext cx="3660175" cy="1242800"/>
          </a:xfrm>
          <a:prstGeom prst="rect">
            <a:avLst/>
          </a:prstGeom>
          <a:noFill/>
          <a:ln>
            <a:noFill/>
          </a:ln>
        </p:spPr>
      </p:pic>
      <p:pic>
        <p:nvPicPr>
          <p:cNvPr id="749" name="Google Shape;749;p77" descr="logo"/>
          <p:cNvPicPr preferRelativeResize="0"/>
          <p:nvPr/>
        </p:nvPicPr>
        <p:blipFill>
          <a:blip r:embed="rId5">
            <a:alphaModFix/>
          </a:blip>
          <a:stretch>
            <a:fillRect/>
          </a:stretch>
        </p:blipFill>
        <p:spPr>
          <a:xfrm>
            <a:off x="152400" y="2078925"/>
            <a:ext cx="5589577" cy="176813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8"/>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North View Middle School</a:t>
            </a:r>
            <a:endParaRPr/>
          </a:p>
        </p:txBody>
      </p:sp>
      <p:sp>
        <p:nvSpPr>
          <p:cNvPr id="756" name="Google Shape;756;p78" descr="knight pride logo"/>
          <p:cNvSpPr txBox="1">
            <a:spLocks noGrp="1"/>
          </p:cNvSpPr>
          <p:nvPr>
            <p:ph type="body" idx="1"/>
          </p:nvPr>
        </p:nvSpPr>
        <p:spPr>
          <a:xfrm>
            <a:off x="723900" y="1436375"/>
            <a:ext cx="10515600" cy="43512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1000"/>
              </a:spcBef>
              <a:spcAft>
                <a:spcPts val="1000"/>
              </a:spcAft>
              <a:buNone/>
            </a:pPr>
            <a:endParaRPr/>
          </a:p>
        </p:txBody>
      </p:sp>
      <p:pic>
        <p:nvPicPr>
          <p:cNvPr id="757" name="Google Shape;757;p78"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03325" y="1423075"/>
            <a:ext cx="6267199" cy="4011849"/>
          </a:xfrm>
          <a:prstGeom prst="rect">
            <a:avLst/>
          </a:prstGeom>
          <a:noFill/>
          <a:ln>
            <a:noFill/>
          </a:ln>
        </p:spPr>
      </p:pic>
      <p:sp>
        <p:nvSpPr>
          <p:cNvPr id="758" name="Google Shape;758;p78"/>
          <p:cNvSpPr txBox="1">
            <a:spLocks noGrp="1"/>
          </p:cNvSpPr>
          <p:nvPr>
            <p:ph type="body" idx="1"/>
          </p:nvPr>
        </p:nvSpPr>
        <p:spPr>
          <a:xfrm>
            <a:off x="375050" y="5120650"/>
            <a:ext cx="3241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Non-Cohort</a:t>
            </a:r>
            <a:endParaRPr/>
          </a:p>
        </p:txBody>
      </p:sp>
      <p:pic>
        <p:nvPicPr>
          <p:cNvPr id="759" name="Google Shape;759;p78" descr="logo"/>
          <p:cNvPicPr preferRelativeResize="0"/>
          <p:nvPr/>
        </p:nvPicPr>
        <p:blipFill>
          <a:blip r:embed="rId4">
            <a:alphaModFix/>
          </a:blip>
          <a:stretch>
            <a:fillRect/>
          </a:stretch>
        </p:blipFill>
        <p:spPr>
          <a:xfrm>
            <a:off x="375038" y="1436375"/>
            <a:ext cx="4905375" cy="3314700"/>
          </a:xfrm>
          <a:prstGeom prst="rect">
            <a:avLst/>
          </a:prstGeom>
          <a:noFill/>
          <a:ln>
            <a:noFill/>
          </a:ln>
        </p:spPr>
      </p:pic>
      <p:pic>
        <p:nvPicPr>
          <p:cNvPr id="760" name="Google Shape;760;p78" descr="logo"/>
          <p:cNvPicPr preferRelativeResize="0"/>
          <p:nvPr/>
        </p:nvPicPr>
        <p:blipFill>
          <a:blip r:embed="rId5">
            <a:alphaModFix/>
          </a:blip>
          <a:stretch>
            <a:fillRect/>
          </a:stretch>
        </p:blipFill>
        <p:spPr>
          <a:xfrm>
            <a:off x="3879850" y="5726550"/>
            <a:ext cx="3143250" cy="8953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9"/>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Oak Point Elementary</a:t>
            </a:r>
            <a:endParaRPr sz="4000"/>
          </a:p>
        </p:txBody>
      </p:sp>
      <p:sp>
        <p:nvSpPr>
          <p:cNvPr id="766" name="Google Shape;766;p79"/>
          <p:cNvSpPr txBox="1">
            <a:spLocks noGrp="1"/>
          </p:cNvSpPr>
          <p:nvPr>
            <p:ph type="body" idx="1"/>
          </p:nvPr>
        </p:nvSpPr>
        <p:spPr>
          <a:xfrm>
            <a:off x="375050" y="5120650"/>
            <a:ext cx="3241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#272</a:t>
            </a:r>
            <a:endParaRPr/>
          </a:p>
          <a:p>
            <a:pPr marL="0" lvl="0" indent="0" algn="l" rtl="0">
              <a:spcBef>
                <a:spcPts val="1000"/>
              </a:spcBef>
              <a:spcAft>
                <a:spcPts val="0"/>
              </a:spcAft>
              <a:buNone/>
            </a:pPr>
            <a:r>
              <a:rPr lang="en-US"/>
              <a:t>Eden Prairie Schools</a:t>
            </a:r>
            <a:endParaRPr/>
          </a:p>
          <a:p>
            <a:pPr marL="0" lvl="0" indent="0" algn="l" rtl="0">
              <a:spcBef>
                <a:spcPts val="1000"/>
              </a:spcBef>
              <a:spcAft>
                <a:spcPts val="1000"/>
              </a:spcAft>
              <a:buNone/>
            </a:pPr>
            <a:r>
              <a:rPr lang="en-US" b="1"/>
              <a:t>Cohort:</a:t>
            </a:r>
            <a:r>
              <a:rPr lang="en-US"/>
              <a:t> #11</a:t>
            </a:r>
            <a:endParaRPr/>
          </a:p>
        </p:txBody>
      </p:sp>
      <p:pic>
        <p:nvPicPr>
          <p:cNvPr id="767" name="Google Shape;767;p79"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30075" y="1813475"/>
            <a:ext cx="5947174" cy="4598000"/>
          </a:xfrm>
          <a:prstGeom prst="rect">
            <a:avLst/>
          </a:prstGeom>
          <a:noFill/>
          <a:ln>
            <a:noFill/>
          </a:ln>
        </p:spPr>
      </p:pic>
      <p:sp>
        <p:nvSpPr>
          <p:cNvPr id="768" name="Google Shape;768;p79">
            <a:extLst>
              <a:ext uri="{C183D7F6-B498-43B3-948B-1728B52AA6E4}">
                <adec:decorative xmlns:adec="http://schemas.microsoft.com/office/drawing/2017/decorative" val="1"/>
              </a:ext>
            </a:extLst>
          </p:cNvPr>
          <p:cNvSpPr/>
          <p:nvPr/>
        </p:nvSpPr>
        <p:spPr>
          <a:xfrm>
            <a:off x="763500" y="2290475"/>
            <a:ext cx="3241500" cy="19557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9" name="Google Shape;769;p79" descr="logo"/>
          <p:cNvPicPr preferRelativeResize="0"/>
          <p:nvPr/>
        </p:nvPicPr>
        <p:blipFill>
          <a:blip r:embed="rId4">
            <a:alphaModFix/>
          </a:blip>
          <a:stretch>
            <a:fillRect/>
          </a:stretch>
        </p:blipFill>
        <p:spPr>
          <a:xfrm>
            <a:off x="955500" y="2558713"/>
            <a:ext cx="2857500" cy="14192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80"/>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Oak View Elementary</a:t>
            </a:r>
            <a:endParaRPr sz="4000"/>
          </a:p>
        </p:txBody>
      </p:sp>
      <p:sp>
        <p:nvSpPr>
          <p:cNvPr id="775" name="Google Shape;775;p80"/>
          <p:cNvSpPr txBox="1">
            <a:spLocks noGrp="1"/>
          </p:cNvSpPr>
          <p:nvPr>
            <p:ph type="body" idx="1"/>
          </p:nvPr>
        </p:nvSpPr>
        <p:spPr>
          <a:xfrm>
            <a:off x="375050" y="5120650"/>
            <a:ext cx="3241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Cohort:</a:t>
            </a:r>
            <a:r>
              <a:rPr lang="en-US"/>
              <a:t> #10</a:t>
            </a:r>
            <a:endParaRPr/>
          </a:p>
        </p:txBody>
      </p:sp>
      <p:pic>
        <p:nvPicPr>
          <p:cNvPr id="776" name="Google Shape;776;p80" descr="4 B's"/>
          <p:cNvPicPr preferRelativeResize="0"/>
          <p:nvPr/>
        </p:nvPicPr>
        <p:blipFill rotWithShape="1">
          <a:blip r:embed="rId3">
            <a:alphaModFix/>
          </a:blip>
          <a:srcRect/>
          <a:stretch/>
        </p:blipFill>
        <p:spPr>
          <a:xfrm>
            <a:off x="9639527" y="3885614"/>
            <a:ext cx="2472500" cy="2784825"/>
          </a:xfrm>
          <a:prstGeom prst="rect">
            <a:avLst/>
          </a:prstGeom>
          <a:noFill/>
          <a:ln>
            <a:noFill/>
          </a:ln>
        </p:spPr>
      </p:pic>
      <p:pic>
        <p:nvPicPr>
          <p:cNvPr id="777" name="Google Shape;777;p80" descr="mascot"/>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4450" y="1867075"/>
            <a:ext cx="2679737" cy="2784824"/>
          </a:xfrm>
          <a:prstGeom prst="rect">
            <a:avLst/>
          </a:prstGeom>
          <a:noFill/>
          <a:ln>
            <a:noFill/>
          </a:ln>
        </p:spPr>
      </p:pic>
      <p:pic>
        <p:nvPicPr>
          <p:cNvPr id="778" name="Google Shape;778;p80" descr="husky awards displayed"/>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042716" y="1081563"/>
            <a:ext cx="3511352" cy="2633499"/>
          </a:xfrm>
          <a:prstGeom prst="rect">
            <a:avLst/>
          </a:prstGeom>
          <a:noFill/>
          <a:ln w="19050" cap="flat" cmpd="sng">
            <a:solidFill>
              <a:schemeClr val="dk2"/>
            </a:solidFill>
            <a:prstDash val="solid"/>
            <a:round/>
            <a:headEnd type="none" w="sm" len="sm"/>
            <a:tailEnd type="none" w="sm" len="sm"/>
          </a:ln>
        </p:spPr>
      </p:pic>
      <p:pic>
        <p:nvPicPr>
          <p:cNvPr id="779" name="Google Shape;779;p80" descr="award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960956" y="1063400"/>
            <a:ext cx="3559767" cy="2669825"/>
          </a:xfrm>
          <a:prstGeom prst="rect">
            <a:avLst/>
          </a:prstGeom>
          <a:noFill/>
          <a:ln w="19050" cap="flat" cmpd="sng">
            <a:solidFill>
              <a:schemeClr val="dk2"/>
            </a:solidFill>
            <a:prstDash val="solid"/>
            <a:round/>
            <a:headEnd type="none" w="sm" len="sm"/>
            <a:tailEnd type="none" w="sm" len="sm"/>
          </a:ln>
        </p:spPr>
      </p:pic>
      <p:pic>
        <p:nvPicPr>
          <p:cNvPr id="780" name="Google Shape;780;p80" descr="racing to our goal"/>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787738" y="3173611"/>
            <a:ext cx="2969037" cy="2226778"/>
          </a:xfrm>
          <a:prstGeom prst="rect">
            <a:avLst/>
          </a:prstGeom>
          <a:noFill/>
          <a:ln w="19050" cap="flat" cmpd="sng">
            <a:solidFill>
              <a:schemeClr val="dk2"/>
            </a:solidFill>
            <a:prstDash val="solid"/>
            <a:round/>
            <a:headEnd type="none" w="sm" len="sm"/>
            <a:tailEnd type="none" w="sm" len="sm"/>
          </a:ln>
        </p:spPr>
      </p:pic>
      <p:pic>
        <p:nvPicPr>
          <p:cNvPr id="781" name="Google Shape;781;p80" descr="march madness"/>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927962" y="3256075"/>
            <a:ext cx="2749143" cy="2061857"/>
          </a:xfrm>
          <a:prstGeom prst="rect">
            <a:avLst/>
          </a:prstGeom>
          <a:noFill/>
          <a:ln w="19050" cap="flat" cmpd="sng">
            <a:solidFill>
              <a:schemeClr val="dk2"/>
            </a:solidFill>
            <a:prstDash val="solid"/>
            <a:round/>
            <a:headEnd type="none" w="sm" len="sm"/>
            <a:tailEnd type="none" w="sm" len="sm"/>
          </a:ln>
        </p:spPr>
      </p:pic>
      <p:pic>
        <p:nvPicPr>
          <p:cNvPr id="782" name="Google Shape;782;p80" descr="logo"/>
          <p:cNvPicPr preferRelativeResize="0"/>
          <p:nvPr/>
        </p:nvPicPr>
        <p:blipFill>
          <a:blip r:embed="rId9">
            <a:alphaModFix/>
          </a:blip>
          <a:stretch>
            <a:fillRect/>
          </a:stretch>
        </p:blipFill>
        <p:spPr>
          <a:xfrm>
            <a:off x="4291325" y="5684350"/>
            <a:ext cx="3143250" cy="895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81"/>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Osseo Area Learning Center</a:t>
            </a:r>
            <a:endParaRPr sz="4000"/>
          </a:p>
        </p:txBody>
      </p:sp>
      <p:sp>
        <p:nvSpPr>
          <p:cNvPr id="788" name="Google Shape;788;p81"/>
          <p:cNvSpPr txBox="1">
            <a:spLocks noGrp="1"/>
          </p:cNvSpPr>
          <p:nvPr>
            <p:ph type="body" idx="1"/>
          </p:nvPr>
        </p:nvSpPr>
        <p:spPr>
          <a:xfrm>
            <a:off x="375050" y="5120650"/>
            <a:ext cx="3241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Non-Cohort</a:t>
            </a:r>
            <a:endParaRPr/>
          </a:p>
        </p:txBody>
      </p:sp>
      <p:pic>
        <p:nvPicPr>
          <p:cNvPr id="789" name="Google Shape;789;p81" descr="behavioral expectation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40950" y="1447900"/>
            <a:ext cx="6544850" cy="49506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2"/>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Pioneer Ridge Middle School</a:t>
            </a:r>
            <a:endParaRPr sz="4000"/>
          </a:p>
        </p:txBody>
      </p:sp>
      <p:sp>
        <p:nvSpPr>
          <p:cNvPr id="796" name="Google Shape;796;p82"/>
          <p:cNvSpPr txBox="1">
            <a:spLocks noGrp="1"/>
          </p:cNvSpPr>
          <p:nvPr>
            <p:ph type="body" idx="1"/>
          </p:nvPr>
        </p:nvSpPr>
        <p:spPr>
          <a:xfrm>
            <a:off x="375050" y="5120650"/>
            <a:ext cx="41523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#112</a:t>
            </a:r>
            <a:endParaRPr/>
          </a:p>
          <a:p>
            <a:pPr marL="0" lvl="0" indent="0" algn="l" rtl="0">
              <a:spcBef>
                <a:spcPts val="1000"/>
              </a:spcBef>
              <a:spcAft>
                <a:spcPts val="0"/>
              </a:spcAft>
              <a:buNone/>
            </a:pPr>
            <a:r>
              <a:rPr lang="en-US"/>
              <a:t>Eastern Carver County Schools</a:t>
            </a:r>
            <a:endParaRPr/>
          </a:p>
          <a:p>
            <a:pPr marL="0" lvl="0" indent="0" algn="l" rtl="0">
              <a:spcBef>
                <a:spcPts val="1000"/>
              </a:spcBef>
              <a:spcAft>
                <a:spcPts val="1000"/>
              </a:spcAft>
              <a:buNone/>
            </a:pPr>
            <a:r>
              <a:rPr lang="en-US" b="1"/>
              <a:t>Cohort:</a:t>
            </a:r>
            <a:r>
              <a:rPr lang="en-US"/>
              <a:t> #4</a:t>
            </a:r>
            <a:endParaRPr/>
          </a:p>
        </p:txBody>
      </p:sp>
      <p:pic>
        <p:nvPicPr>
          <p:cNvPr id="797" name="Google Shape;797;p82" descr="matrix"/>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39575" y="1559000"/>
            <a:ext cx="7359851" cy="4816421"/>
          </a:xfrm>
          <a:prstGeom prst="rect">
            <a:avLst/>
          </a:prstGeom>
          <a:noFill/>
          <a:ln>
            <a:noFill/>
          </a:ln>
        </p:spPr>
      </p:pic>
      <p:pic>
        <p:nvPicPr>
          <p:cNvPr id="798" name="Google Shape;798;p82"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92575" y="1853500"/>
            <a:ext cx="4334774" cy="297448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Prairie View Elementary</a:t>
            </a:r>
            <a:endParaRPr sz="4000"/>
          </a:p>
        </p:txBody>
      </p:sp>
      <p:sp>
        <p:nvSpPr>
          <p:cNvPr id="804" name="Google Shape;804;p83"/>
          <p:cNvSpPr txBox="1">
            <a:spLocks noGrp="1"/>
          </p:cNvSpPr>
          <p:nvPr>
            <p:ph type="body" idx="1"/>
          </p:nvPr>
        </p:nvSpPr>
        <p:spPr>
          <a:xfrm>
            <a:off x="375050" y="5120650"/>
            <a:ext cx="41523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#272</a:t>
            </a:r>
            <a:endParaRPr/>
          </a:p>
          <a:p>
            <a:pPr marL="0" lvl="0" indent="0" algn="l" rtl="0">
              <a:spcBef>
                <a:spcPts val="1000"/>
              </a:spcBef>
              <a:spcAft>
                <a:spcPts val="0"/>
              </a:spcAft>
              <a:buNone/>
            </a:pPr>
            <a:r>
              <a:rPr lang="en-US"/>
              <a:t>Eden Prairie Schools</a:t>
            </a:r>
            <a:endParaRPr/>
          </a:p>
          <a:p>
            <a:pPr marL="0" lvl="0" indent="0" algn="l" rtl="0">
              <a:spcBef>
                <a:spcPts val="1000"/>
              </a:spcBef>
              <a:spcAft>
                <a:spcPts val="1000"/>
              </a:spcAft>
              <a:buNone/>
            </a:pPr>
            <a:r>
              <a:rPr lang="en-US" b="1"/>
              <a:t>Cohort:</a:t>
            </a:r>
            <a:r>
              <a:rPr lang="en-US"/>
              <a:t> #12</a:t>
            </a:r>
            <a:endParaRPr/>
          </a:p>
        </p:txBody>
      </p:sp>
      <p:sp>
        <p:nvSpPr>
          <p:cNvPr id="805" name="Google Shape;805;p83">
            <a:extLst>
              <a:ext uri="{C183D7F6-B498-43B3-948B-1728B52AA6E4}">
                <adec:decorative xmlns:adec="http://schemas.microsoft.com/office/drawing/2017/decorative" val="1"/>
              </a:ext>
            </a:extLst>
          </p:cNvPr>
          <p:cNvSpPr/>
          <p:nvPr/>
        </p:nvSpPr>
        <p:spPr>
          <a:xfrm>
            <a:off x="817075" y="2303850"/>
            <a:ext cx="3295200" cy="22683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83" descr="logo"/>
          <p:cNvPicPr preferRelativeResize="0"/>
          <p:nvPr/>
        </p:nvPicPr>
        <p:blipFill>
          <a:blip r:embed="rId3">
            <a:alphaModFix/>
          </a:blip>
          <a:stretch>
            <a:fillRect/>
          </a:stretch>
        </p:blipFill>
        <p:spPr>
          <a:xfrm>
            <a:off x="1035925" y="2790825"/>
            <a:ext cx="2857500" cy="1276350"/>
          </a:xfrm>
          <a:prstGeom prst="rect">
            <a:avLst/>
          </a:prstGeom>
          <a:noFill/>
          <a:ln>
            <a:noFill/>
          </a:ln>
        </p:spPr>
      </p:pic>
      <p:pic>
        <p:nvPicPr>
          <p:cNvPr id="807" name="Google Shape;807;p83" descr="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08300" y="1438450"/>
            <a:ext cx="4875250" cy="515110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4"/>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Rice Lake Elementary</a:t>
            </a:r>
            <a:endParaRPr sz="4000"/>
          </a:p>
        </p:txBody>
      </p:sp>
      <p:sp>
        <p:nvSpPr>
          <p:cNvPr id="813" name="Google Shape;813;p84"/>
          <p:cNvSpPr txBox="1">
            <a:spLocks noGrp="1"/>
          </p:cNvSpPr>
          <p:nvPr>
            <p:ph type="body" idx="1"/>
          </p:nvPr>
        </p:nvSpPr>
        <p:spPr>
          <a:xfrm>
            <a:off x="375050" y="5120650"/>
            <a:ext cx="36747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#12</a:t>
            </a:r>
            <a:endParaRPr/>
          </a:p>
          <a:p>
            <a:pPr marL="0" lvl="0" indent="0" algn="l" rtl="0">
              <a:spcBef>
                <a:spcPts val="1000"/>
              </a:spcBef>
              <a:spcAft>
                <a:spcPts val="0"/>
              </a:spcAft>
              <a:buNone/>
            </a:pPr>
            <a:r>
              <a:rPr lang="en-US"/>
              <a:t>Centennial School District</a:t>
            </a:r>
            <a:endParaRPr/>
          </a:p>
          <a:p>
            <a:pPr marL="0" lvl="0" indent="0" algn="l" rtl="0">
              <a:spcBef>
                <a:spcPts val="1000"/>
              </a:spcBef>
              <a:spcAft>
                <a:spcPts val="1000"/>
              </a:spcAft>
              <a:buNone/>
            </a:pPr>
            <a:r>
              <a:rPr lang="en-US" b="1"/>
              <a:t>Cohort:</a:t>
            </a:r>
            <a:r>
              <a:rPr lang="en-US"/>
              <a:t> #10</a:t>
            </a:r>
            <a:endParaRPr/>
          </a:p>
        </p:txBody>
      </p:sp>
      <p:pic>
        <p:nvPicPr>
          <p:cNvPr id="814" name="Google Shape;814;p84" descr="welcome poster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525" y="1529575"/>
            <a:ext cx="8348299" cy="2645400"/>
          </a:xfrm>
          <a:prstGeom prst="rect">
            <a:avLst/>
          </a:prstGeom>
          <a:noFill/>
          <a:ln>
            <a:noFill/>
          </a:ln>
        </p:spPr>
      </p:pic>
      <p:pic>
        <p:nvPicPr>
          <p:cNvPr id="815" name="Google Shape;815;p84" descr="matrix"/>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575924" y="2352800"/>
            <a:ext cx="3363375" cy="4376610"/>
          </a:xfrm>
          <a:prstGeom prst="rect">
            <a:avLst/>
          </a:prstGeom>
          <a:noFill/>
          <a:ln>
            <a:noFill/>
          </a:ln>
        </p:spPr>
      </p:pic>
      <p:pic>
        <p:nvPicPr>
          <p:cNvPr id="816" name="Google Shape;816;p84" descr="logo"/>
          <p:cNvPicPr preferRelativeResize="0"/>
          <p:nvPr/>
        </p:nvPicPr>
        <p:blipFill>
          <a:blip r:embed="rId5">
            <a:alphaModFix/>
          </a:blip>
          <a:stretch>
            <a:fillRect/>
          </a:stretch>
        </p:blipFill>
        <p:spPr>
          <a:xfrm>
            <a:off x="4377675" y="5911963"/>
            <a:ext cx="2790825" cy="619125"/>
          </a:xfrm>
          <a:prstGeom prst="rect">
            <a:avLst/>
          </a:prstGeom>
          <a:noFill/>
          <a:ln>
            <a:noFill/>
          </a:ln>
        </p:spPr>
      </p:pic>
      <p:pic>
        <p:nvPicPr>
          <p:cNvPr id="817" name="Google Shape;817;p84" descr="logo"/>
          <p:cNvPicPr preferRelativeResize="0"/>
          <p:nvPr/>
        </p:nvPicPr>
        <p:blipFill>
          <a:blip r:embed="rId6">
            <a:alphaModFix/>
          </a:blip>
          <a:stretch>
            <a:fillRect/>
          </a:stretch>
        </p:blipFill>
        <p:spPr>
          <a:xfrm>
            <a:off x="4377675" y="4452775"/>
            <a:ext cx="2562225" cy="1076325"/>
          </a:xfrm>
          <a:prstGeom prst="rect">
            <a:avLst/>
          </a:prstGeom>
          <a:noFill/>
          <a:ln>
            <a:noFill/>
          </a:ln>
        </p:spPr>
      </p:pic>
      <p:pic>
        <p:nvPicPr>
          <p:cNvPr id="818" name="Google Shape;818;p84" descr="we are hawks "/>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672425" y="1133650"/>
            <a:ext cx="4266875" cy="12191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5"/>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Shirley Hills Primary</a:t>
            </a:r>
            <a:endParaRPr sz="4000"/>
          </a:p>
        </p:txBody>
      </p:sp>
      <p:sp>
        <p:nvSpPr>
          <p:cNvPr id="824" name="Google Shape;824;p85"/>
          <p:cNvSpPr txBox="1">
            <a:spLocks noGrp="1"/>
          </p:cNvSpPr>
          <p:nvPr>
            <p:ph type="body" idx="1"/>
          </p:nvPr>
        </p:nvSpPr>
        <p:spPr>
          <a:xfrm>
            <a:off x="375050" y="5120650"/>
            <a:ext cx="49158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#277</a:t>
            </a:r>
            <a:endParaRPr/>
          </a:p>
          <a:p>
            <a:pPr marL="0" lvl="0" indent="0" algn="l" rtl="0">
              <a:spcBef>
                <a:spcPts val="1000"/>
              </a:spcBef>
              <a:spcAft>
                <a:spcPts val="0"/>
              </a:spcAft>
              <a:buNone/>
            </a:pPr>
            <a:r>
              <a:rPr lang="en-US"/>
              <a:t>Westonka Public Schools</a:t>
            </a:r>
            <a:endParaRPr/>
          </a:p>
          <a:p>
            <a:pPr marL="0" lvl="0" indent="0" algn="l" rtl="0">
              <a:spcBef>
                <a:spcPts val="1000"/>
              </a:spcBef>
              <a:spcAft>
                <a:spcPts val="1000"/>
              </a:spcAft>
              <a:buNone/>
            </a:pPr>
            <a:r>
              <a:rPr lang="en-US" b="1"/>
              <a:t>Cohort:</a:t>
            </a:r>
            <a:r>
              <a:rPr lang="en-US"/>
              <a:t> #12</a:t>
            </a:r>
            <a:endParaRPr/>
          </a:p>
        </p:txBody>
      </p:sp>
      <p:pic>
        <p:nvPicPr>
          <p:cNvPr id="825" name="Google Shape;825;p85" descr="logo and eagle masco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6175" y="1861625"/>
            <a:ext cx="4397577" cy="2710375"/>
          </a:xfrm>
          <a:prstGeom prst="rect">
            <a:avLst/>
          </a:prstGeom>
          <a:noFill/>
          <a:ln>
            <a:noFill/>
          </a:ln>
        </p:spPr>
      </p:pic>
      <p:pic>
        <p:nvPicPr>
          <p:cNvPr id="826" name="Google Shape;826;p85" descr="matrix"/>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05950" y="1364300"/>
            <a:ext cx="6596351" cy="5169153"/>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3055696" y="177725"/>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Clr>
                <a:schemeClr val="dk2"/>
              </a:buClr>
              <a:buSzPts val="1100"/>
              <a:buFont typeface="Arial"/>
              <a:buNone/>
            </a:pPr>
            <a:r>
              <a:rPr lang="en-US" sz="3900" dirty="0"/>
              <a:t>PBIS Exemplar School Recognition</a:t>
            </a:r>
            <a:endParaRPr sz="3900" dirty="0"/>
          </a:p>
        </p:txBody>
      </p:sp>
      <p:sp>
        <p:nvSpPr>
          <p:cNvPr id="181" name="Google Shape;181;p23">
            <a:extLst>
              <a:ext uri="{C183D7F6-B498-43B3-948B-1728B52AA6E4}">
                <adec:decorative xmlns:adec="http://schemas.microsoft.com/office/drawing/2017/decorative" val="1"/>
              </a:ext>
            </a:extLst>
          </p:cNvPr>
          <p:cNvSpPr txBox="1">
            <a:spLocks noGrp="1"/>
          </p:cNvSpPr>
          <p:nvPr>
            <p:ph type="body" idx="1"/>
          </p:nvPr>
        </p:nvSpPr>
        <p:spPr>
          <a:xfrm>
            <a:off x="-75" y="1335300"/>
            <a:ext cx="12192000" cy="5522700"/>
          </a:xfrm>
          <a:prstGeom prst="rect">
            <a:avLst/>
          </a:prstGeom>
        </p:spPr>
        <p:txBody>
          <a:bodyPr spcFirstLastPara="1" wrap="square" lIns="228600" tIns="548625" rIns="274300" bIns="45700" anchor="t" anchorCtr="0">
            <a:normAutofit/>
          </a:bodyPr>
          <a:lstStyle/>
          <a:p>
            <a:pPr marL="1371600" marR="5080" lvl="0" indent="0" algn="l" rtl="0">
              <a:lnSpc>
                <a:spcPct val="113658"/>
              </a:lnSpc>
              <a:spcBef>
                <a:spcPts val="0"/>
              </a:spcBef>
              <a:spcAft>
                <a:spcPts val="0"/>
              </a:spcAft>
              <a:buNone/>
            </a:pPr>
            <a:endParaRPr sz="2550"/>
          </a:p>
          <a:p>
            <a:pPr marL="1371600" marR="5080" lvl="0" indent="0" algn="l" rtl="0">
              <a:lnSpc>
                <a:spcPct val="113658"/>
              </a:lnSpc>
              <a:spcBef>
                <a:spcPts val="0"/>
              </a:spcBef>
              <a:spcAft>
                <a:spcPts val="0"/>
              </a:spcAft>
              <a:buNone/>
            </a:pPr>
            <a:endParaRPr sz="1000"/>
          </a:p>
          <a:p>
            <a:pPr marL="0" lvl="0" indent="0" algn="l" rtl="0">
              <a:spcBef>
                <a:spcPts val="0"/>
              </a:spcBef>
              <a:spcAft>
                <a:spcPts val="0"/>
              </a:spcAft>
              <a:buNone/>
            </a:pPr>
            <a:endParaRPr sz="1800">
              <a:solidFill>
                <a:srgbClr val="000000"/>
              </a:solidFill>
            </a:endParaRPr>
          </a:p>
          <a:p>
            <a:pPr marL="0" lvl="0" indent="0" algn="l" rtl="0">
              <a:spcBef>
                <a:spcPts val="1000"/>
              </a:spcBef>
              <a:spcAft>
                <a:spcPts val="1000"/>
              </a:spcAft>
              <a:buNone/>
            </a:pPr>
            <a:endParaRPr/>
          </a:p>
        </p:txBody>
      </p:sp>
      <p:sp>
        <p:nvSpPr>
          <p:cNvPr id="182" name="Google Shape;182;p23"/>
          <p:cNvSpPr txBox="1"/>
          <p:nvPr/>
        </p:nvSpPr>
        <p:spPr>
          <a:xfrm>
            <a:off x="493450" y="2059075"/>
            <a:ext cx="6276000" cy="37266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5080" lvl="0" indent="0" algn="l" rtl="0">
              <a:lnSpc>
                <a:spcPct val="113658"/>
              </a:lnSpc>
              <a:spcBef>
                <a:spcPts val="0"/>
              </a:spcBef>
              <a:spcAft>
                <a:spcPts val="0"/>
              </a:spcAft>
              <a:buNone/>
            </a:pPr>
            <a:endParaRPr sz="1700" b="1" dirty="0">
              <a:solidFill>
                <a:schemeClr val="dk1"/>
              </a:solidFill>
              <a:latin typeface="Calibri"/>
              <a:ea typeface="Calibri"/>
              <a:cs typeface="Calibri"/>
              <a:sym typeface="Calibri"/>
            </a:endParaRPr>
          </a:p>
          <a:p>
            <a:pPr marL="0" marR="5080" lvl="0" indent="0" algn="l" rtl="0">
              <a:lnSpc>
                <a:spcPct val="113658"/>
              </a:lnSpc>
              <a:spcBef>
                <a:spcPts val="0"/>
              </a:spcBef>
              <a:spcAft>
                <a:spcPts val="0"/>
              </a:spcAft>
              <a:buNone/>
            </a:pPr>
            <a:r>
              <a:rPr lang="en-US" sz="2400" b="1" dirty="0">
                <a:solidFill>
                  <a:schemeClr val="dk1"/>
                </a:solidFill>
                <a:latin typeface="Calibri"/>
                <a:ea typeface="Calibri"/>
                <a:cs typeface="Calibri"/>
                <a:sym typeface="Calibri"/>
              </a:rPr>
              <a:t>Schools demonstrate fidelity of implementation as measured by the School-wide Evaluation Tool (SET), the  Benchmarks of Quality (BoQ) or the Tiered Fidelity Inventory (TFI).</a:t>
            </a:r>
            <a:endParaRPr sz="2400" b="1" dirty="0">
              <a:solidFill>
                <a:schemeClr val="dk1"/>
              </a:solidFill>
              <a:latin typeface="Calibri"/>
              <a:ea typeface="Calibri"/>
              <a:cs typeface="Calibri"/>
              <a:sym typeface="Calibri"/>
            </a:endParaRPr>
          </a:p>
          <a:p>
            <a:pPr marL="0" marR="5080" lvl="0" indent="0" algn="l" rtl="0">
              <a:lnSpc>
                <a:spcPct val="113658"/>
              </a:lnSpc>
              <a:spcBef>
                <a:spcPts val="0"/>
              </a:spcBef>
              <a:spcAft>
                <a:spcPts val="0"/>
              </a:spcAft>
              <a:buClr>
                <a:schemeClr val="dk2"/>
              </a:buClr>
              <a:buSzPts val="1100"/>
              <a:buFont typeface="Arial"/>
              <a:buNone/>
            </a:pPr>
            <a:endParaRPr sz="1450" dirty="0">
              <a:solidFill>
                <a:schemeClr val="dk1"/>
              </a:solidFill>
              <a:latin typeface="Calibri"/>
              <a:ea typeface="Calibri"/>
              <a:cs typeface="Calibri"/>
              <a:sym typeface="Calibri"/>
            </a:endParaRPr>
          </a:p>
          <a:p>
            <a:pPr marL="914400" marR="5080" lvl="0" indent="-355600" algn="l" rtl="0">
              <a:lnSpc>
                <a:spcPct val="113658"/>
              </a:lnSpc>
              <a:spcBef>
                <a:spcPts val="0"/>
              </a:spcBef>
              <a:spcAft>
                <a:spcPts val="0"/>
              </a:spcAft>
              <a:buClr>
                <a:schemeClr val="dk1"/>
              </a:buClr>
              <a:buSzPts val="2000"/>
              <a:buChar char="•"/>
            </a:pPr>
            <a:r>
              <a:rPr lang="en-US" sz="2000" dirty="0">
                <a:solidFill>
                  <a:schemeClr val="dk1"/>
                </a:solidFill>
                <a:latin typeface="Calibri"/>
                <a:ea typeface="Calibri"/>
                <a:cs typeface="Calibri"/>
                <a:sym typeface="Calibri"/>
              </a:rPr>
              <a:t>Overall SET score of 80 points or above</a:t>
            </a:r>
            <a:endParaRPr sz="2000" dirty="0">
              <a:solidFill>
                <a:schemeClr val="dk1"/>
              </a:solidFill>
              <a:latin typeface="Calibri"/>
              <a:ea typeface="Calibri"/>
              <a:cs typeface="Calibri"/>
              <a:sym typeface="Calibri"/>
            </a:endParaRPr>
          </a:p>
          <a:p>
            <a:pPr marL="914400" marR="5080" lvl="0" indent="-355600" algn="l" rtl="0">
              <a:lnSpc>
                <a:spcPct val="113658"/>
              </a:lnSpc>
              <a:spcBef>
                <a:spcPts val="0"/>
              </a:spcBef>
              <a:spcAft>
                <a:spcPts val="0"/>
              </a:spcAft>
              <a:buClr>
                <a:schemeClr val="dk1"/>
              </a:buClr>
              <a:buSzPts val="2000"/>
              <a:buChar char="•"/>
            </a:pPr>
            <a:r>
              <a:rPr lang="en-US" sz="2000" dirty="0">
                <a:solidFill>
                  <a:schemeClr val="dk1"/>
                </a:solidFill>
                <a:latin typeface="Calibri"/>
                <a:ea typeface="Calibri"/>
                <a:cs typeface="Calibri"/>
                <a:sym typeface="Calibri"/>
              </a:rPr>
              <a:t>Overall BoQ score of 70 point or above</a:t>
            </a:r>
            <a:endParaRPr sz="2000" dirty="0">
              <a:solidFill>
                <a:schemeClr val="dk1"/>
              </a:solidFill>
              <a:latin typeface="Calibri"/>
              <a:ea typeface="Calibri"/>
              <a:cs typeface="Calibri"/>
              <a:sym typeface="Calibri"/>
            </a:endParaRPr>
          </a:p>
          <a:p>
            <a:pPr marL="914400" marR="5080" lvl="0" indent="-355600" algn="l" rtl="0">
              <a:lnSpc>
                <a:spcPct val="113658"/>
              </a:lnSpc>
              <a:spcBef>
                <a:spcPts val="0"/>
              </a:spcBef>
              <a:spcAft>
                <a:spcPts val="0"/>
              </a:spcAft>
              <a:buClr>
                <a:schemeClr val="dk1"/>
              </a:buClr>
              <a:buSzPts val="2000"/>
              <a:buChar char="•"/>
            </a:pPr>
            <a:r>
              <a:rPr lang="en-US" sz="2000" dirty="0">
                <a:solidFill>
                  <a:schemeClr val="dk1"/>
                </a:solidFill>
                <a:latin typeface="Calibri"/>
                <a:ea typeface="Calibri"/>
                <a:cs typeface="Calibri"/>
                <a:sym typeface="Calibri"/>
              </a:rPr>
              <a:t>Overall TFI score of 70 points or above</a:t>
            </a:r>
            <a:endParaRPr sz="2000" dirty="0">
              <a:solidFill>
                <a:schemeClr val="dk1"/>
              </a:solidFill>
              <a:latin typeface="Calibri"/>
              <a:ea typeface="Calibri"/>
              <a:cs typeface="Calibri"/>
              <a:sym typeface="Calibri"/>
            </a:endParaRPr>
          </a:p>
          <a:p>
            <a:pPr marL="1371600" marR="5080" lvl="0" indent="0" algn="l" rtl="0">
              <a:lnSpc>
                <a:spcPct val="113658"/>
              </a:lnSpc>
              <a:spcBef>
                <a:spcPts val="0"/>
              </a:spcBef>
              <a:spcAft>
                <a:spcPts val="0"/>
              </a:spcAft>
              <a:buNone/>
            </a:pPr>
            <a:endParaRPr sz="1700" dirty="0">
              <a:solidFill>
                <a:schemeClr val="dk1"/>
              </a:solidFill>
              <a:latin typeface="Calibri"/>
              <a:ea typeface="Calibri"/>
              <a:cs typeface="Calibri"/>
              <a:sym typeface="Calibri"/>
            </a:endParaRPr>
          </a:p>
        </p:txBody>
      </p:sp>
      <p:sp>
        <p:nvSpPr>
          <p:cNvPr id="183" name="Google Shape;183;p23"/>
          <p:cNvSpPr txBox="1"/>
          <p:nvPr/>
        </p:nvSpPr>
        <p:spPr>
          <a:xfrm>
            <a:off x="7196074" y="1511575"/>
            <a:ext cx="4628981" cy="4875663"/>
          </a:xfrm>
          <a:prstGeom prst="rect">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98425" lvl="0" indent="0" algn="l" rtl="0">
              <a:spcBef>
                <a:spcPts val="0"/>
              </a:spcBef>
              <a:spcAft>
                <a:spcPts val="0"/>
              </a:spcAft>
              <a:buClr>
                <a:schemeClr val="dk2"/>
              </a:buClr>
              <a:buFont typeface="Arial"/>
              <a:buNone/>
            </a:pPr>
            <a:r>
              <a:rPr lang="en-US" sz="2600" b="1" dirty="0">
                <a:solidFill>
                  <a:schemeClr val="dk1"/>
                </a:solidFill>
                <a:latin typeface="Calibri"/>
                <a:ea typeface="Calibri"/>
                <a:cs typeface="Calibri"/>
                <a:sym typeface="Calibri"/>
              </a:rPr>
              <a:t>Criteria for schools or programs:</a:t>
            </a:r>
            <a:endParaRPr sz="2600" dirty="0">
              <a:solidFill>
                <a:schemeClr val="dk1"/>
              </a:solidFill>
              <a:latin typeface="Calibri"/>
              <a:ea typeface="Calibri"/>
              <a:cs typeface="Calibri"/>
              <a:sym typeface="Calibri"/>
            </a:endParaRPr>
          </a:p>
          <a:p>
            <a:pPr marL="0" lvl="0" indent="0" algn="l" rtl="0">
              <a:spcBef>
                <a:spcPts val="50"/>
              </a:spcBef>
              <a:spcAft>
                <a:spcPts val="0"/>
              </a:spcAft>
              <a:buClr>
                <a:schemeClr val="dk2"/>
              </a:buClr>
              <a:buFont typeface="Arial"/>
              <a:buNone/>
            </a:pPr>
            <a:endParaRPr sz="1600" dirty="0">
              <a:solidFill>
                <a:schemeClr val="dk1"/>
              </a:solidFill>
              <a:latin typeface="Calibri"/>
              <a:ea typeface="Calibri"/>
              <a:cs typeface="Calibri"/>
              <a:sym typeface="Calibri"/>
            </a:endParaRPr>
          </a:p>
          <a:p>
            <a:pPr marL="85725" marR="99695" lvl="0" indent="0" algn="l" rtl="0">
              <a:spcBef>
                <a:spcPts val="0"/>
              </a:spcBef>
              <a:spcAft>
                <a:spcPts val="0"/>
              </a:spcAft>
              <a:buClr>
                <a:schemeClr val="dk2"/>
              </a:buClr>
              <a:buFont typeface="Arial"/>
              <a:buNone/>
            </a:pPr>
            <a:r>
              <a:rPr lang="en-US" sz="2200" dirty="0">
                <a:solidFill>
                  <a:schemeClr val="dk1"/>
                </a:solidFill>
                <a:latin typeface="Calibri"/>
                <a:ea typeface="Calibri"/>
                <a:cs typeface="Calibri"/>
                <a:sym typeface="Calibri"/>
              </a:rPr>
              <a:t>Submitted application demonstrating sustained  implementation of PBIS in the following areas:</a:t>
            </a:r>
            <a:endParaRPr sz="2200" dirty="0">
              <a:solidFill>
                <a:schemeClr val="dk1"/>
              </a:solidFill>
              <a:latin typeface="Calibri"/>
              <a:ea typeface="Calibri"/>
              <a:cs typeface="Calibri"/>
              <a:sym typeface="Calibri"/>
            </a:endParaRPr>
          </a:p>
          <a:p>
            <a:pPr marL="85725" marR="99695" lvl="0" indent="0" algn="l" rtl="0">
              <a:spcBef>
                <a:spcPts val="0"/>
              </a:spcBef>
              <a:spcAft>
                <a:spcPts val="0"/>
              </a:spcAft>
              <a:buClr>
                <a:schemeClr val="dk2"/>
              </a:buClr>
              <a:buFont typeface="Arial"/>
              <a:buNone/>
            </a:pP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Fidelity of Implementation</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PBIS training</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Leadership</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Use of data in action planning</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Collection Other work/outcomes</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Sustainability practices</a:t>
            </a:r>
            <a:endParaRPr sz="2000" dirty="0">
              <a:solidFill>
                <a:schemeClr val="dk1"/>
              </a:solidFill>
              <a:latin typeface="Calibri"/>
              <a:ea typeface="Calibri"/>
              <a:cs typeface="Calibri"/>
              <a:sym typeface="Calibri"/>
            </a:endParaRPr>
          </a:p>
          <a:p>
            <a:pPr marL="542925" lvl="0" indent="-418465" algn="l" rtl="0">
              <a:spcBef>
                <a:spcPts val="0"/>
              </a:spcBef>
              <a:spcAft>
                <a:spcPts val="0"/>
              </a:spcAft>
              <a:buClr>
                <a:schemeClr val="dk1"/>
              </a:buClr>
              <a:buSzPts val="2000"/>
              <a:buFont typeface="Calibri"/>
              <a:buAutoNum type="arabicPeriod"/>
            </a:pPr>
            <a:r>
              <a:rPr lang="en-US" sz="2000" dirty="0">
                <a:solidFill>
                  <a:schemeClr val="dk1"/>
                </a:solidFill>
                <a:latin typeface="Calibri"/>
                <a:ea typeface="Calibri"/>
                <a:cs typeface="Calibri"/>
                <a:sym typeface="Calibri"/>
              </a:rPr>
              <a:t>Giving back</a:t>
            </a:r>
            <a:endParaRPr sz="2000" dirty="0">
              <a:solidFill>
                <a:schemeClr val="dk1"/>
              </a:solidFill>
              <a:latin typeface="Calibri"/>
              <a:ea typeface="Calibri"/>
              <a:cs typeface="Calibri"/>
              <a:sym typeface="Calibri"/>
            </a:endParaRPr>
          </a:p>
          <a:p>
            <a:pPr marL="0" lvl="0" indent="0" algn="l" rtl="0">
              <a:spcBef>
                <a:spcPts val="0"/>
              </a:spcBef>
              <a:spcAft>
                <a:spcPts val="0"/>
              </a:spcAft>
              <a:buNone/>
            </a:pPr>
            <a:endParaRPr sz="1000" dirty="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6"/>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Valley View Middle School</a:t>
            </a:r>
            <a:endParaRPr sz="4000"/>
          </a:p>
        </p:txBody>
      </p:sp>
      <p:sp>
        <p:nvSpPr>
          <p:cNvPr id="832" name="Google Shape;832;p86"/>
          <p:cNvSpPr txBox="1">
            <a:spLocks noGrp="1"/>
          </p:cNvSpPr>
          <p:nvPr>
            <p:ph type="body" idx="1"/>
          </p:nvPr>
        </p:nvSpPr>
        <p:spPr>
          <a:xfrm>
            <a:off x="375050" y="5120650"/>
            <a:ext cx="49158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#271</a:t>
            </a:r>
            <a:endParaRPr/>
          </a:p>
          <a:p>
            <a:pPr marL="0" lvl="0" indent="0" algn="l" rtl="0">
              <a:spcBef>
                <a:spcPts val="1000"/>
              </a:spcBef>
              <a:spcAft>
                <a:spcPts val="0"/>
              </a:spcAft>
              <a:buNone/>
            </a:pPr>
            <a:r>
              <a:rPr lang="en-US"/>
              <a:t>Bloomington Public Schools</a:t>
            </a:r>
            <a:endParaRPr/>
          </a:p>
          <a:p>
            <a:pPr marL="0" lvl="0" indent="0" algn="l" rtl="0">
              <a:spcBef>
                <a:spcPts val="1000"/>
              </a:spcBef>
              <a:spcAft>
                <a:spcPts val="1000"/>
              </a:spcAft>
              <a:buNone/>
            </a:pPr>
            <a:r>
              <a:rPr lang="en-US" b="1"/>
              <a:t>Cohort:</a:t>
            </a:r>
            <a:r>
              <a:rPr lang="en-US"/>
              <a:t> #4</a:t>
            </a:r>
            <a:endParaRPr/>
          </a:p>
        </p:txBody>
      </p:sp>
      <p:pic>
        <p:nvPicPr>
          <p:cNvPr id="833" name="Google Shape;833;p86" descr="falcon prid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264900" y="1425050"/>
            <a:ext cx="4199072" cy="5245400"/>
          </a:xfrm>
          <a:prstGeom prst="rect">
            <a:avLst/>
          </a:prstGeom>
          <a:noFill/>
          <a:ln w="19050" cap="flat" cmpd="sng">
            <a:solidFill>
              <a:schemeClr val="dk2"/>
            </a:solidFill>
            <a:prstDash val="solid"/>
            <a:round/>
            <a:headEnd type="none" w="sm" len="sm"/>
            <a:tailEnd type="none" w="sm" len="sm"/>
          </a:ln>
        </p:spPr>
      </p:pic>
      <p:pic>
        <p:nvPicPr>
          <p:cNvPr id="834" name="Google Shape;834;p86" descr="soa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683975" y="1559000"/>
            <a:ext cx="4199075" cy="3262891"/>
          </a:xfrm>
          <a:prstGeom prst="rect">
            <a:avLst/>
          </a:prstGeom>
          <a:noFill/>
          <a:ln w="19050" cap="flat" cmpd="sng">
            <a:solidFill>
              <a:schemeClr val="dk2"/>
            </a:solidFill>
            <a:prstDash val="solid"/>
            <a:round/>
            <a:headEnd type="none" w="sm" len="sm"/>
            <a:tailEnd type="none" w="sm" len="sm"/>
          </a:ln>
        </p:spPr>
      </p:pic>
      <p:pic>
        <p:nvPicPr>
          <p:cNvPr id="835" name="Google Shape;835;p86" descr="valley view mascot"/>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5825" y="1813425"/>
            <a:ext cx="2379175" cy="25933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7"/>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Vista View Elementary School</a:t>
            </a:r>
            <a:endParaRPr sz="4000"/>
          </a:p>
        </p:txBody>
      </p:sp>
      <p:sp>
        <p:nvSpPr>
          <p:cNvPr id="841" name="Google Shape;841;p87"/>
          <p:cNvSpPr txBox="1">
            <a:spLocks noGrp="1"/>
          </p:cNvSpPr>
          <p:nvPr>
            <p:ph type="body" idx="1"/>
          </p:nvPr>
        </p:nvSpPr>
        <p:spPr>
          <a:xfrm>
            <a:off x="375050" y="5120650"/>
            <a:ext cx="57864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#191</a:t>
            </a:r>
            <a:endParaRPr/>
          </a:p>
          <a:p>
            <a:pPr marL="0" lvl="0" indent="0" algn="l" rtl="0">
              <a:spcBef>
                <a:spcPts val="1000"/>
              </a:spcBef>
              <a:spcAft>
                <a:spcPts val="0"/>
              </a:spcAft>
              <a:buNone/>
            </a:pPr>
            <a:r>
              <a:rPr lang="en-US"/>
              <a:t>Burnsville - Eagan - Savage School District 191</a:t>
            </a:r>
            <a:endParaRPr/>
          </a:p>
          <a:p>
            <a:pPr marL="0" lvl="0" indent="0" algn="l" rtl="0">
              <a:spcBef>
                <a:spcPts val="1000"/>
              </a:spcBef>
              <a:spcAft>
                <a:spcPts val="1000"/>
              </a:spcAft>
              <a:buNone/>
            </a:pPr>
            <a:r>
              <a:rPr lang="en-US" b="1"/>
              <a:t>Cohort:</a:t>
            </a:r>
            <a:r>
              <a:rPr lang="en-US"/>
              <a:t> #7</a:t>
            </a:r>
            <a:endParaRPr/>
          </a:p>
        </p:txBody>
      </p:sp>
      <p:pic>
        <p:nvPicPr>
          <p:cNvPr id="842" name="Google Shape;842;p87">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8075" y="3293763"/>
            <a:ext cx="2369577" cy="1549801"/>
          </a:xfrm>
          <a:prstGeom prst="rect">
            <a:avLst/>
          </a:prstGeom>
          <a:noFill/>
          <a:ln>
            <a:noFill/>
          </a:ln>
        </p:spPr>
      </p:pic>
      <p:pic>
        <p:nvPicPr>
          <p:cNvPr id="843" name="Google Shape;843;p87" descr="roa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472574" y="1063400"/>
            <a:ext cx="4533050" cy="2923525"/>
          </a:xfrm>
          <a:prstGeom prst="rect">
            <a:avLst/>
          </a:prstGeom>
          <a:noFill/>
          <a:ln>
            <a:noFill/>
          </a:ln>
        </p:spPr>
      </p:pic>
      <p:pic>
        <p:nvPicPr>
          <p:cNvPr id="844" name="Google Shape;844;p87">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758901" y="3822537"/>
            <a:ext cx="2296876" cy="1763875"/>
          </a:xfrm>
          <a:prstGeom prst="rect">
            <a:avLst/>
          </a:prstGeom>
          <a:noFill/>
          <a:ln>
            <a:noFill/>
          </a:ln>
        </p:spPr>
      </p:pic>
      <p:pic>
        <p:nvPicPr>
          <p:cNvPr id="845" name="Google Shape;845;p87">
            <a:extLst>
              <a:ext uri="{C183D7F6-B498-43B3-948B-1728B52AA6E4}">
                <adec:decorative xmlns:adec="http://schemas.microsoft.com/office/drawing/2017/decorative" val="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88400" y="1302150"/>
            <a:ext cx="3484175" cy="1356668"/>
          </a:xfrm>
          <a:prstGeom prst="rect">
            <a:avLst/>
          </a:prstGeom>
          <a:noFill/>
          <a:ln>
            <a:noFill/>
          </a:ln>
        </p:spPr>
      </p:pic>
      <p:pic>
        <p:nvPicPr>
          <p:cNvPr id="846" name="Google Shape;846;p87">
            <a:extLst>
              <a:ext uri="{C183D7F6-B498-43B3-948B-1728B52AA6E4}">
                <adec:decorative xmlns:adec="http://schemas.microsoft.com/office/drawing/2017/decorative" val="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99475" y="2743375"/>
            <a:ext cx="3662024" cy="1549801"/>
          </a:xfrm>
          <a:prstGeom prst="rect">
            <a:avLst/>
          </a:prstGeom>
          <a:noFill/>
          <a:ln>
            <a:noFill/>
          </a:ln>
        </p:spPr>
      </p:pic>
      <p:pic>
        <p:nvPicPr>
          <p:cNvPr id="847" name="Google Shape;847;p87">
            <a:extLst>
              <a:ext uri="{C183D7F6-B498-43B3-948B-1728B52AA6E4}">
                <adec:decorative xmlns:adec="http://schemas.microsoft.com/office/drawing/2017/decorative" val="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102325" y="3822525"/>
            <a:ext cx="2551526" cy="1763901"/>
          </a:xfrm>
          <a:prstGeom prst="rect">
            <a:avLst/>
          </a:prstGeom>
          <a:noFill/>
          <a:ln>
            <a:noFill/>
          </a:ln>
        </p:spPr>
      </p:pic>
      <p:pic>
        <p:nvPicPr>
          <p:cNvPr id="848" name="Google Shape;848;p87">
            <a:extLst>
              <a:ext uri="{C183D7F6-B498-43B3-948B-1728B52AA6E4}">
                <adec:decorative xmlns:adec="http://schemas.microsoft.com/office/drawing/2017/decorative" val="1"/>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8075" y="1466875"/>
            <a:ext cx="2223160" cy="1763900"/>
          </a:xfrm>
          <a:prstGeom prst="rect">
            <a:avLst/>
          </a:prstGeom>
          <a:noFill/>
          <a:ln>
            <a:noFill/>
          </a:ln>
        </p:spPr>
      </p:pic>
      <p:pic>
        <p:nvPicPr>
          <p:cNvPr id="849" name="Google Shape;849;p87" descr="red carpet "/>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rot="5400000">
            <a:off x="1567187" y="2512362"/>
            <a:ext cx="3265249" cy="1397176"/>
          </a:xfrm>
          <a:prstGeom prst="rect">
            <a:avLst/>
          </a:prstGeom>
          <a:noFill/>
          <a:ln>
            <a:noFill/>
          </a:ln>
        </p:spPr>
      </p:pic>
      <p:pic>
        <p:nvPicPr>
          <p:cNvPr id="850" name="Google Shape;850;p87" descr="logo"/>
          <p:cNvPicPr preferRelativeResize="0"/>
          <p:nvPr/>
        </p:nvPicPr>
        <p:blipFill>
          <a:blip r:embed="rId11">
            <a:alphaModFix/>
          </a:blip>
          <a:stretch>
            <a:fillRect/>
          </a:stretch>
        </p:blipFill>
        <p:spPr>
          <a:xfrm>
            <a:off x="6573163" y="5700300"/>
            <a:ext cx="5324475" cy="895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88"/>
          <p:cNvSpPr txBox="1">
            <a:spLocks noGrp="1"/>
          </p:cNvSpPr>
          <p:nvPr>
            <p:ph type="title"/>
          </p:nvPr>
        </p:nvSpPr>
        <p:spPr>
          <a:xfrm>
            <a:off x="4891226" y="282500"/>
            <a:ext cx="6695100" cy="628500"/>
          </a:xfrm>
          <a:prstGeom prst="rect">
            <a:avLst/>
          </a:prstGeom>
          <a:noFill/>
          <a:ln>
            <a:noFill/>
          </a:ln>
        </p:spPr>
        <p:txBody>
          <a:bodyPr spcFirstLastPara="1" wrap="square" lIns="0" tIns="12700" rIns="0" bIns="0" anchor="t" anchorCtr="0">
            <a:spAutoFit/>
          </a:bodyPr>
          <a:lstStyle/>
          <a:p>
            <a:pPr marL="12700" lvl="0" indent="0" algn="r" rtl="0">
              <a:lnSpc>
                <a:spcPct val="100000"/>
              </a:lnSpc>
              <a:spcBef>
                <a:spcPts val="0"/>
              </a:spcBef>
              <a:spcAft>
                <a:spcPts val="0"/>
              </a:spcAft>
              <a:buNone/>
            </a:pPr>
            <a:r>
              <a:rPr lang="en-US" sz="4000"/>
              <a:t>Woodland Elementary</a:t>
            </a:r>
            <a:endParaRPr sz="4000"/>
          </a:p>
        </p:txBody>
      </p:sp>
      <p:sp>
        <p:nvSpPr>
          <p:cNvPr id="856" name="Google Shape;856;p88"/>
          <p:cNvSpPr txBox="1">
            <a:spLocks noGrp="1"/>
          </p:cNvSpPr>
          <p:nvPr>
            <p:ph type="body" idx="1"/>
          </p:nvPr>
        </p:nvSpPr>
        <p:spPr>
          <a:xfrm>
            <a:off x="415225" y="5107250"/>
            <a:ext cx="32817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#279</a:t>
            </a:r>
            <a:endParaRPr/>
          </a:p>
          <a:p>
            <a:pPr marL="0" lvl="0" indent="0" algn="l" rtl="0">
              <a:spcBef>
                <a:spcPts val="1000"/>
              </a:spcBef>
              <a:spcAft>
                <a:spcPts val="0"/>
              </a:spcAft>
              <a:buNone/>
            </a:pPr>
            <a:r>
              <a:rPr lang="en-US"/>
              <a:t>Osseo Area Schools</a:t>
            </a:r>
            <a:endParaRPr/>
          </a:p>
          <a:p>
            <a:pPr marL="0" lvl="0" indent="0" algn="l" rtl="0">
              <a:spcBef>
                <a:spcPts val="1000"/>
              </a:spcBef>
              <a:spcAft>
                <a:spcPts val="1000"/>
              </a:spcAft>
              <a:buNone/>
            </a:pPr>
            <a:r>
              <a:rPr lang="en-US" b="1"/>
              <a:t>Non-Cohort</a:t>
            </a:r>
            <a:endParaRPr/>
          </a:p>
        </p:txBody>
      </p:sp>
      <p:pic>
        <p:nvPicPr>
          <p:cNvPr id="857" name="Google Shape;857;p88" descr="staff awar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57225" y="1505400"/>
            <a:ext cx="1880100" cy="2727250"/>
          </a:xfrm>
          <a:prstGeom prst="rect">
            <a:avLst/>
          </a:prstGeom>
          <a:noFill/>
          <a:ln>
            <a:noFill/>
          </a:ln>
        </p:spPr>
      </p:pic>
      <p:pic>
        <p:nvPicPr>
          <p:cNvPr id="858" name="Google Shape;858;p88" descr="staff spirit day"/>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635350" y="1505400"/>
            <a:ext cx="3048850" cy="3325525"/>
          </a:xfrm>
          <a:prstGeom prst="rect">
            <a:avLst/>
          </a:prstGeom>
          <a:noFill/>
          <a:ln w="19050" cap="flat" cmpd="sng">
            <a:solidFill>
              <a:schemeClr val="dk2"/>
            </a:solidFill>
            <a:prstDash val="solid"/>
            <a:round/>
            <a:headEnd type="none" w="sm" len="sm"/>
            <a:tailEnd type="none" w="sm" len="sm"/>
          </a:ln>
        </p:spPr>
      </p:pic>
      <p:pic>
        <p:nvPicPr>
          <p:cNvPr id="859" name="Google Shape;859;p88" descr="principal pie in the face"/>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276931" y="4479000"/>
            <a:ext cx="2660449" cy="2121824"/>
          </a:xfrm>
          <a:prstGeom prst="rect">
            <a:avLst/>
          </a:prstGeom>
          <a:noFill/>
          <a:ln w="19050" cap="flat" cmpd="sng">
            <a:solidFill>
              <a:schemeClr val="dk2"/>
            </a:solidFill>
            <a:prstDash val="solid"/>
            <a:round/>
            <a:headEnd type="none" w="sm" len="sm"/>
            <a:tailEnd type="none" w="sm" len="sm"/>
          </a:ln>
        </p:spPr>
      </p:pic>
      <p:pic>
        <p:nvPicPr>
          <p:cNvPr id="860" name="Google Shape;860;p88" descr="principal pie in the face"/>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611700" y="4473887"/>
            <a:ext cx="3169451" cy="1902875"/>
          </a:xfrm>
          <a:prstGeom prst="rect">
            <a:avLst/>
          </a:prstGeom>
          <a:noFill/>
          <a:ln w="19050" cap="flat" cmpd="sng">
            <a:solidFill>
              <a:schemeClr val="dk2"/>
            </a:solidFill>
            <a:prstDash val="solid"/>
            <a:round/>
            <a:headEnd type="none" w="sm" len="sm"/>
            <a:tailEnd type="none" w="sm" len="sm"/>
          </a:ln>
        </p:spPr>
      </p:pic>
      <p:pic>
        <p:nvPicPr>
          <p:cNvPr id="861" name="Google Shape;861;p88" descr="principal pie in the face"/>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621575" y="1753113"/>
            <a:ext cx="3169449" cy="1883769"/>
          </a:xfrm>
          <a:prstGeom prst="rect">
            <a:avLst/>
          </a:prstGeom>
          <a:noFill/>
          <a:ln w="19050" cap="flat" cmpd="sng">
            <a:solidFill>
              <a:schemeClr val="dk2"/>
            </a:solidFill>
            <a:prstDash val="solid"/>
            <a:round/>
            <a:headEnd type="none" w="sm" len="sm"/>
            <a:tailEnd type="none" w="sm" len="sm"/>
          </a:ln>
        </p:spPr>
      </p:pic>
      <p:pic>
        <p:nvPicPr>
          <p:cNvPr id="862" name="Google Shape;862;p88" descr="soa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782300" y="3862700"/>
            <a:ext cx="1816600" cy="2873051"/>
          </a:xfrm>
          <a:prstGeom prst="rect">
            <a:avLst/>
          </a:prstGeom>
          <a:noFill/>
          <a:ln w="19050" cap="flat" cmpd="sng">
            <a:solidFill>
              <a:schemeClr val="dk2"/>
            </a:solidFill>
            <a:prstDash val="solid"/>
            <a:round/>
            <a:headEnd type="none" w="sm" len="sm"/>
            <a:tailEnd type="none" w="sm" len="sm"/>
          </a:ln>
        </p:spPr>
      </p:pic>
      <p:pic>
        <p:nvPicPr>
          <p:cNvPr id="863" name="Google Shape;863;p88" descr="logo"/>
          <p:cNvPicPr preferRelativeResize="0"/>
          <p:nvPr/>
        </p:nvPicPr>
        <p:blipFill>
          <a:blip r:embed="rId9">
            <a:alphaModFix/>
          </a:blip>
          <a:stretch>
            <a:fillRect/>
          </a:stretch>
        </p:blipFill>
        <p:spPr>
          <a:xfrm>
            <a:off x="259550" y="2630375"/>
            <a:ext cx="3009900" cy="8191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Exemplar Schools - South</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Goodview Elementary School</a:t>
            </a:r>
            <a:endParaRPr/>
          </a:p>
        </p:txBody>
      </p:sp>
      <p:sp>
        <p:nvSpPr>
          <p:cNvPr id="876" name="Google Shape;876;p90"/>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#861</a:t>
            </a:r>
            <a:endParaRPr/>
          </a:p>
          <a:p>
            <a:pPr marL="0" lvl="0" indent="0" algn="l" rtl="0">
              <a:spcBef>
                <a:spcPts val="1000"/>
              </a:spcBef>
              <a:spcAft>
                <a:spcPts val="0"/>
              </a:spcAft>
              <a:buNone/>
            </a:pPr>
            <a:r>
              <a:rPr lang="en-US"/>
              <a:t>Winona Area Public Schools</a:t>
            </a:r>
            <a:endParaRPr/>
          </a:p>
          <a:p>
            <a:pPr marL="0" lvl="0" indent="0" algn="l" rtl="0">
              <a:spcBef>
                <a:spcPts val="1000"/>
              </a:spcBef>
              <a:spcAft>
                <a:spcPts val="1000"/>
              </a:spcAft>
              <a:buNone/>
            </a:pPr>
            <a:r>
              <a:rPr lang="en-US" b="1"/>
              <a:t>Cohort:</a:t>
            </a:r>
            <a:r>
              <a:rPr lang="en-US"/>
              <a:t> #15</a:t>
            </a:r>
            <a:endParaRPr/>
          </a:p>
        </p:txBody>
      </p:sp>
      <p:pic>
        <p:nvPicPr>
          <p:cNvPr id="877" name="Google Shape;877;p90" descr="the herky code"/>
          <p:cNvPicPr preferRelativeResize="0"/>
          <p:nvPr/>
        </p:nvPicPr>
        <p:blipFill>
          <a:blip r:embed="rId3">
            <a:alphaModFix/>
          </a:blip>
          <a:stretch>
            <a:fillRect/>
          </a:stretch>
        </p:blipFill>
        <p:spPr>
          <a:xfrm>
            <a:off x="8068575" y="1406725"/>
            <a:ext cx="3724275" cy="4933950"/>
          </a:xfrm>
          <a:prstGeom prst="rect">
            <a:avLst/>
          </a:prstGeom>
          <a:noFill/>
          <a:ln w="19050" cap="flat" cmpd="sng">
            <a:solidFill>
              <a:schemeClr val="dk2"/>
            </a:solidFill>
            <a:prstDash val="solid"/>
            <a:round/>
            <a:headEnd type="none" w="sm" len="sm"/>
            <a:tailEnd type="none" w="sm" len="sm"/>
          </a:ln>
        </p:spPr>
      </p:pic>
      <p:pic>
        <p:nvPicPr>
          <p:cNvPr id="878" name="Google Shape;878;p90" descr="eagle log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0600" y="2046371"/>
            <a:ext cx="3941399" cy="2596025"/>
          </a:xfrm>
          <a:prstGeom prst="rect">
            <a:avLst/>
          </a:prstGeom>
          <a:noFill/>
          <a:ln>
            <a:noFill/>
          </a:ln>
        </p:spPr>
      </p:pic>
      <p:pic>
        <p:nvPicPr>
          <p:cNvPr id="879" name="Google Shape;879;p90" descr="photo of school sign"/>
          <p:cNvPicPr preferRelativeResize="0"/>
          <p:nvPr/>
        </p:nvPicPr>
        <p:blipFill>
          <a:blip r:embed="rId5">
            <a:alphaModFix/>
          </a:blip>
          <a:stretch>
            <a:fillRect/>
          </a:stretch>
        </p:blipFill>
        <p:spPr>
          <a:xfrm>
            <a:off x="5183713" y="1759400"/>
            <a:ext cx="2143125" cy="2143125"/>
          </a:xfrm>
          <a:prstGeom prst="rect">
            <a:avLst/>
          </a:prstGeom>
          <a:noFill/>
          <a:ln w="19050" cap="flat" cmpd="sng">
            <a:solidFill>
              <a:srgbClr val="595959"/>
            </a:solidFill>
            <a:prstDash val="solid"/>
            <a:round/>
            <a:headEnd type="none" w="sm" len="sm"/>
            <a:tailEnd type="none" w="sm" len="sm"/>
          </a:ln>
        </p:spPr>
      </p:pic>
      <p:pic>
        <p:nvPicPr>
          <p:cNvPr id="880" name="Google Shape;880;p90" descr="matrix"/>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72350" y="4394213"/>
            <a:ext cx="2995325" cy="202998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91"/>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I.J. Holton Intermediate School</a:t>
            </a:r>
            <a:endParaRPr/>
          </a:p>
        </p:txBody>
      </p:sp>
      <p:sp>
        <p:nvSpPr>
          <p:cNvPr id="887" name="Google Shape;887;p91"/>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#492</a:t>
            </a:r>
            <a:endParaRPr/>
          </a:p>
          <a:p>
            <a:pPr marL="0" lvl="0" indent="0" algn="l" rtl="0">
              <a:spcBef>
                <a:spcPts val="1000"/>
              </a:spcBef>
              <a:spcAft>
                <a:spcPts val="0"/>
              </a:spcAft>
              <a:buNone/>
            </a:pPr>
            <a:r>
              <a:rPr lang="en-US"/>
              <a:t>Austin Public School District</a:t>
            </a:r>
            <a:endParaRPr/>
          </a:p>
          <a:p>
            <a:pPr marL="0" lvl="0" indent="0" algn="l" rtl="0">
              <a:spcBef>
                <a:spcPts val="1000"/>
              </a:spcBef>
              <a:spcAft>
                <a:spcPts val="1000"/>
              </a:spcAft>
              <a:buNone/>
            </a:pPr>
            <a:r>
              <a:rPr lang="en-US" b="1"/>
              <a:t>Cohort:</a:t>
            </a:r>
            <a:r>
              <a:rPr lang="en-US"/>
              <a:t> #14</a:t>
            </a:r>
            <a:endParaRPr/>
          </a:p>
        </p:txBody>
      </p:sp>
      <p:pic>
        <p:nvPicPr>
          <p:cNvPr id="888" name="Google Shape;888;p91" descr="hawk prid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52528" y="3755676"/>
            <a:ext cx="6076101" cy="2791375"/>
          </a:xfrm>
          <a:prstGeom prst="rect">
            <a:avLst/>
          </a:prstGeom>
          <a:noFill/>
          <a:ln>
            <a:noFill/>
          </a:ln>
        </p:spPr>
      </p:pic>
      <p:pic>
        <p:nvPicPr>
          <p:cNvPr id="889" name="Google Shape;889;p91" descr="bathroom expectation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789675" y="1435000"/>
            <a:ext cx="3856476" cy="2168125"/>
          </a:xfrm>
          <a:prstGeom prst="rect">
            <a:avLst/>
          </a:prstGeom>
          <a:noFill/>
          <a:ln w="19050" cap="flat" cmpd="sng">
            <a:solidFill>
              <a:schemeClr val="dk2"/>
            </a:solidFill>
            <a:prstDash val="solid"/>
            <a:round/>
            <a:headEnd type="none" w="sm" len="sm"/>
            <a:tailEnd type="none" w="sm" len="sm"/>
          </a:ln>
        </p:spPr>
      </p:pic>
      <p:pic>
        <p:nvPicPr>
          <p:cNvPr id="890" name="Google Shape;890;p91" descr="award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95725" y="1714775"/>
            <a:ext cx="3476099" cy="1955300"/>
          </a:xfrm>
          <a:prstGeom prst="rect">
            <a:avLst/>
          </a:prstGeom>
          <a:noFill/>
          <a:ln w="19050" cap="flat" cmpd="sng">
            <a:solidFill>
              <a:schemeClr val="dk2"/>
            </a:solidFill>
            <a:prstDash val="solid"/>
            <a:round/>
            <a:headEnd type="none" w="sm" len="sm"/>
            <a:tailEnd type="none" w="sm" len="sm"/>
          </a:ln>
        </p:spPr>
      </p:pic>
      <p:pic>
        <p:nvPicPr>
          <p:cNvPr id="891" name="Google Shape;891;p91" descr="ticket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9200" y="1580850"/>
            <a:ext cx="3490926" cy="335279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2"/>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Jefferson Elementary School</a:t>
            </a:r>
            <a:endParaRPr/>
          </a:p>
        </p:txBody>
      </p:sp>
      <p:sp>
        <p:nvSpPr>
          <p:cNvPr id="898" name="Google Shape;898;p92"/>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#861</a:t>
            </a:r>
            <a:endParaRPr/>
          </a:p>
          <a:p>
            <a:pPr marL="0" lvl="0" indent="0" algn="l" rtl="0">
              <a:spcBef>
                <a:spcPts val="1000"/>
              </a:spcBef>
              <a:spcAft>
                <a:spcPts val="0"/>
              </a:spcAft>
              <a:buNone/>
            </a:pPr>
            <a:r>
              <a:rPr lang="en-US"/>
              <a:t>Winona Area Public Schools</a:t>
            </a:r>
            <a:endParaRPr/>
          </a:p>
          <a:p>
            <a:pPr marL="0" lvl="0" indent="0" algn="l" rtl="0">
              <a:spcBef>
                <a:spcPts val="1000"/>
              </a:spcBef>
              <a:spcAft>
                <a:spcPts val="1000"/>
              </a:spcAft>
              <a:buNone/>
            </a:pPr>
            <a:r>
              <a:rPr lang="en-US" b="1"/>
              <a:t>Cohort:</a:t>
            </a:r>
            <a:r>
              <a:rPr lang="en-US"/>
              <a:t> #15</a:t>
            </a:r>
            <a:endParaRPr/>
          </a:p>
        </p:txBody>
      </p:sp>
      <p:pic>
        <p:nvPicPr>
          <p:cNvPr id="899" name="Google Shape;899;p92" descr="school building"/>
          <p:cNvPicPr preferRelativeResize="0"/>
          <p:nvPr/>
        </p:nvPicPr>
        <p:blipFill>
          <a:blip r:embed="rId3">
            <a:alphaModFix/>
          </a:blip>
          <a:stretch>
            <a:fillRect/>
          </a:stretch>
        </p:blipFill>
        <p:spPr>
          <a:xfrm>
            <a:off x="7084313" y="1066800"/>
            <a:ext cx="4020225" cy="2165775"/>
          </a:xfrm>
          <a:prstGeom prst="rect">
            <a:avLst/>
          </a:prstGeom>
          <a:noFill/>
          <a:ln w="19050" cap="flat" cmpd="sng">
            <a:solidFill>
              <a:srgbClr val="424242"/>
            </a:solidFill>
            <a:prstDash val="solid"/>
            <a:round/>
            <a:headEnd type="none" w="sm" len="sm"/>
            <a:tailEnd type="none" w="sm" len="sm"/>
          </a:ln>
        </p:spPr>
      </p:pic>
      <p:pic>
        <p:nvPicPr>
          <p:cNvPr id="900" name="Google Shape;900;p92" descr="herky code"/>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25425" y="2871025"/>
            <a:ext cx="5123699" cy="3799425"/>
          </a:xfrm>
          <a:prstGeom prst="rect">
            <a:avLst/>
          </a:prstGeom>
          <a:noFill/>
          <a:ln>
            <a:noFill/>
          </a:ln>
        </p:spPr>
      </p:pic>
      <p:pic>
        <p:nvPicPr>
          <p:cNvPr id="901" name="Google Shape;901;p92" descr="ticket"/>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82712" y="3598545"/>
            <a:ext cx="2928650" cy="1424275"/>
          </a:xfrm>
          <a:prstGeom prst="rect">
            <a:avLst/>
          </a:prstGeom>
          <a:noFill/>
          <a:ln w="19050" cap="flat" cmpd="sng">
            <a:solidFill>
              <a:schemeClr val="dk2"/>
            </a:solidFill>
            <a:prstDash val="solid"/>
            <a:round/>
            <a:headEnd type="none" w="sm" len="sm"/>
            <a:tailEnd type="none" w="sm" len="sm"/>
          </a:ln>
        </p:spPr>
      </p:pic>
      <p:pic>
        <p:nvPicPr>
          <p:cNvPr id="902" name="Google Shape;902;p92" descr="book vending machine"/>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5400000">
            <a:off x="2860338" y="2881087"/>
            <a:ext cx="5576899" cy="2001826"/>
          </a:xfrm>
          <a:prstGeom prst="rect">
            <a:avLst/>
          </a:prstGeom>
          <a:noFill/>
          <a:ln w="19050" cap="flat" cmpd="sng">
            <a:solidFill>
              <a:schemeClr val="dk2"/>
            </a:solidFill>
            <a:prstDash val="solid"/>
            <a:round/>
            <a:headEnd type="none" w="sm" len="sm"/>
            <a:tailEnd type="none" w="sm" len="sm"/>
          </a:ln>
        </p:spPr>
      </p:pic>
      <p:pic>
        <p:nvPicPr>
          <p:cNvPr id="903" name="Google Shape;903;p92" descr="log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07902" y="1458574"/>
            <a:ext cx="3568538" cy="2042151"/>
          </a:xfrm>
          <a:prstGeom prst="rect">
            <a:avLst/>
          </a:prstGeom>
          <a:noFill/>
          <a:ln w="19050" cap="flat" cmpd="sng">
            <a:solidFill>
              <a:schemeClr val="dk2"/>
            </a:solidFill>
            <a:prstDash val="solid"/>
            <a:round/>
            <a:headEnd type="none" w="sm" len="sm"/>
            <a:tailEnd type="none" w="sm" len="sm"/>
          </a:ln>
        </p:spPr>
      </p:pic>
      <p:pic>
        <p:nvPicPr>
          <p:cNvPr id="904" name="Google Shape;904;p92">
            <a:extLst>
              <a:ext uri="{C183D7F6-B498-43B3-948B-1728B52AA6E4}">
                <adec:decorative xmlns:adec="http://schemas.microsoft.com/office/drawing/2017/decorative" val="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211375" y="3303453"/>
            <a:ext cx="1118474" cy="1719376"/>
          </a:xfrm>
          <a:prstGeom prst="rect">
            <a:avLst/>
          </a:prstGeom>
          <a:noFill/>
          <a:ln w="19050" cap="flat" cmpd="sng">
            <a:solidFill>
              <a:srgbClr val="424242"/>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title"/>
          </p:nvPr>
        </p:nvSpPr>
        <p:spPr>
          <a:xfrm>
            <a:off x="2364000" y="152400"/>
            <a:ext cx="96510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Morristown 5-8</a:t>
            </a:r>
            <a:endParaRPr/>
          </a:p>
        </p:txBody>
      </p:sp>
      <p:sp>
        <p:nvSpPr>
          <p:cNvPr id="911" name="Google Shape;911;p93"/>
          <p:cNvSpPr txBox="1">
            <a:spLocks noGrp="1"/>
          </p:cNvSpPr>
          <p:nvPr>
            <p:ph type="body" idx="1"/>
          </p:nvPr>
        </p:nvSpPr>
        <p:spPr>
          <a:xfrm>
            <a:off x="375050" y="5120650"/>
            <a:ext cx="5826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dirty="0"/>
              <a:t>District: </a:t>
            </a:r>
            <a:r>
              <a:rPr lang="en-US" dirty="0"/>
              <a:t>ISD #2143</a:t>
            </a:r>
            <a:endParaRPr dirty="0"/>
          </a:p>
          <a:p>
            <a:pPr marL="0" lvl="0" indent="0" algn="l" rtl="0">
              <a:spcBef>
                <a:spcPts val="1000"/>
              </a:spcBef>
              <a:spcAft>
                <a:spcPts val="0"/>
              </a:spcAft>
              <a:buNone/>
            </a:pPr>
            <a:r>
              <a:rPr lang="en-US" dirty="0"/>
              <a:t>Waterville-Elysian-Morristown Public Schools</a:t>
            </a:r>
            <a:endParaRPr dirty="0"/>
          </a:p>
          <a:p>
            <a:pPr marL="0" lvl="0" indent="0" algn="l" rtl="0">
              <a:spcBef>
                <a:spcPts val="1000"/>
              </a:spcBef>
              <a:spcAft>
                <a:spcPts val="1000"/>
              </a:spcAft>
              <a:buNone/>
            </a:pPr>
            <a:r>
              <a:rPr lang="en-US" b="1" dirty="0"/>
              <a:t>Cohort:</a:t>
            </a:r>
            <a:r>
              <a:rPr lang="en-US" dirty="0"/>
              <a:t> #8</a:t>
            </a:r>
            <a:endParaRPr dirty="0"/>
          </a:p>
        </p:txBody>
      </p:sp>
      <p:pic>
        <p:nvPicPr>
          <p:cNvPr id="912" name="Google Shape;912;p93" descr="bucs prid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0352" y="1802511"/>
            <a:ext cx="3431814" cy="2796292"/>
          </a:xfrm>
          <a:prstGeom prst="rect">
            <a:avLst/>
          </a:prstGeom>
          <a:noFill/>
          <a:ln>
            <a:noFill/>
          </a:ln>
        </p:spPr>
      </p:pic>
      <p:pic>
        <p:nvPicPr>
          <p:cNvPr id="913" name="Google Shape;913;p93" descr="home economics clas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09250" y="1540700"/>
            <a:ext cx="3173601" cy="2380201"/>
          </a:xfrm>
          <a:prstGeom prst="rect">
            <a:avLst/>
          </a:prstGeom>
          <a:noFill/>
          <a:ln w="19050" cap="flat" cmpd="sng">
            <a:solidFill>
              <a:schemeClr val="dk2"/>
            </a:solidFill>
            <a:prstDash val="solid"/>
            <a:round/>
            <a:headEnd type="none" w="sm" len="sm"/>
            <a:tailEnd type="none" w="sm" len="sm"/>
          </a:ln>
        </p:spPr>
      </p:pic>
      <p:pic>
        <p:nvPicPr>
          <p:cNvPr id="914" name="Google Shape;914;p93" descr="classroom"/>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0800000">
            <a:off x="8398375" y="1510763"/>
            <a:ext cx="3253376" cy="2440024"/>
          </a:xfrm>
          <a:prstGeom prst="rect">
            <a:avLst/>
          </a:prstGeom>
          <a:noFill/>
          <a:ln w="19050" cap="flat" cmpd="sng">
            <a:solidFill>
              <a:schemeClr val="dk2"/>
            </a:solidFill>
            <a:prstDash val="solid"/>
            <a:round/>
            <a:headEnd type="none" w="sm" len="sm"/>
            <a:tailEnd type="none" w="sm" len="sm"/>
          </a:ln>
        </p:spPr>
      </p:pic>
      <p:pic>
        <p:nvPicPr>
          <p:cNvPr id="915" name="Google Shape;915;p93" descr="yard activitie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791400" y="3631275"/>
            <a:ext cx="2107949" cy="2958826"/>
          </a:xfrm>
          <a:prstGeom prst="rect">
            <a:avLst/>
          </a:prstGeom>
          <a:noFill/>
          <a:ln w="19050" cap="flat" cmpd="sng">
            <a:solidFill>
              <a:schemeClr val="dk2"/>
            </a:solidFill>
            <a:prstDash val="solid"/>
            <a:round/>
            <a:headEnd type="none" w="sm" len="sm"/>
            <a:tailEnd type="none" w="sm" len="sm"/>
          </a:ln>
        </p:spPr>
      </p:pic>
      <p:pic>
        <p:nvPicPr>
          <p:cNvPr id="916" name="Google Shape;916;p93" descr="staff pride"/>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386323" y="4429833"/>
            <a:ext cx="3284951" cy="1774933"/>
          </a:xfrm>
          <a:prstGeom prst="rect">
            <a:avLst/>
          </a:prstGeom>
          <a:noFill/>
          <a:ln w="19050" cap="flat" cmpd="sng">
            <a:solidFill>
              <a:schemeClr val="dk2"/>
            </a:solidFill>
            <a:prstDash val="solid"/>
            <a:round/>
            <a:headEnd type="none" w="sm" len="sm"/>
            <a:tailEnd type="none" w="sm" len="sm"/>
          </a:ln>
        </p:spPr>
      </p:pic>
      <p:pic>
        <p:nvPicPr>
          <p:cNvPr id="917" name="Google Shape;917;p93">
            <a:extLst>
              <a:ext uri="{C183D7F6-B498-43B3-948B-1728B52AA6E4}">
                <adec:decorative xmlns:adec="http://schemas.microsoft.com/office/drawing/2017/decorative" val="1"/>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160338" y="3319467"/>
            <a:ext cx="1925550" cy="14222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94"/>
          <p:cNvSpPr txBox="1">
            <a:spLocks noGrp="1"/>
          </p:cNvSpPr>
          <p:nvPr>
            <p:ph type="title"/>
          </p:nvPr>
        </p:nvSpPr>
        <p:spPr>
          <a:xfrm>
            <a:off x="2364000" y="152400"/>
            <a:ext cx="96510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Sleepy Eye Elementary</a:t>
            </a:r>
            <a:endParaRPr/>
          </a:p>
        </p:txBody>
      </p:sp>
      <p:sp>
        <p:nvSpPr>
          <p:cNvPr id="924" name="Google Shape;924;p94"/>
          <p:cNvSpPr txBox="1">
            <a:spLocks noGrp="1"/>
          </p:cNvSpPr>
          <p:nvPr>
            <p:ph type="body" idx="1"/>
          </p:nvPr>
        </p:nvSpPr>
        <p:spPr>
          <a:xfrm>
            <a:off x="375050" y="5120650"/>
            <a:ext cx="3837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#84</a:t>
            </a:r>
            <a:endParaRPr/>
          </a:p>
          <a:p>
            <a:pPr marL="0" lvl="0" indent="0" algn="l" rtl="0">
              <a:spcBef>
                <a:spcPts val="1000"/>
              </a:spcBef>
              <a:spcAft>
                <a:spcPts val="0"/>
              </a:spcAft>
              <a:buNone/>
            </a:pPr>
            <a:r>
              <a:rPr lang="en-US"/>
              <a:t>Sleepy Eye Public School</a:t>
            </a:r>
            <a:endParaRPr/>
          </a:p>
          <a:p>
            <a:pPr marL="0" lvl="0" indent="0" algn="l" rtl="0">
              <a:spcBef>
                <a:spcPts val="1000"/>
              </a:spcBef>
              <a:spcAft>
                <a:spcPts val="1000"/>
              </a:spcAft>
              <a:buNone/>
            </a:pPr>
            <a:r>
              <a:rPr lang="en-US" b="1"/>
              <a:t>Cohort:</a:t>
            </a:r>
            <a:r>
              <a:rPr lang="en-US"/>
              <a:t> #6</a:t>
            </a:r>
            <a:endParaRPr/>
          </a:p>
        </p:txBody>
      </p:sp>
      <p:pic>
        <p:nvPicPr>
          <p:cNvPr id="925" name="Google Shape;925;p94" descr="logo"/>
          <p:cNvPicPr preferRelativeResize="0"/>
          <p:nvPr/>
        </p:nvPicPr>
        <p:blipFill>
          <a:blip r:embed="rId3">
            <a:alphaModFix/>
          </a:blip>
          <a:stretch>
            <a:fillRect/>
          </a:stretch>
        </p:blipFill>
        <p:spPr>
          <a:xfrm>
            <a:off x="947738" y="1557700"/>
            <a:ext cx="10296525" cy="1295400"/>
          </a:xfrm>
          <a:prstGeom prst="rect">
            <a:avLst/>
          </a:prstGeom>
          <a:noFill/>
          <a:ln>
            <a:noFill/>
          </a:ln>
        </p:spPr>
      </p:pic>
      <p:pic>
        <p:nvPicPr>
          <p:cNvPr id="926" name="Google Shape;926;p94" descr="buildi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4200" y="3126050"/>
            <a:ext cx="3378375" cy="1870100"/>
          </a:xfrm>
          <a:prstGeom prst="rect">
            <a:avLst/>
          </a:prstGeom>
          <a:noFill/>
          <a:ln w="19050" cap="flat" cmpd="sng">
            <a:solidFill>
              <a:schemeClr val="dk2"/>
            </a:solidFill>
            <a:prstDash val="solid"/>
            <a:round/>
            <a:headEnd type="none" w="sm" len="sm"/>
            <a:tailEnd type="none" w="sm" len="sm"/>
          </a:ln>
        </p:spPr>
      </p:pic>
      <p:pic>
        <p:nvPicPr>
          <p:cNvPr id="927" name="Google Shape;927;p94" descr="matrix"/>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93850" y="2970350"/>
            <a:ext cx="3608673" cy="37001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95"/>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T.E.A.M. Academy Charter School</a:t>
            </a:r>
            <a:endParaRPr/>
          </a:p>
        </p:txBody>
      </p:sp>
      <p:sp>
        <p:nvSpPr>
          <p:cNvPr id="934" name="Google Shape;934;p95"/>
          <p:cNvSpPr txBox="1">
            <a:spLocks noGrp="1"/>
          </p:cNvSpPr>
          <p:nvPr>
            <p:ph type="body" idx="1"/>
          </p:nvPr>
        </p:nvSpPr>
        <p:spPr>
          <a:xfrm>
            <a:off x="375050" y="5120650"/>
            <a:ext cx="4018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#4127</a:t>
            </a:r>
            <a:endParaRPr/>
          </a:p>
          <a:p>
            <a:pPr marL="0" lvl="0" indent="0" algn="l" rtl="0">
              <a:spcBef>
                <a:spcPts val="1000"/>
              </a:spcBef>
              <a:spcAft>
                <a:spcPts val="0"/>
              </a:spcAft>
              <a:buNone/>
            </a:pPr>
            <a:r>
              <a:rPr lang="en-US"/>
              <a:t>TEAM Academy Charter School</a:t>
            </a:r>
            <a:endParaRPr/>
          </a:p>
          <a:p>
            <a:pPr marL="0" lvl="0" indent="0" algn="l" rtl="0">
              <a:spcBef>
                <a:spcPts val="1000"/>
              </a:spcBef>
              <a:spcAft>
                <a:spcPts val="1000"/>
              </a:spcAft>
              <a:buNone/>
            </a:pPr>
            <a:r>
              <a:rPr lang="en-US" b="1"/>
              <a:t>Cohort:</a:t>
            </a:r>
            <a:r>
              <a:rPr lang="en-US"/>
              <a:t> #9</a:t>
            </a:r>
            <a:endParaRPr/>
          </a:p>
        </p:txBody>
      </p:sp>
      <p:pic>
        <p:nvPicPr>
          <p:cNvPr id="935" name="Google Shape;935;p95" descr="kids smili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9296126" y="2752229"/>
            <a:ext cx="2846950" cy="2135201"/>
          </a:xfrm>
          <a:prstGeom prst="rect">
            <a:avLst/>
          </a:prstGeom>
          <a:noFill/>
          <a:ln w="19050" cap="flat" cmpd="sng">
            <a:solidFill>
              <a:schemeClr val="dk2"/>
            </a:solidFill>
            <a:prstDash val="solid"/>
            <a:round/>
            <a:headEnd type="none" w="sm" len="sm"/>
            <a:tailEnd type="none" w="sm" len="sm"/>
          </a:ln>
        </p:spPr>
      </p:pic>
      <p:pic>
        <p:nvPicPr>
          <p:cNvPr id="936" name="Google Shape;936;p95" descr="kids smili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51215" y="4506604"/>
            <a:ext cx="2800230" cy="2100173"/>
          </a:xfrm>
          <a:prstGeom prst="rect">
            <a:avLst/>
          </a:prstGeom>
          <a:noFill/>
          <a:ln w="19050" cap="flat" cmpd="sng">
            <a:solidFill>
              <a:schemeClr val="dk2"/>
            </a:solidFill>
            <a:prstDash val="solid"/>
            <a:round/>
            <a:headEnd type="none" w="sm" len="sm"/>
            <a:tailEnd type="none" w="sm" len="sm"/>
          </a:ln>
        </p:spPr>
      </p:pic>
      <p:pic>
        <p:nvPicPr>
          <p:cNvPr id="937" name="Google Shape;937;p95" descr="outside playing on playground"/>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40475" y="1606075"/>
            <a:ext cx="3598075" cy="2698548"/>
          </a:xfrm>
          <a:prstGeom prst="rect">
            <a:avLst/>
          </a:prstGeom>
          <a:noFill/>
          <a:ln w="19050" cap="flat" cmpd="sng">
            <a:solidFill>
              <a:schemeClr val="dk2"/>
            </a:solidFill>
            <a:prstDash val="solid"/>
            <a:round/>
            <a:headEnd type="none" w="sm" len="sm"/>
            <a:tailEnd type="none" w="sm" len="sm"/>
          </a:ln>
        </p:spPr>
      </p:pic>
      <p:pic>
        <p:nvPicPr>
          <p:cNvPr id="938" name="Google Shape;938;p95" descr="wolf log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26788" y="1808575"/>
            <a:ext cx="2800225" cy="28170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2364000" y="152400"/>
            <a:ext cx="92262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200"/>
              <a:t>District Recognition Criteria  </a:t>
            </a:r>
            <a:endParaRPr sz="4200"/>
          </a:p>
        </p:txBody>
      </p:sp>
      <p:sp>
        <p:nvSpPr>
          <p:cNvPr id="190" name="Google Shape;190;p24">
            <a:extLst>
              <a:ext uri="{C183D7F6-B498-43B3-948B-1728B52AA6E4}">
                <adec:decorative xmlns:adec="http://schemas.microsoft.com/office/drawing/2017/decorative" val="1"/>
              </a:ext>
            </a:extLst>
          </p:cNvPr>
          <p:cNvSpPr txBox="1">
            <a:spLocks noGrp="1"/>
          </p:cNvSpPr>
          <p:nvPr>
            <p:ph type="body" idx="1"/>
          </p:nvPr>
        </p:nvSpPr>
        <p:spPr>
          <a:xfrm>
            <a:off x="-50625" y="1335300"/>
            <a:ext cx="12242700" cy="5522700"/>
          </a:xfrm>
          <a:prstGeom prst="rect">
            <a:avLst/>
          </a:prstGeom>
        </p:spPr>
        <p:txBody>
          <a:bodyPr spcFirstLastPara="1" wrap="square" lIns="228600" tIns="548625" rIns="274300" bIns="45700" anchor="t" anchorCtr="0">
            <a:normAutofit/>
          </a:bodyPr>
          <a:lstStyle/>
          <a:p>
            <a:pPr marL="0" lvl="0" indent="0" algn="l" rtl="0">
              <a:lnSpc>
                <a:spcPct val="115000"/>
              </a:lnSpc>
              <a:spcBef>
                <a:spcPts val="0"/>
              </a:spcBef>
              <a:spcAft>
                <a:spcPts val="0"/>
              </a:spcAft>
              <a:buNone/>
            </a:pPr>
            <a:endParaRPr sz="1400">
              <a:solidFill>
                <a:schemeClr val="dk2"/>
              </a:solidFill>
              <a:highlight>
                <a:schemeClr val="dk1"/>
              </a:highlight>
            </a:endParaRPr>
          </a:p>
          <a:p>
            <a:pPr marL="0" lvl="0" indent="0" algn="l" rtl="0">
              <a:spcBef>
                <a:spcPts val="1000"/>
              </a:spcBef>
              <a:spcAft>
                <a:spcPts val="1000"/>
              </a:spcAft>
              <a:buNone/>
            </a:pPr>
            <a:endParaRPr sz="1400">
              <a:solidFill>
                <a:schemeClr val="dk2"/>
              </a:solidFill>
              <a:highlight>
                <a:schemeClr val="dk1"/>
              </a:highlight>
            </a:endParaRPr>
          </a:p>
        </p:txBody>
      </p:sp>
      <p:sp>
        <p:nvSpPr>
          <p:cNvPr id="191" name="Google Shape;191;p24"/>
          <p:cNvSpPr txBox="1"/>
          <p:nvPr/>
        </p:nvSpPr>
        <p:spPr>
          <a:xfrm>
            <a:off x="962425" y="2142875"/>
            <a:ext cx="4764300" cy="3631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500" b="1">
                <a:solidFill>
                  <a:schemeClr val="dk1"/>
                </a:solidFill>
                <a:highlight>
                  <a:srgbClr val="FFFFFF"/>
                </a:highlight>
                <a:latin typeface="Calibri"/>
                <a:ea typeface="Calibri"/>
                <a:cs typeface="Calibri"/>
                <a:sym typeface="Calibri"/>
              </a:rPr>
              <a:t>District PBIS Recognition, districts demonstrate their capacity to support schools in their district to implement SW-PBIS</a:t>
            </a:r>
            <a:endParaRPr sz="2500" b="1">
              <a:solidFill>
                <a:schemeClr val="dk1"/>
              </a:solidFill>
              <a:highlight>
                <a:srgbClr val="FFFFFF"/>
              </a:highlight>
              <a:latin typeface="Calibri"/>
              <a:ea typeface="Calibri"/>
              <a:cs typeface="Calibri"/>
              <a:sym typeface="Calibri"/>
            </a:endParaRPr>
          </a:p>
          <a:p>
            <a:pPr marL="0" lvl="0" indent="0" algn="l" rtl="0">
              <a:lnSpc>
                <a:spcPct val="115000"/>
              </a:lnSpc>
              <a:spcBef>
                <a:spcPts val="800"/>
              </a:spcBef>
              <a:spcAft>
                <a:spcPts val="0"/>
              </a:spcAft>
              <a:buNone/>
            </a:pPr>
            <a:endParaRPr sz="200" b="1">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800"/>
              </a:spcBef>
              <a:spcAft>
                <a:spcPts val="0"/>
              </a:spcAft>
              <a:buClr>
                <a:schemeClr val="dk1"/>
              </a:buClr>
              <a:buSzPts val="2000"/>
              <a:buFont typeface="Calibri"/>
              <a:buChar char="●"/>
            </a:pPr>
            <a:r>
              <a:rPr lang="en-US" sz="2000">
                <a:solidFill>
                  <a:schemeClr val="dk1"/>
                </a:solidFill>
                <a:highlight>
                  <a:srgbClr val="FFFFFF"/>
                </a:highlight>
                <a:latin typeface="Calibri"/>
                <a:ea typeface="Calibri"/>
                <a:cs typeface="Calibri"/>
                <a:sym typeface="Calibri"/>
              </a:rPr>
              <a:t>Coordination</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highlight>
                  <a:srgbClr val="FFFFFF"/>
                </a:highlight>
                <a:latin typeface="Calibri"/>
                <a:ea typeface="Calibri"/>
                <a:cs typeface="Calibri"/>
                <a:sym typeface="Calibri"/>
              </a:rPr>
              <a:t>Training</a:t>
            </a:r>
            <a:endParaRPr sz="200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highlight>
                  <a:srgbClr val="FFFFFF"/>
                </a:highlight>
                <a:latin typeface="Calibri"/>
                <a:ea typeface="Calibri"/>
                <a:cs typeface="Calibri"/>
                <a:sym typeface="Calibri"/>
              </a:rPr>
              <a:t>Coaching</a:t>
            </a:r>
            <a:endParaRPr sz="2000">
              <a:solidFill>
                <a:schemeClr val="dk1"/>
              </a:solidFill>
              <a:highlight>
                <a:srgbClr val="FFFFFF"/>
              </a:highlight>
              <a:latin typeface="Calibri"/>
              <a:ea typeface="Calibri"/>
              <a:cs typeface="Calibri"/>
              <a:sym typeface="Calibri"/>
            </a:endParaRPr>
          </a:p>
          <a:p>
            <a:pPr marL="457200" lvl="0" indent="-355600" algn="l" rtl="0">
              <a:lnSpc>
                <a:spcPct val="100000"/>
              </a:lnSpc>
              <a:spcBef>
                <a:spcPts val="0"/>
              </a:spcBef>
              <a:spcAft>
                <a:spcPts val="0"/>
              </a:spcAft>
              <a:buClr>
                <a:schemeClr val="dk1"/>
              </a:buClr>
              <a:buSzPts val="2000"/>
              <a:buFont typeface="Calibri"/>
              <a:buChar char="●"/>
            </a:pPr>
            <a:r>
              <a:rPr lang="en-US" sz="2000">
                <a:solidFill>
                  <a:schemeClr val="dk1"/>
                </a:solidFill>
                <a:highlight>
                  <a:srgbClr val="FFFFFF"/>
                </a:highlight>
                <a:latin typeface="Calibri"/>
                <a:ea typeface="Calibri"/>
                <a:cs typeface="Calibri"/>
                <a:sym typeface="Calibri"/>
              </a:rPr>
              <a:t>Evaluation </a:t>
            </a:r>
            <a:endParaRPr sz="2000">
              <a:solidFill>
                <a:schemeClr val="dk1"/>
              </a:solidFill>
              <a:highlight>
                <a:srgbClr val="FFFFFF"/>
              </a:highlight>
              <a:latin typeface="Calibri"/>
              <a:ea typeface="Calibri"/>
              <a:cs typeface="Calibri"/>
              <a:sym typeface="Calibri"/>
            </a:endParaRPr>
          </a:p>
          <a:p>
            <a:pPr marL="457200" lvl="0" indent="0" algn="l" rtl="0">
              <a:lnSpc>
                <a:spcPct val="100000"/>
              </a:lnSpc>
              <a:spcBef>
                <a:spcPts val="0"/>
              </a:spcBef>
              <a:spcAft>
                <a:spcPts val="0"/>
              </a:spcAft>
              <a:buNone/>
            </a:pPr>
            <a:endParaRPr sz="500" b="1">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92" name="Google Shape;192;p24"/>
          <p:cNvSpPr txBox="1"/>
          <p:nvPr/>
        </p:nvSpPr>
        <p:spPr>
          <a:xfrm>
            <a:off x="6607100" y="1533575"/>
            <a:ext cx="5125800" cy="4850100"/>
          </a:xfrm>
          <a:prstGeom prst="rect">
            <a:avLst/>
          </a:prstGeom>
          <a:noFill/>
          <a:ln w="28575" cap="flat" cmpd="sng">
            <a:solidFill>
              <a:srgbClr val="598E18"/>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US" sz="2200" b="1" dirty="0">
                <a:solidFill>
                  <a:schemeClr val="dk1"/>
                </a:solidFill>
                <a:highlight>
                  <a:srgbClr val="FFFFFF"/>
                </a:highlight>
                <a:latin typeface="Calibri"/>
                <a:ea typeface="Calibri"/>
                <a:cs typeface="Calibri"/>
                <a:sym typeface="Calibri"/>
              </a:rPr>
              <a:t>There are two levels of recognition </a:t>
            </a:r>
            <a:endParaRPr sz="2200" b="1" dirty="0">
              <a:solidFill>
                <a:schemeClr val="dk1"/>
              </a:solidFill>
              <a:highlight>
                <a:srgbClr val="FFFFFF"/>
              </a:highlight>
              <a:latin typeface="Calibri"/>
              <a:ea typeface="Calibri"/>
              <a:cs typeface="Calibri"/>
              <a:sym typeface="Calibri"/>
            </a:endParaRPr>
          </a:p>
          <a:p>
            <a:pPr marL="0" lvl="0" indent="0" algn="ctr" rtl="0">
              <a:lnSpc>
                <a:spcPct val="80000"/>
              </a:lnSpc>
              <a:spcBef>
                <a:spcPts val="800"/>
              </a:spcBef>
              <a:spcAft>
                <a:spcPts val="0"/>
              </a:spcAft>
              <a:buNone/>
            </a:pPr>
            <a:r>
              <a:rPr lang="en-US" sz="2200" b="1" dirty="0">
                <a:solidFill>
                  <a:schemeClr val="dk1"/>
                </a:solidFill>
                <a:highlight>
                  <a:srgbClr val="FFFFFF"/>
                </a:highlight>
                <a:latin typeface="Calibri"/>
                <a:ea typeface="Calibri"/>
                <a:cs typeface="Calibri"/>
                <a:sym typeface="Calibri"/>
              </a:rPr>
              <a:t>at the district level </a:t>
            </a:r>
            <a:endParaRPr sz="2200" b="1" dirty="0">
              <a:solidFill>
                <a:schemeClr val="dk1"/>
              </a:solidFill>
              <a:highlight>
                <a:srgbClr val="FFFFFF"/>
              </a:highlight>
              <a:latin typeface="Calibri"/>
              <a:ea typeface="Calibri"/>
              <a:cs typeface="Calibri"/>
              <a:sym typeface="Calibri"/>
            </a:endParaRPr>
          </a:p>
          <a:p>
            <a:pPr marL="0" lvl="0" indent="0" algn="l" rtl="0">
              <a:lnSpc>
                <a:spcPct val="115000"/>
              </a:lnSpc>
              <a:spcBef>
                <a:spcPts val="800"/>
              </a:spcBef>
              <a:spcAft>
                <a:spcPts val="0"/>
              </a:spcAft>
              <a:buNone/>
            </a:pPr>
            <a:endParaRPr sz="600" b="1" dirty="0">
              <a:solidFill>
                <a:schemeClr val="dk2"/>
              </a:solidFill>
              <a:highlight>
                <a:srgbClr val="FFFFFF"/>
              </a:highlight>
              <a:latin typeface="Calibri"/>
              <a:ea typeface="Calibri"/>
              <a:cs typeface="Calibri"/>
              <a:sym typeface="Calibri"/>
            </a:endParaRPr>
          </a:p>
          <a:p>
            <a:pPr marL="457200" lvl="0" indent="-355600" algn="l" rtl="0">
              <a:lnSpc>
                <a:spcPct val="115000"/>
              </a:lnSpc>
              <a:spcBef>
                <a:spcPts val="800"/>
              </a:spcBef>
              <a:spcAft>
                <a:spcPts val="0"/>
              </a:spcAft>
              <a:buClr>
                <a:schemeClr val="dk2"/>
              </a:buClr>
              <a:buSzPts val="2000"/>
              <a:buFont typeface="Calibri"/>
              <a:buAutoNum type="arabicPeriod"/>
            </a:pPr>
            <a:r>
              <a:rPr lang="en-US" sz="2000" dirty="0">
                <a:solidFill>
                  <a:schemeClr val="dk2"/>
                </a:solidFill>
                <a:highlight>
                  <a:srgbClr val="FFFFFF"/>
                </a:highlight>
                <a:latin typeface="Calibri"/>
                <a:ea typeface="Calibri"/>
                <a:cs typeface="Calibri"/>
                <a:sym typeface="Calibri"/>
              </a:rPr>
              <a:t>Districts that have</a:t>
            </a:r>
            <a:r>
              <a:rPr lang="en-US" sz="2000" dirty="0">
                <a:solidFill>
                  <a:schemeClr val="dk2"/>
                </a:solidFill>
                <a:latin typeface="Calibri"/>
                <a:ea typeface="Calibri"/>
                <a:cs typeface="Calibri"/>
                <a:sym typeface="Calibri"/>
              </a:rPr>
              <a:t> </a:t>
            </a:r>
            <a:r>
              <a:rPr lang="en-US" sz="2000" b="1" i="1" dirty="0">
                <a:solidFill>
                  <a:srgbClr val="005AA3"/>
                </a:solidFill>
                <a:latin typeface="Calibri"/>
                <a:ea typeface="Calibri"/>
                <a:cs typeface="Calibri"/>
                <a:sym typeface="Calibri"/>
              </a:rPr>
              <a:t>demonstrated exemplar district capacity </a:t>
            </a:r>
            <a:r>
              <a:rPr lang="en-US" sz="2000" dirty="0">
                <a:solidFill>
                  <a:schemeClr val="dk2"/>
                </a:solidFill>
                <a:highlight>
                  <a:srgbClr val="FFFFFF"/>
                </a:highlight>
                <a:latin typeface="Calibri"/>
                <a:ea typeface="Calibri"/>
                <a:cs typeface="Calibri"/>
                <a:sym typeface="Calibri"/>
              </a:rPr>
              <a:t>with over 60% of schools implementing SW-PBIS with fidelity as measured annually.</a:t>
            </a:r>
            <a:endParaRPr sz="2000" dirty="0">
              <a:solidFill>
                <a:schemeClr val="dk2"/>
              </a:solidFill>
              <a:highlight>
                <a:srgbClr val="FFFFFF"/>
              </a:highlight>
              <a:latin typeface="Calibri"/>
              <a:ea typeface="Calibri"/>
              <a:cs typeface="Calibri"/>
              <a:sym typeface="Calibri"/>
            </a:endParaRPr>
          </a:p>
          <a:p>
            <a:pPr marL="457200" lvl="0" indent="0" algn="l" rtl="0">
              <a:lnSpc>
                <a:spcPct val="115000"/>
              </a:lnSpc>
              <a:spcBef>
                <a:spcPts val="800"/>
              </a:spcBef>
              <a:spcAft>
                <a:spcPts val="0"/>
              </a:spcAft>
              <a:buNone/>
            </a:pPr>
            <a:endParaRPr sz="2000" dirty="0">
              <a:solidFill>
                <a:schemeClr val="dk2"/>
              </a:solidFill>
              <a:highlight>
                <a:srgbClr val="FFFFFF"/>
              </a:highlight>
              <a:latin typeface="Calibri"/>
              <a:ea typeface="Calibri"/>
              <a:cs typeface="Calibri"/>
              <a:sym typeface="Calibri"/>
            </a:endParaRPr>
          </a:p>
          <a:p>
            <a:pPr marL="457200" lvl="0" indent="-355600" algn="l" rtl="0">
              <a:lnSpc>
                <a:spcPct val="115000"/>
              </a:lnSpc>
              <a:spcBef>
                <a:spcPts val="800"/>
              </a:spcBef>
              <a:spcAft>
                <a:spcPts val="0"/>
              </a:spcAft>
              <a:buClr>
                <a:schemeClr val="dk2"/>
              </a:buClr>
              <a:buSzPts val="2000"/>
              <a:buFont typeface="Calibri"/>
              <a:buAutoNum type="arabicPeriod"/>
            </a:pPr>
            <a:r>
              <a:rPr lang="en-US" sz="2000" dirty="0">
                <a:solidFill>
                  <a:schemeClr val="dk2"/>
                </a:solidFill>
                <a:highlight>
                  <a:srgbClr val="FFFFFF"/>
                </a:highlight>
                <a:latin typeface="Calibri"/>
                <a:ea typeface="Calibri"/>
                <a:cs typeface="Calibri"/>
                <a:sym typeface="Calibri"/>
              </a:rPr>
              <a:t>Districts that are in </a:t>
            </a:r>
            <a:r>
              <a:rPr lang="en-US" sz="2000" b="1" i="1" dirty="0">
                <a:solidFill>
                  <a:srgbClr val="548235"/>
                </a:solidFill>
                <a:latin typeface="Calibri"/>
                <a:ea typeface="Calibri"/>
                <a:cs typeface="Calibri"/>
                <a:sym typeface="Calibri"/>
              </a:rPr>
              <a:t>progress towards sustaining implementation</a:t>
            </a:r>
            <a:r>
              <a:rPr lang="en-US" sz="2000" dirty="0">
                <a:solidFill>
                  <a:schemeClr val="dk2"/>
                </a:solidFill>
                <a:highlight>
                  <a:srgbClr val="FFFFFF"/>
                </a:highlight>
                <a:latin typeface="Calibri"/>
                <a:ea typeface="Calibri"/>
                <a:cs typeface="Calibri"/>
                <a:sym typeface="Calibri"/>
              </a:rPr>
              <a:t> and have multiple schools measuring fidelity annually. </a:t>
            </a:r>
            <a:endParaRPr sz="2000" dirty="0">
              <a:solidFill>
                <a:schemeClr val="dk2"/>
              </a:solidFill>
              <a:highlight>
                <a:srgbClr val="FFFFFF"/>
              </a:highlight>
              <a:latin typeface="Calibri"/>
              <a:ea typeface="Calibri"/>
              <a:cs typeface="Calibri"/>
              <a:sym typeface="Calibri"/>
            </a:endParaRPr>
          </a:p>
          <a:p>
            <a:pPr marL="0" lvl="0" indent="0" algn="l" rtl="0">
              <a:spcBef>
                <a:spcPts val="800"/>
              </a:spcBef>
              <a:spcAft>
                <a:spcPts val="0"/>
              </a:spcAft>
              <a:buNone/>
            </a:pPr>
            <a:endParaRPr dirty="0">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96"/>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Tri-City United Le-Center K-8</a:t>
            </a:r>
            <a:endParaRPr/>
          </a:p>
        </p:txBody>
      </p:sp>
      <p:sp>
        <p:nvSpPr>
          <p:cNvPr id="945" name="Google Shape;945;p96"/>
          <p:cNvSpPr txBox="1">
            <a:spLocks noGrp="1"/>
          </p:cNvSpPr>
          <p:nvPr>
            <p:ph type="body" idx="1"/>
          </p:nvPr>
        </p:nvSpPr>
        <p:spPr>
          <a:xfrm>
            <a:off x="375050" y="5120650"/>
            <a:ext cx="4018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#2905</a:t>
            </a:r>
            <a:endParaRPr/>
          </a:p>
          <a:p>
            <a:pPr marL="0" lvl="0" indent="0" algn="l" rtl="0">
              <a:spcBef>
                <a:spcPts val="1000"/>
              </a:spcBef>
              <a:spcAft>
                <a:spcPts val="0"/>
              </a:spcAft>
              <a:buNone/>
            </a:pPr>
            <a:r>
              <a:rPr lang="en-US"/>
              <a:t>Tri-City United School District</a:t>
            </a:r>
            <a:endParaRPr/>
          </a:p>
          <a:p>
            <a:pPr marL="0" lvl="0" indent="0" algn="l" rtl="0">
              <a:spcBef>
                <a:spcPts val="1000"/>
              </a:spcBef>
              <a:spcAft>
                <a:spcPts val="1000"/>
              </a:spcAft>
              <a:buNone/>
            </a:pPr>
            <a:r>
              <a:rPr lang="en-US" b="1"/>
              <a:t>Cohort:</a:t>
            </a:r>
            <a:r>
              <a:rPr lang="en-US"/>
              <a:t> #6</a:t>
            </a:r>
            <a:endParaRPr/>
          </a:p>
        </p:txBody>
      </p:sp>
      <p:pic>
        <p:nvPicPr>
          <p:cNvPr id="946" name="Google Shape;946;p96" descr="Titan Pride Log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305" y="2352687"/>
            <a:ext cx="2233290" cy="1932142"/>
          </a:xfrm>
          <a:prstGeom prst="rect">
            <a:avLst/>
          </a:prstGeom>
          <a:noFill/>
          <a:ln>
            <a:noFill/>
          </a:ln>
        </p:spPr>
      </p:pic>
      <p:pic>
        <p:nvPicPr>
          <p:cNvPr id="947" name="Google Shape;947;p96" descr="school pride in poster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15125" y="3924600"/>
            <a:ext cx="4579226" cy="2479775"/>
          </a:xfrm>
          <a:prstGeom prst="rect">
            <a:avLst/>
          </a:prstGeom>
          <a:noFill/>
          <a:ln w="19050" cap="flat" cmpd="sng">
            <a:solidFill>
              <a:schemeClr val="dk2"/>
            </a:solidFill>
            <a:prstDash val="solid"/>
            <a:round/>
            <a:headEnd type="none" w="sm" len="sm"/>
            <a:tailEnd type="none" w="sm" len="sm"/>
          </a:ln>
        </p:spPr>
      </p:pic>
      <p:pic>
        <p:nvPicPr>
          <p:cNvPr id="948" name="Google Shape;948;p96" descr="staff pride "/>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428770" y="1415075"/>
            <a:ext cx="4170913" cy="2272000"/>
          </a:xfrm>
          <a:prstGeom prst="rect">
            <a:avLst/>
          </a:prstGeom>
          <a:noFill/>
          <a:ln w="19050" cap="flat" cmpd="sng">
            <a:solidFill>
              <a:schemeClr val="dk2"/>
            </a:solidFill>
            <a:prstDash val="solid"/>
            <a:round/>
            <a:headEnd type="none" w="sm" len="sm"/>
            <a:tailEnd type="none" w="sm" len="sm"/>
          </a:ln>
        </p:spPr>
      </p:pic>
      <p:pic>
        <p:nvPicPr>
          <p:cNvPr id="949" name="Google Shape;949;p96" descr="titan pride"/>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817482" y="1957725"/>
            <a:ext cx="4169405" cy="22720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7"/>
          <p:cNvSpPr txBox="1">
            <a:spLocks noGrp="1"/>
          </p:cNvSpPr>
          <p:nvPr>
            <p:ph type="title"/>
          </p:nvPr>
        </p:nvSpPr>
        <p:spPr>
          <a:xfrm>
            <a:off x="2364000" y="152400"/>
            <a:ext cx="96240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a:t>Washington-Kosciusko Elementary School</a:t>
            </a:r>
            <a:endParaRPr/>
          </a:p>
        </p:txBody>
      </p:sp>
      <p:sp>
        <p:nvSpPr>
          <p:cNvPr id="956" name="Google Shape;956;p97">
            <a:extLst>
              <a:ext uri="{C183D7F6-B498-43B3-948B-1728B52AA6E4}">
                <adec:decorative xmlns:adec="http://schemas.microsoft.com/office/drawing/2017/decorative" val="1"/>
              </a:ext>
            </a:extLst>
          </p:cNvPr>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t>District: </a:t>
            </a:r>
            <a:r>
              <a:rPr lang="en-US"/>
              <a:t>ISD #861</a:t>
            </a:r>
            <a:endParaRPr/>
          </a:p>
          <a:p>
            <a:pPr marL="0" lvl="0" indent="0" algn="l" rtl="0">
              <a:spcBef>
                <a:spcPts val="1000"/>
              </a:spcBef>
              <a:spcAft>
                <a:spcPts val="0"/>
              </a:spcAft>
              <a:buNone/>
            </a:pPr>
            <a:r>
              <a:rPr lang="en-US"/>
              <a:t>Winona Area Public Schools</a:t>
            </a:r>
            <a:endParaRPr/>
          </a:p>
          <a:p>
            <a:pPr marL="0" lvl="0" indent="0" algn="l" rtl="0">
              <a:spcBef>
                <a:spcPts val="1000"/>
              </a:spcBef>
              <a:spcAft>
                <a:spcPts val="1000"/>
              </a:spcAft>
              <a:buNone/>
            </a:pPr>
            <a:r>
              <a:rPr lang="en-US" b="1"/>
              <a:t>Cohort:</a:t>
            </a:r>
            <a:r>
              <a:rPr lang="en-US"/>
              <a:t> #15</a:t>
            </a:r>
            <a:endParaRPr/>
          </a:p>
        </p:txBody>
      </p:sp>
      <p:pic>
        <p:nvPicPr>
          <p:cNvPr id="957" name="Google Shape;957;p97" descr="eagle logo"/>
          <p:cNvPicPr preferRelativeResize="0"/>
          <p:nvPr/>
        </p:nvPicPr>
        <p:blipFill>
          <a:blip r:embed="rId3">
            <a:alphaModFix/>
          </a:blip>
          <a:stretch>
            <a:fillRect/>
          </a:stretch>
        </p:blipFill>
        <p:spPr>
          <a:xfrm>
            <a:off x="619800" y="2370525"/>
            <a:ext cx="2413475" cy="2116950"/>
          </a:xfrm>
          <a:prstGeom prst="rect">
            <a:avLst/>
          </a:prstGeom>
          <a:noFill/>
          <a:ln>
            <a:noFill/>
          </a:ln>
        </p:spPr>
      </p:pic>
      <p:pic>
        <p:nvPicPr>
          <p:cNvPr id="958" name="Google Shape;958;p9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494652" y="1992988"/>
            <a:ext cx="1560900" cy="1299575"/>
          </a:xfrm>
          <a:prstGeom prst="rect">
            <a:avLst/>
          </a:prstGeom>
          <a:noFill/>
          <a:ln w="19050" cap="flat" cmpd="sng">
            <a:solidFill>
              <a:srgbClr val="000000"/>
            </a:solidFill>
            <a:prstDash val="solid"/>
            <a:round/>
            <a:headEnd type="none" w="sm" len="sm"/>
            <a:tailEnd type="none" w="sm" len="sm"/>
          </a:ln>
        </p:spPr>
      </p:pic>
      <p:pic>
        <p:nvPicPr>
          <p:cNvPr id="959" name="Google Shape;959;p97" descr="herky's track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95050" y="1832250"/>
            <a:ext cx="4401900" cy="2201925"/>
          </a:xfrm>
          <a:prstGeom prst="rect">
            <a:avLst/>
          </a:prstGeom>
          <a:noFill/>
          <a:ln w="19050" cap="flat" cmpd="sng">
            <a:solidFill>
              <a:srgbClr val="000000"/>
            </a:solidFill>
            <a:prstDash val="solid"/>
            <a:round/>
            <a:headEnd type="none" w="sm" len="sm"/>
            <a:tailEnd type="none" w="sm" len="sm"/>
          </a:ln>
        </p:spPr>
      </p:pic>
      <p:pic>
        <p:nvPicPr>
          <p:cNvPr id="960" name="Google Shape;960;p97" descr="buildi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43600" y="3672537"/>
            <a:ext cx="4416700" cy="2316924"/>
          </a:xfrm>
          <a:prstGeom prst="rect">
            <a:avLst/>
          </a:prstGeom>
          <a:noFill/>
          <a:ln w="19050" cap="flat" cmpd="sng">
            <a:solidFill>
              <a:srgbClr val="595959"/>
            </a:solidFill>
            <a:prstDash val="solid"/>
            <a:round/>
            <a:headEnd type="none" w="sm" len="sm"/>
            <a:tailEnd type="none" w="sm" len="sm"/>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98"/>
          <p:cNvSpPr txBox="1">
            <a:spLocks noGrp="1"/>
          </p:cNvSpPr>
          <p:nvPr>
            <p:ph type="title"/>
          </p:nvPr>
        </p:nvSpPr>
        <p:spPr>
          <a:xfrm>
            <a:off x="2364000" y="152400"/>
            <a:ext cx="9583800" cy="914400"/>
          </a:xfrm>
          <a:prstGeom prst="rect">
            <a:avLst/>
          </a:prstGeom>
        </p:spPr>
        <p:txBody>
          <a:bodyPr spcFirstLastPara="1" wrap="square" lIns="91425" tIns="45700" rIns="91425" bIns="45700" anchor="ctr" anchorCtr="0">
            <a:normAutofit fontScale="90000"/>
          </a:bodyPr>
          <a:lstStyle/>
          <a:p>
            <a:pPr marL="0" lvl="0" indent="0" algn="r" rtl="0">
              <a:spcBef>
                <a:spcPts val="0"/>
              </a:spcBef>
              <a:spcAft>
                <a:spcPts val="0"/>
              </a:spcAft>
              <a:buNone/>
            </a:pPr>
            <a:endParaRPr/>
          </a:p>
          <a:p>
            <a:pPr marL="0" lvl="0" indent="0" algn="r" rtl="0">
              <a:spcBef>
                <a:spcPts val="0"/>
              </a:spcBef>
              <a:spcAft>
                <a:spcPts val="0"/>
              </a:spcAft>
              <a:buClr>
                <a:schemeClr val="dk2"/>
              </a:buClr>
              <a:buSzPct val="30555"/>
              <a:buFont typeface="Arial"/>
              <a:buNone/>
            </a:pPr>
            <a:r>
              <a:rPr lang="en-US"/>
              <a:t>Waterville-Elysian-Morristown Elementary School</a:t>
            </a:r>
            <a:endParaRPr/>
          </a:p>
          <a:p>
            <a:pPr marL="0" lvl="0" indent="0" algn="r" rtl="0">
              <a:spcBef>
                <a:spcPts val="0"/>
              </a:spcBef>
              <a:spcAft>
                <a:spcPts val="0"/>
              </a:spcAft>
              <a:buNone/>
            </a:pPr>
            <a:endParaRPr/>
          </a:p>
        </p:txBody>
      </p:sp>
      <p:sp>
        <p:nvSpPr>
          <p:cNvPr id="967" name="Google Shape;967;p98">
            <a:extLst>
              <a:ext uri="{C183D7F6-B498-43B3-948B-1728B52AA6E4}">
                <adec:decorative xmlns:adec="http://schemas.microsoft.com/office/drawing/2017/decorative" val="1"/>
              </a:ext>
            </a:extLst>
          </p:cNvPr>
          <p:cNvSpPr txBox="1">
            <a:spLocks noGrp="1"/>
          </p:cNvSpPr>
          <p:nvPr>
            <p:ph type="body" idx="1"/>
          </p:nvPr>
        </p:nvSpPr>
        <p:spPr>
          <a:xfrm>
            <a:off x="375050" y="5120650"/>
            <a:ext cx="58266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dirty="0"/>
              <a:t>District: </a:t>
            </a:r>
            <a:r>
              <a:rPr lang="en-US" dirty="0"/>
              <a:t>ISD #2143</a:t>
            </a:r>
            <a:endParaRPr dirty="0"/>
          </a:p>
          <a:p>
            <a:pPr marL="0" lvl="0" indent="0" algn="l" rtl="0">
              <a:spcBef>
                <a:spcPts val="1000"/>
              </a:spcBef>
              <a:spcAft>
                <a:spcPts val="0"/>
              </a:spcAft>
              <a:buNone/>
            </a:pPr>
            <a:r>
              <a:rPr lang="en-US" dirty="0"/>
              <a:t>Waterville-Elysian-Morristown Public Schools</a:t>
            </a:r>
            <a:endParaRPr dirty="0"/>
          </a:p>
          <a:p>
            <a:pPr marL="0" lvl="0" indent="0" algn="l" rtl="0">
              <a:spcBef>
                <a:spcPts val="1000"/>
              </a:spcBef>
              <a:spcAft>
                <a:spcPts val="1000"/>
              </a:spcAft>
              <a:buNone/>
            </a:pPr>
            <a:r>
              <a:rPr lang="en-US" b="1" dirty="0"/>
              <a:t>Cohort:</a:t>
            </a:r>
            <a:r>
              <a:rPr lang="en-US" dirty="0"/>
              <a:t> #8</a:t>
            </a:r>
            <a:endParaRPr dirty="0"/>
          </a:p>
        </p:txBody>
      </p:sp>
      <p:pic>
        <p:nvPicPr>
          <p:cNvPr id="968" name="Google Shape;968;p98" descr="school logo and teacher with student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0034" y="1494507"/>
            <a:ext cx="6715008" cy="3192474"/>
          </a:xfrm>
          <a:prstGeom prst="rect">
            <a:avLst/>
          </a:prstGeom>
          <a:noFill/>
          <a:ln>
            <a:noFill/>
          </a:ln>
        </p:spPr>
      </p:pic>
      <p:pic>
        <p:nvPicPr>
          <p:cNvPr id="969" name="Google Shape;969;p98" descr="smiling staff and students"/>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132367" y="2134450"/>
            <a:ext cx="4882156" cy="32539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3" name="Title 2">
            <a:extLst>
              <a:ext uri="{FF2B5EF4-FFF2-40B4-BE49-F238E27FC236}">
                <a16:creationId xmlns:a16="http://schemas.microsoft.com/office/drawing/2014/main" id="{19A79D4B-696A-4C0A-8E59-BFAC04F0189E}"/>
              </a:ext>
            </a:extLst>
          </p:cNvPr>
          <p:cNvSpPr>
            <a:spLocks noGrp="1"/>
          </p:cNvSpPr>
          <p:nvPr>
            <p:ph type="title"/>
          </p:nvPr>
        </p:nvSpPr>
        <p:spPr/>
        <p:txBody>
          <a:bodyPr/>
          <a:lstStyle/>
          <a:p>
            <a:r>
              <a:rPr lang="en-US" dirty="0"/>
              <a:t>Woodson Kindergarten Center</a:t>
            </a:r>
          </a:p>
        </p:txBody>
      </p:sp>
      <p:sp>
        <p:nvSpPr>
          <p:cNvPr id="976" name="Google Shape;976;p99">
            <a:extLst>
              <a:ext uri="{C183D7F6-B498-43B3-948B-1728B52AA6E4}">
                <adec:decorative xmlns:adec="http://schemas.microsoft.com/office/drawing/2017/decorative" val="1"/>
              </a:ext>
            </a:extLst>
          </p:cNvPr>
          <p:cNvSpPr txBox="1">
            <a:spLocks noGrp="1"/>
          </p:cNvSpPr>
          <p:nvPr>
            <p:ph type="body" idx="1"/>
          </p:nvPr>
        </p:nvSpPr>
        <p:spPr>
          <a:xfrm>
            <a:off x="375050" y="5120650"/>
            <a:ext cx="4192500" cy="1549800"/>
          </a:xfrm>
          <a:prstGeom prst="rect">
            <a:avLst/>
          </a:prstGeom>
          <a:ln w="38100" cap="flat" cmpd="sng">
            <a:solidFill>
              <a:srgbClr val="000000"/>
            </a:solidFill>
            <a:prstDash val="solid"/>
            <a:round/>
            <a:headEnd type="none" w="sm" len="sm"/>
            <a:tailEnd type="none" w="sm" len="sm"/>
          </a:ln>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dirty="0"/>
              <a:t>District: </a:t>
            </a:r>
            <a:r>
              <a:rPr lang="en-US" dirty="0"/>
              <a:t>ISD #492</a:t>
            </a:r>
            <a:endParaRPr dirty="0"/>
          </a:p>
          <a:p>
            <a:pPr marL="0" lvl="0" indent="0" algn="l" rtl="0">
              <a:spcBef>
                <a:spcPts val="1000"/>
              </a:spcBef>
              <a:spcAft>
                <a:spcPts val="0"/>
              </a:spcAft>
              <a:buNone/>
            </a:pPr>
            <a:r>
              <a:rPr lang="en-US" dirty="0"/>
              <a:t>Austin Public School District</a:t>
            </a:r>
            <a:endParaRPr dirty="0"/>
          </a:p>
          <a:p>
            <a:pPr marL="0" lvl="0" indent="0" algn="l" rtl="0">
              <a:spcBef>
                <a:spcPts val="1000"/>
              </a:spcBef>
              <a:spcAft>
                <a:spcPts val="1000"/>
              </a:spcAft>
              <a:buNone/>
            </a:pPr>
            <a:r>
              <a:rPr lang="en-US" b="1" dirty="0"/>
              <a:t>Cohort:</a:t>
            </a:r>
            <a:r>
              <a:rPr lang="en-US" dirty="0"/>
              <a:t> #7</a:t>
            </a:r>
            <a:endParaRPr dirty="0"/>
          </a:p>
        </p:txBody>
      </p:sp>
      <p:pic>
        <p:nvPicPr>
          <p:cNvPr id="977" name="Google Shape;977;p99" descr="teacher and studen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7320263" y="1805636"/>
            <a:ext cx="2290473" cy="1717851"/>
          </a:xfrm>
          <a:prstGeom prst="rect">
            <a:avLst/>
          </a:prstGeom>
          <a:noFill/>
          <a:ln w="19050" cap="flat" cmpd="sng">
            <a:solidFill>
              <a:schemeClr val="dk2"/>
            </a:solidFill>
            <a:prstDash val="solid"/>
            <a:round/>
            <a:headEnd type="none" w="sm" len="sm"/>
            <a:tailEnd type="none" w="sm" len="sm"/>
          </a:ln>
        </p:spPr>
      </p:pic>
      <p:pic>
        <p:nvPicPr>
          <p:cNvPr id="978" name="Google Shape;978;p99" descr="Woodson Critter Pledge"/>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7100" y="1888925"/>
            <a:ext cx="3852549" cy="2888225"/>
          </a:xfrm>
          <a:prstGeom prst="rect">
            <a:avLst/>
          </a:prstGeom>
          <a:noFill/>
          <a:ln w="28575" cap="flat" cmpd="sng">
            <a:solidFill>
              <a:schemeClr val="dk2"/>
            </a:solidFill>
            <a:prstDash val="solid"/>
            <a:round/>
            <a:headEnd type="none" w="sm" len="sm"/>
            <a:tailEnd type="none" w="sm" len="sm"/>
          </a:ln>
        </p:spPr>
      </p:pic>
      <p:pic>
        <p:nvPicPr>
          <p:cNvPr id="979" name="Google Shape;979;p99" descr="kindergarten students in a line in the hallway"/>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5210949" y="1811987"/>
            <a:ext cx="2341550" cy="1756201"/>
          </a:xfrm>
          <a:prstGeom prst="rect">
            <a:avLst/>
          </a:prstGeom>
          <a:noFill/>
          <a:ln w="19050" cap="flat" cmpd="sng">
            <a:solidFill>
              <a:schemeClr val="dk2"/>
            </a:solidFill>
            <a:prstDash val="solid"/>
            <a:round/>
            <a:headEnd type="none" w="sm" len="sm"/>
            <a:tailEnd type="none" w="sm" len="sm"/>
          </a:ln>
        </p:spPr>
      </p:pic>
      <p:pic>
        <p:nvPicPr>
          <p:cNvPr id="980" name="Google Shape;980;p99" descr="teacher and student"/>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5400000">
            <a:off x="9336663" y="1853838"/>
            <a:ext cx="2257925" cy="1588900"/>
          </a:xfrm>
          <a:prstGeom prst="rect">
            <a:avLst/>
          </a:prstGeom>
          <a:noFill/>
          <a:ln w="19050" cap="flat" cmpd="sng">
            <a:solidFill>
              <a:schemeClr val="dk2"/>
            </a:solidFill>
            <a:prstDash val="solid"/>
            <a:round/>
            <a:headEnd type="none" w="sm" len="sm"/>
            <a:tailEnd type="none" w="sm" len="sm"/>
          </a:ln>
        </p:spPr>
      </p:pic>
      <p:pic>
        <p:nvPicPr>
          <p:cNvPr id="981" name="Google Shape;981;p99" descr="poste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5400000">
            <a:off x="5562989" y="3887788"/>
            <a:ext cx="3134300" cy="2350725"/>
          </a:xfrm>
          <a:prstGeom prst="rect">
            <a:avLst/>
          </a:prstGeom>
          <a:noFill/>
          <a:ln w="19050" cap="flat" cmpd="sng">
            <a:solidFill>
              <a:schemeClr val="dk2"/>
            </a:solidFill>
            <a:prstDash val="solid"/>
            <a:round/>
            <a:headEnd type="none" w="sm" len="sm"/>
            <a:tailEnd type="none" w="sm" len="sm"/>
          </a:ln>
        </p:spPr>
      </p:pic>
      <p:pic>
        <p:nvPicPr>
          <p:cNvPr id="982" name="Google Shape;982;p99" descr="school poste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rot="5400000">
            <a:off x="8209286" y="3886112"/>
            <a:ext cx="3120901" cy="2340676"/>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00"/>
          <p:cNvSpPr txBox="1">
            <a:spLocks noGrp="1"/>
          </p:cNvSpPr>
          <p:nvPr>
            <p:ph type="title"/>
          </p:nvPr>
        </p:nvSpPr>
        <p:spPr>
          <a:xfrm>
            <a:off x="838200" y="2212733"/>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 Cloud Area Schools </a:t>
            </a:r>
            <a:endParaRPr/>
          </a:p>
          <a:p>
            <a:pPr marL="0" lvl="0" indent="0" algn="ctr" rtl="0">
              <a:spcBef>
                <a:spcPts val="0"/>
              </a:spcBef>
              <a:spcAft>
                <a:spcPts val="0"/>
              </a:spcAft>
              <a:buNone/>
            </a:pPr>
            <a:r>
              <a:rPr lang="en-US"/>
              <a:t>District </a:t>
            </a:r>
            <a:endParaRPr/>
          </a:p>
        </p:txBody>
      </p:sp>
      <p:sp>
        <p:nvSpPr>
          <p:cNvPr id="989" name="Google Shape;989;p100"/>
          <p:cNvSpPr txBox="1">
            <a:spLocks noGrp="1"/>
          </p:cNvSpPr>
          <p:nvPr>
            <p:ph type="body" idx="1"/>
          </p:nvPr>
        </p:nvSpPr>
        <p:spPr>
          <a:xfrm>
            <a:off x="838200" y="3684897"/>
            <a:ext cx="10515600" cy="2517600"/>
          </a:xfrm>
          <a:prstGeom prst="rect">
            <a:avLst/>
          </a:prstGeom>
        </p:spPr>
        <p:txBody>
          <a:bodyPr spcFirstLastPara="1" wrap="square" lIns="91425" tIns="45700" rIns="91425" bIns="45700" anchor="ctr" anchorCtr="0">
            <a:normAutofit/>
          </a:bodyPr>
          <a:lstStyle/>
          <a:p>
            <a:pPr marL="0" lvl="0" indent="0" algn="ctr" rtl="0">
              <a:spcBef>
                <a:spcPts val="0"/>
              </a:spcBef>
              <a:spcAft>
                <a:spcPts val="100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01"/>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Congratulations to all our Exemplar Schools!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02"/>
          <p:cNvSpPr txBox="1">
            <a:spLocks noGrp="1"/>
          </p:cNvSpPr>
          <p:nvPr>
            <p:ph type="title"/>
          </p:nvPr>
        </p:nvSpPr>
        <p:spPr>
          <a:xfrm>
            <a:off x="2970471" y="94075"/>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100"/>
              <a:t>Recognition Schools - Congratulations!</a:t>
            </a:r>
            <a:endParaRPr sz="4100"/>
          </a:p>
        </p:txBody>
      </p:sp>
      <p:sp>
        <p:nvSpPr>
          <p:cNvPr id="1002" name="Google Shape;1002;p102"/>
          <p:cNvSpPr txBox="1">
            <a:spLocks noGrp="1"/>
          </p:cNvSpPr>
          <p:nvPr>
            <p:ph type="body" idx="1"/>
          </p:nvPr>
        </p:nvSpPr>
        <p:spPr>
          <a:xfrm>
            <a:off x="178075" y="1467500"/>
            <a:ext cx="5331000" cy="52473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935"/>
              <a:buNone/>
            </a:pPr>
            <a:r>
              <a:rPr lang="en-US" sz="2525"/>
              <a:t>Art and Science Academy Elementary and Middle School</a:t>
            </a:r>
            <a:endParaRPr sz="2525"/>
          </a:p>
          <a:p>
            <a:pPr marL="0" lvl="0" indent="0" algn="l" rtl="0">
              <a:lnSpc>
                <a:spcPct val="80000"/>
              </a:lnSpc>
              <a:spcBef>
                <a:spcPts val="1000"/>
              </a:spcBef>
              <a:spcAft>
                <a:spcPts val="0"/>
              </a:spcAft>
              <a:buSzPts val="935"/>
              <a:buNone/>
            </a:pPr>
            <a:r>
              <a:rPr lang="en-US" sz="2525"/>
              <a:t>Basswood Elementary</a:t>
            </a:r>
            <a:endParaRPr sz="2525"/>
          </a:p>
          <a:p>
            <a:pPr marL="0" lvl="0" indent="0" algn="l" rtl="0">
              <a:lnSpc>
                <a:spcPct val="80000"/>
              </a:lnSpc>
              <a:spcBef>
                <a:spcPts val="1000"/>
              </a:spcBef>
              <a:spcAft>
                <a:spcPts val="0"/>
              </a:spcAft>
              <a:buSzPts val="935"/>
              <a:buNone/>
            </a:pPr>
            <a:r>
              <a:rPr lang="en-US" sz="2525"/>
              <a:t>Benjamin E. Mays IB World School</a:t>
            </a:r>
            <a:endParaRPr sz="2525"/>
          </a:p>
          <a:p>
            <a:pPr marL="0" lvl="0" indent="0" algn="l" rtl="0">
              <a:lnSpc>
                <a:spcPct val="80000"/>
              </a:lnSpc>
              <a:spcBef>
                <a:spcPts val="1000"/>
              </a:spcBef>
              <a:spcAft>
                <a:spcPts val="0"/>
              </a:spcAft>
              <a:buSzPts val="935"/>
              <a:buNone/>
            </a:pPr>
            <a:r>
              <a:rPr lang="en-US" sz="2525"/>
              <a:t>Birch Grove Elementary</a:t>
            </a:r>
            <a:endParaRPr sz="2525"/>
          </a:p>
          <a:p>
            <a:pPr marL="0" lvl="0" indent="0" algn="l" rtl="0">
              <a:lnSpc>
                <a:spcPct val="80000"/>
              </a:lnSpc>
              <a:spcBef>
                <a:spcPts val="1000"/>
              </a:spcBef>
              <a:spcAft>
                <a:spcPts val="0"/>
              </a:spcAft>
              <a:buSzPts val="935"/>
              <a:buNone/>
            </a:pPr>
            <a:r>
              <a:rPr lang="en-US" sz="2525"/>
              <a:t>Bloomington Transition Center</a:t>
            </a:r>
            <a:endParaRPr sz="2525"/>
          </a:p>
          <a:p>
            <a:pPr marL="0" lvl="0" indent="0" algn="l" rtl="0">
              <a:lnSpc>
                <a:spcPct val="80000"/>
              </a:lnSpc>
              <a:spcBef>
                <a:spcPts val="1000"/>
              </a:spcBef>
              <a:spcAft>
                <a:spcPts val="0"/>
              </a:spcAft>
              <a:buSzPts val="935"/>
              <a:buNone/>
            </a:pPr>
            <a:r>
              <a:rPr lang="en-US" sz="2525"/>
              <a:t>Chanhassen High School</a:t>
            </a:r>
            <a:endParaRPr sz="2525"/>
          </a:p>
          <a:p>
            <a:pPr marL="0" lvl="0" indent="0" algn="l" rtl="0">
              <a:lnSpc>
                <a:spcPct val="80000"/>
              </a:lnSpc>
              <a:spcBef>
                <a:spcPts val="1000"/>
              </a:spcBef>
              <a:spcAft>
                <a:spcPts val="0"/>
              </a:spcAft>
              <a:buSzPts val="935"/>
              <a:buNone/>
            </a:pPr>
            <a:r>
              <a:rPr lang="en-US" sz="2525"/>
              <a:t>Clearview Elementary</a:t>
            </a:r>
            <a:endParaRPr sz="2525"/>
          </a:p>
          <a:p>
            <a:pPr marL="0" lvl="0" indent="0" algn="l" rtl="0">
              <a:lnSpc>
                <a:spcPct val="80000"/>
              </a:lnSpc>
              <a:spcBef>
                <a:spcPts val="1000"/>
              </a:spcBef>
              <a:spcAft>
                <a:spcPts val="0"/>
              </a:spcAft>
              <a:buSzPts val="935"/>
              <a:buNone/>
            </a:pPr>
            <a:r>
              <a:rPr lang="en-US" sz="2525"/>
              <a:t>Como Park Elementary School</a:t>
            </a:r>
            <a:endParaRPr sz="2525"/>
          </a:p>
          <a:p>
            <a:pPr marL="0" lvl="0" indent="0" algn="l" rtl="0">
              <a:lnSpc>
                <a:spcPct val="80000"/>
              </a:lnSpc>
              <a:spcBef>
                <a:spcPts val="1000"/>
              </a:spcBef>
              <a:spcAft>
                <a:spcPts val="0"/>
              </a:spcAft>
              <a:buSzPts val="935"/>
              <a:buNone/>
            </a:pPr>
            <a:r>
              <a:rPr lang="en-US" sz="2525"/>
              <a:t>Dayton’s Bluff Achievement Plus</a:t>
            </a:r>
            <a:endParaRPr sz="2525"/>
          </a:p>
          <a:p>
            <a:pPr marL="0" lvl="0" indent="0" algn="l" rtl="0">
              <a:lnSpc>
                <a:spcPct val="80000"/>
              </a:lnSpc>
              <a:spcBef>
                <a:spcPts val="1000"/>
              </a:spcBef>
              <a:spcAft>
                <a:spcPts val="0"/>
              </a:spcAft>
              <a:buSzPts val="935"/>
              <a:buNone/>
            </a:pPr>
            <a:r>
              <a:rPr lang="en-US" sz="2525"/>
              <a:t>Discovery Community School</a:t>
            </a:r>
            <a:endParaRPr sz="2525"/>
          </a:p>
          <a:p>
            <a:pPr marL="0" lvl="0" indent="0" algn="l" rtl="0">
              <a:lnSpc>
                <a:spcPct val="80000"/>
              </a:lnSpc>
              <a:spcBef>
                <a:spcPts val="1000"/>
              </a:spcBef>
              <a:spcAft>
                <a:spcPts val="0"/>
              </a:spcAft>
              <a:buSzPts val="935"/>
              <a:buNone/>
            </a:pPr>
            <a:r>
              <a:rPr lang="en-US" sz="2525"/>
              <a:t>Edinbrook Elementary</a:t>
            </a:r>
            <a:endParaRPr sz="2525"/>
          </a:p>
          <a:p>
            <a:pPr marL="0" lvl="0" indent="0" algn="l" rtl="0">
              <a:lnSpc>
                <a:spcPct val="80000"/>
              </a:lnSpc>
              <a:spcBef>
                <a:spcPts val="1000"/>
              </a:spcBef>
              <a:spcAft>
                <a:spcPts val="1000"/>
              </a:spcAft>
              <a:buSzPts val="935"/>
              <a:buNone/>
            </a:pPr>
            <a:endParaRPr sz="2525"/>
          </a:p>
        </p:txBody>
      </p:sp>
      <p:sp>
        <p:nvSpPr>
          <p:cNvPr id="1003" name="Google Shape;1003;p102"/>
          <p:cNvSpPr txBox="1">
            <a:spLocks noGrp="1"/>
          </p:cNvSpPr>
          <p:nvPr>
            <p:ph type="body" idx="1"/>
          </p:nvPr>
        </p:nvSpPr>
        <p:spPr>
          <a:xfrm>
            <a:off x="5982575" y="1467500"/>
            <a:ext cx="5853300" cy="51756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935"/>
              <a:buNone/>
            </a:pPr>
            <a:r>
              <a:rPr lang="en-US" sz="2525"/>
              <a:t>Edward Neill Elementary</a:t>
            </a:r>
            <a:endParaRPr sz="2525"/>
          </a:p>
          <a:p>
            <a:pPr marL="0" lvl="0" indent="0" algn="l" rtl="0">
              <a:lnSpc>
                <a:spcPct val="90000"/>
              </a:lnSpc>
              <a:spcBef>
                <a:spcPts val="1000"/>
              </a:spcBef>
              <a:spcAft>
                <a:spcPts val="0"/>
              </a:spcAft>
              <a:buSzPts val="935"/>
              <a:buNone/>
            </a:pPr>
            <a:r>
              <a:rPr lang="en-US" sz="2525"/>
              <a:t>Fair Oaks Elementary</a:t>
            </a:r>
            <a:endParaRPr sz="2525"/>
          </a:p>
          <a:p>
            <a:pPr marL="0" lvl="0" indent="0" algn="l" rtl="0">
              <a:lnSpc>
                <a:spcPct val="90000"/>
              </a:lnSpc>
              <a:spcBef>
                <a:spcPts val="1000"/>
              </a:spcBef>
              <a:spcAft>
                <a:spcPts val="0"/>
              </a:spcAft>
              <a:buSzPts val="935"/>
              <a:buNone/>
            </a:pPr>
            <a:r>
              <a:rPr lang="en-US" sz="2525"/>
              <a:t>Goodview Elementary School</a:t>
            </a:r>
            <a:endParaRPr sz="2525"/>
          </a:p>
          <a:p>
            <a:pPr marL="0" lvl="0" indent="0" algn="l" rtl="0">
              <a:lnSpc>
                <a:spcPct val="90000"/>
              </a:lnSpc>
              <a:spcBef>
                <a:spcPts val="1000"/>
              </a:spcBef>
              <a:spcAft>
                <a:spcPts val="0"/>
              </a:spcAft>
              <a:buSzPts val="935"/>
              <a:buNone/>
            </a:pPr>
            <a:r>
              <a:rPr lang="en-US" sz="2525"/>
              <a:t>Hilltop Primary</a:t>
            </a:r>
            <a:endParaRPr sz="2525"/>
          </a:p>
          <a:p>
            <a:pPr marL="0" lvl="0" indent="0" algn="l" rtl="0">
              <a:lnSpc>
                <a:spcPct val="90000"/>
              </a:lnSpc>
              <a:spcBef>
                <a:spcPts val="1000"/>
              </a:spcBef>
              <a:spcAft>
                <a:spcPts val="0"/>
              </a:spcAft>
              <a:buSzPts val="935"/>
              <a:buNone/>
            </a:pPr>
            <a:r>
              <a:rPr lang="en-US" sz="2525"/>
              <a:t>Hennepin Elementary</a:t>
            </a:r>
            <a:endParaRPr sz="2525"/>
          </a:p>
          <a:p>
            <a:pPr marL="0" lvl="0" indent="0" algn="l" rtl="0">
              <a:lnSpc>
                <a:spcPct val="90000"/>
              </a:lnSpc>
              <a:spcBef>
                <a:spcPts val="1000"/>
              </a:spcBef>
              <a:spcAft>
                <a:spcPts val="0"/>
              </a:spcAft>
              <a:buSzPts val="935"/>
              <a:buNone/>
            </a:pPr>
            <a:r>
              <a:rPr lang="en-US" sz="2525"/>
              <a:t>I.J. Holton Intermediate School</a:t>
            </a:r>
            <a:endParaRPr sz="2525"/>
          </a:p>
          <a:p>
            <a:pPr marL="0" lvl="0" indent="0" algn="l" rtl="0">
              <a:lnSpc>
                <a:spcPct val="90000"/>
              </a:lnSpc>
              <a:spcBef>
                <a:spcPts val="1000"/>
              </a:spcBef>
              <a:spcAft>
                <a:spcPts val="0"/>
              </a:spcAft>
              <a:buSzPts val="935"/>
              <a:buNone/>
            </a:pPr>
            <a:r>
              <a:rPr lang="en-US" sz="2525"/>
              <a:t>Isanti Intermediate School &amp; School for All Seasons</a:t>
            </a:r>
            <a:endParaRPr sz="2525"/>
          </a:p>
          <a:p>
            <a:pPr marL="0" lvl="0" indent="0" algn="l" rtl="0">
              <a:lnSpc>
                <a:spcPct val="90000"/>
              </a:lnSpc>
              <a:spcBef>
                <a:spcPts val="1000"/>
              </a:spcBef>
              <a:spcAft>
                <a:spcPts val="0"/>
              </a:spcAft>
              <a:buSzPts val="935"/>
              <a:buNone/>
            </a:pPr>
            <a:r>
              <a:rPr lang="en-US" sz="2525"/>
              <a:t>Ivan Sand Community High School</a:t>
            </a:r>
            <a:endParaRPr sz="2525"/>
          </a:p>
          <a:p>
            <a:pPr marL="0" lvl="0" indent="0" algn="l" rtl="0">
              <a:lnSpc>
                <a:spcPct val="90000"/>
              </a:lnSpc>
              <a:spcBef>
                <a:spcPts val="1000"/>
              </a:spcBef>
              <a:spcAft>
                <a:spcPts val="0"/>
              </a:spcAft>
              <a:buSzPts val="935"/>
              <a:buNone/>
            </a:pPr>
            <a:r>
              <a:rPr lang="en-US" sz="2525"/>
              <a:t>Jefferson Elementary School</a:t>
            </a:r>
            <a:endParaRPr sz="2525"/>
          </a:p>
          <a:p>
            <a:pPr marL="0" lvl="0" indent="0" algn="l" rtl="0">
              <a:lnSpc>
                <a:spcPct val="90000"/>
              </a:lnSpc>
              <a:spcBef>
                <a:spcPts val="1000"/>
              </a:spcBef>
              <a:spcAft>
                <a:spcPts val="0"/>
              </a:spcAft>
              <a:buSzPts val="935"/>
              <a:buNone/>
            </a:pPr>
            <a:r>
              <a:rPr lang="en-US" sz="2525"/>
              <a:t>King Elementary School</a:t>
            </a:r>
            <a:endParaRPr sz="2525"/>
          </a:p>
          <a:p>
            <a:pPr marL="0" lvl="0" indent="0" algn="l" rtl="0">
              <a:lnSpc>
                <a:spcPct val="90000"/>
              </a:lnSpc>
              <a:spcBef>
                <a:spcPts val="1000"/>
              </a:spcBef>
              <a:spcAft>
                <a:spcPts val="1000"/>
              </a:spcAft>
              <a:buClr>
                <a:schemeClr val="dk2"/>
              </a:buClr>
              <a:buSzPts val="935"/>
              <a:buFont typeface="Arial"/>
              <a:buNone/>
            </a:pPr>
            <a:endParaRPr sz="2525"/>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03"/>
          <p:cNvSpPr txBox="1">
            <a:spLocks noGrp="1"/>
          </p:cNvSpPr>
          <p:nvPr>
            <p:ph type="title"/>
          </p:nvPr>
        </p:nvSpPr>
        <p:spPr>
          <a:xfrm>
            <a:off x="3017146" y="17575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200" dirty="0"/>
              <a:t>Recognition Schools - Congratulations! </a:t>
            </a:r>
            <a:r>
              <a:rPr lang="en-US" sz="1000" dirty="0"/>
              <a:t>2</a:t>
            </a:r>
            <a:endParaRPr sz="4200" dirty="0"/>
          </a:p>
        </p:txBody>
      </p:sp>
      <p:sp>
        <p:nvSpPr>
          <p:cNvPr id="1010" name="Google Shape;1010;p103"/>
          <p:cNvSpPr txBox="1">
            <a:spLocks noGrp="1"/>
          </p:cNvSpPr>
          <p:nvPr>
            <p:ph type="body" idx="1"/>
          </p:nvPr>
        </p:nvSpPr>
        <p:spPr>
          <a:xfrm>
            <a:off x="268600" y="2005475"/>
            <a:ext cx="5455500" cy="53538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Clr>
                <a:schemeClr val="dk2"/>
              </a:buClr>
              <a:buSzPts val="1018"/>
              <a:buFont typeface="Arial"/>
              <a:buNone/>
            </a:pPr>
            <a:r>
              <a:rPr lang="en-US"/>
              <a:t>L’Etoile du Nord French Immersion Elementary</a:t>
            </a:r>
            <a:endParaRPr/>
          </a:p>
          <a:p>
            <a:pPr marL="0" lvl="0" indent="0" algn="l" rtl="0">
              <a:lnSpc>
                <a:spcPct val="70000"/>
              </a:lnSpc>
              <a:spcBef>
                <a:spcPts val="1000"/>
              </a:spcBef>
              <a:spcAft>
                <a:spcPts val="0"/>
              </a:spcAft>
              <a:buClr>
                <a:schemeClr val="dk2"/>
              </a:buClr>
              <a:buSzPts val="1018"/>
              <a:buFont typeface="Arial"/>
              <a:buNone/>
            </a:pPr>
            <a:r>
              <a:rPr lang="en-US"/>
              <a:t>Lake Park Audubon Elementary</a:t>
            </a:r>
            <a:endParaRPr/>
          </a:p>
          <a:p>
            <a:pPr marL="0" lvl="0" indent="0" algn="l" rtl="0">
              <a:lnSpc>
                <a:spcPct val="90000"/>
              </a:lnSpc>
              <a:spcBef>
                <a:spcPts val="1000"/>
              </a:spcBef>
              <a:spcAft>
                <a:spcPts val="0"/>
              </a:spcAft>
              <a:buClr>
                <a:schemeClr val="dk2"/>
              </a:buClr>
              <a:buSzPts val="935"/>
              <a:buFont typeface="Arial"/>
              <a:buNone/>
            </a:pPr>
            <a:r>
              <a:rPr lang="en-US"/>
              <a:t>Laketown Elementary</a:t>
            </a:r>
            <a:endParaRPr/>
          </a:p>
          <a:p>
            <a:pPr marL="0" lvl="0" indent="0" algn="l" rtl="0">
              <a:lnSpc>
                <a:spcPct val="80000"/>
              </a:lnSpc>
              <a:spcBef>
                <a:spcPts val="1000"/>
              </a:spcBef>
              <a:spcAft>
                <a:spcPts val="0"/>
              </a:spcAft>
              <a:buClr>
                <a:schemeClr val="dk2"/>
              </a:buClr>
              <a:buSzPts val="1018"/>
              <a:buFont typeface="Arial"/>
              <a:buNone/>
            </a:pPr>
            <a:r>
              <a:rPr lang="en-US"/>
              <a:t>Leaf River/White Pine/Elm Tree Academies</a:t>
            </a:r>
            <a:endParaRPr/>
          </a:p>
          <a:p>
            <a:pPr marL="0" lvl="0" indent="0" algn="l" rtl="0">
              <a:lnSpc>
                <a:spcPct val="80000"/>
              </a:lnSpc>
              <a:spcBef>
                <a:spcPts val="1000"/>
              </a:spcBef>
              <a:spcAft>
                <a:spcPts val="0"/>
              </a:spcAft>
              <a:buClr>
                <a:schemeClr val="dk2"/>
              </a:buClr>
              <a:buSzPts val="1018"/>
              <a:buFont typeface="Arial"/>
              <a:buNone/>
            </a:pPr>
            <a:r>
              <a:rPr lang="en-US"/>
              <a:t>Lincoln Elementary</a:t>
            </a:r>
            <a:endParaRPr/>
          </a:p>
          <a:p>
            <a:pPr marL="0" lvl="0" indent="0" algn="l" rtl="0">
              <a:lnSpc>
                <a:spcPct val="80000"/>
              </a:lnSpc>
              <a:spcBef>
                <a:spcPts val="1000"/>
              </a:spcBef>
              <a:spcAft>
                <a:spcPts val="0"/>
              </a:spcAft>
              <a:buClr>
                <a:schemeClr val="dk2"/>
              </a:buClr>
              <a:buSzPts val="1018"/>
              <a:buFont typeface="Arial"/>
              <a:buNone/>
            </a:pPr>
            <a:r>
              <a:rPr lang="en-US"/>
              <a:t>Maxfield Elementary</a:t>
            </a:r>
            <a:endParaRPr/>
          </a:p>
          <a:p>
            <a:pPr marL="0" lvl="0" indent="0" algn="l" rtl="0">
              <a:lnSpc>
                <a:spcPct val="80000"/>
              </a:lnSpc>
              <a:spcBef>
                <a:spcPts val="1000"/>
              </a:spcBef>
              <a:spcAft>
                <a:spcPts val="0"/>
              </a:spcAft>
              <a:buClr>
                <a:schemeClr val="dk2"/>
              </a:buClr>
              <a:buSzPts val="1018"/>
              <a:buFont typeface="Arial"/>
              <a:buNone/>
            </a:pPr>
            <a:r>
              <a:rPr lang="en-US"/>
              <a:t>Meadowvale Elementary</a:t>
            </a:r>
            <a:endParaRPr/>
          </a:p>
          <a:p>
            <a:pPr marL="0" lvl="0" indent="0" algn="l" rtl="0">
              <a:lnSpc>
                <a:spcPct val="80000"/>
              </a:lnSpc>
              <a:spcBef>
                <a:spcPts val="1000"/>
              </a:spcBef>
              <a:spcAft>
                <a:spcPts val="0"/>
              </a:spcAft>
              <a:buClr>
                <a:schemeClr val="dk2"/>
              </a:buClr>
              <a:buSzPts val="1018"/>
              <a:buFont typeface="Arial"/>
              <a:buNone/>
            </a:pPr>
            <a:r>
              <a:rPr lang="en-US"/>
              <a:t>Mississippi Heights Elementary School</a:t>
            </a:r>
            <a:endParaRPr/>
          </a:p>
          <a:p>
            <a:pPr marL="0" lvl="0" indent="0" algn="l" rtl="0">
              <a:lnSpc>
                <a:spcPct val="80000"/>
              </a:lnSpc>
              <a:spcBef>
                <a:spcPts val="1000"/>
              </a:spcBef>
              <a:spcAft>
                <a:spcPts val="0"/>
              </a:spcAft>
              <a:buClr>
                <a:schemeClr val="dk2"/>
              </a:buClr>
              <a:buSzPts val="1018"/>
              <a:buFont typeface="Arial"/>
              <a:buNone/>
            </a:pPr>
            <a:r>
              <a:rPr lang="en-US"/>
              <a:t>Morristown 5-8</a:t>
            </a:r>
            <a:endParaRPr/>
          </a:p>
          <a:p>
            <a:pPr marL="0" lvl="0" indent="0" algn="l" rtl="0">
              <a:lnSpc>
                <a:spcPct val="80000"/>
              </a:lnSpc>
              <a:spcBef>
                <a:spcPts val="1000"/>
              </a:spcBef>
              <a:spcAft>
                <a:spcPts val="1000"/>
              </a:spcAft>
              <a:buSzPts val="1018"/>
              <a:buNone/>
            </a:pPr>
            <a:endParaRPr/>
          </a:p>
        </p:txBody>
      </p:sp>
      <p:sp>
        <p:nvSpPr>
          <p:cNvPr id="1011" name="Google Shape;1011;p103"/>
          <p:cNvSpPr txBox="1">
            <a:spLocks noGrp="1"/>
          </p:cNvSpPr>
          <p:nvPr>
            <p:ph type="body" idx="1"/>
          </p:nvPr>
        </p:nvSpPr>
        <p:spPr>
          <a:xfrm>
            <a:off x="6052225" y="1859100"/>
            <a:ext cx="5906100" cy="54258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SzPts val="1018"/>
              <a:buNone/>
            </a:pPr>
            <a:r>
              <a:rPr lang="en-US"/>
              <a:t>North Junior High</a:t>
            </a:r>
            <a:endParaRPr/>
          </a:p>
          <a:p>
            <a:pPr marL="0" lvl="0" indent="0" algn="l" rtl="0">
              <a:spcBef>
                <a:spcPts val="1000"/>
              </a:spcBef>
              <a:spcAft>
                <a:spcPts val="0"/>
              </a:spcAft>
              <a:buSzPts val="1100"/>
              <a:buNone/>
            </a:pPr>
            <a:r>
              <a:rPr lang="en-US"/>
              <a:t>North View Middle School</a:t>
            </a:r>
            <a:endParaRPr/>
          </a:p>
          <a:p>
            <a:pPr marL="0" lvl="0" indent="0" algn="l" rtl="0">
              <a:lnSpc>
                <a:spcPct val="80000"/>
              </a:lnSpc>
              <a:spcBef>
                <a:spcPts val="1000"/>
              </a:spcBef>
              <a:spcAft>
                <a:spcPts val="0"/>
              </a:spcAft>
              <a:buSzPts val="935"/>
              <a:buNone/>
            </a:pPr>
            <a:r>
              <a:rPr lang="en-US"/>
              <a:t>Oak Hill Community School</a:t>
            </a:r>
            <a:endParaRPr/>
          </a:p>
          <a:p>
            <a:pPr marL="0" lvl="0" indent="0" algn="l" rtl="0">
              <a:lnSpc>
                <a:spcPct val="80000"/>
              </a:lnSpc>
              <a:spcBef>
                <a:spcPts val="1000"/>
              </a:spcBef>
              <a:spcAft>
                <a:spcPts val="0"/>
              </a:spcAft>
              <a:buSzPts val="935"/>
              <a:buNone/>
            </a:pPr>
            <a:r>
              <a:rPr lang="en-US"/>
              <a:t>Oak Point Elementary</a:t>
            </a:r>
            <a:endParaRPr/>
          </a:p>
          <a:p>
            <a:pPr marL="0" lvl="0" indent="0" algn="l" rtl="0">
              <a:lnSpc>
                <a:spcPct val="80000"/>
              </a:lnSpc>
              <a:spcBef>
                <a:spcPts val="1000"/>
              </a:spcBef>
              <a:spcAft>
                <a:spcPts val="0"/>
              </a:spcAft>
              <a:buSzPts val="935"/>
              <a:buNone/>
            </a:pPr>
            <a:r>
              <a:rPr lang="en-US"/>
              <a:t>Oak View Elementary</a:t>
            </a:r>
            <a:endParaRPr/>
          </a:p>
          <a:p>
            <a:pPr marL="0" lvl="0" indent="0" algn="l" rtl="0">
              <a:lnSpc>
                <a:spcPct val="80000"/>
              </a:lnSpc>
              <a:spcBef>
                <a:spcPts val="1000"/>
              </a:spcBef>
              <a:spcAft>
                <a:spcPts val="0"/>
              </a:spcAft>
              <a:buSzPts val="935"/>
              <a:buNone/>
            </a:pPr>
            <a:r>
              <a:rPr lang="en-US"/>
              <a:t>Osseo Area Learning Center</a:t>
            </a:r>
            <a:endParaRPr/>
          </a:p>
          <a:p>
            <a:pPr marL="0" lvl="0" indent="0" algn="l" rtl="0">
              <a:lnSpc>
                <a:spcPct val="80000"/>
              </a:lnSpc>
              <a:spcBef>
                <a:spcPts val="1000"/>
              </a:spcBef>
              <a:spcAft>
                <a:spcPts val="0"/>
              </a:spcAft>
              <a:buSzPts val="935"/>
              <a:buNone/>
            </a:pPr>
            <a:r>
              <a:rPr lang="en-US"/>
              <a:t>Parker Elementary School</a:t>
            </a:r>
            <a:endParaRPr/>
          </a:p>
          <a:p>
            <a:pPr marL="0" lvl="0" indent="0" algn="l" rtl="0">
              <a:lnSpc>
                <a:spcPct val="80000"/>
              </a:lnSpc>
              <a:spcBef>
                <a:spcPts val="1000"/>
              </a:spcBef>
              <a:spcAft>
                <a:spcPts val="0"/>
              </a:spcAft>
              <a:buSzPts val="935"/>
              <a:buNone/>
            </a:pPr>
            <a:r>
              <a:rPr lang="en-US"/>
              <a:t>Pine River-Backus Elementary School</a:t>
            </a:r>
            <a:endParaRPr/>
          </a:p>
          <a:p>
            <a:pPr marL="0" lvl="0" indent="0" algn="l" rtl="0">
              <a:lnSpc>
                <a:spcPct val="80000"/>
              </a:lnSpc>
              <a:spcBef>
                <a:spcPts val="1000"/>
              </a:spcBef>
              <a:spcAft>
                <a:spcPts val="0"/>
              </a:spcAft>
              <a:buSzPts val="935"/>
              <a:buNone/>
            </a:pPr>
            <a:r>
              <a:rPr lang="en-US"/>
              <a:t>Pioneer Ridge Middle School</a:t>
            </a:r>
            <a:endParaRPr/>
          </a:p>
          <a:p>
            <a:pPr marL="0" lvl="0" indent="0" algn="l" rtl="0">
              <a:lnSpc>
                <a:spcPct val="80000"/>
              </a:lnSpc>
              <a:spcBef>
                <a:spcPts val="1000"/>
              </a:spcBef>
              <a:spcAft>
                <a:spcPts val="0"/>
              </a:spcAft>
              <a:buSzPts val="935"/>
              <a:buNone/>
            </a:pPr>
            <a:r>
              <a:rPr lang="en-US"/>
              <a:t>Prairie View Elementary</a:t>
            </a:r>
            <a:endParaRPr/>
          </a:p>
          <a:p>
            <a:pPr marL="0" lvl="0" indent="0" algn="l" rtl="0">
              <a:lnSpc>
                <a:spcPct val="80000"/>
              </a:lnSpc>
              <a:spcBef>
                <a:spcPts val="1000"/>
              </a:spcBef>
              <a:spcAft>
                <a:spcPts val="1000"/>
              </a:spcAft>
              <a:buSzPts val="935"/>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04"/>
          <p:cNvSpPr txBox="1">
            <a:spLocks noGrp="1"/>
          </p:cNvSpPr>
          <p:nvPr>
            <p:ph type="title"/>
          </p:nvPr>
        </p:nvSpPr>
        <p:spPr>
          <a:xfrm>
            <a:off x="3017146" y="2107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100" dirty="0"/>
              <a:t>Recognition Schools - Congratulations! </a:t>
            </a:r>
            <a:r>
              <a:rPr lang="en-US" sz="1100" dirty="0"/>
              <a:t>3</a:t>
            </a:r>
            <a:endParaRPr sz="4100" dirty="0"/>
          </a:p>
        </p:txBody>
      </p:sp>
      <p:sp>
        <p:nvSpPr>
          <p:cNvPr id="1018" name="Google Shape;1018;p104"/>
          <p:cNvSpPr txBox="1">
            <a:spLocks noGrp="1"/>
          </p:cNvSpPr>
          <p:nvPr>
            <p:ph type="body" idx="1"/>
          </p:nvPr>
        </p:nvSpPr>
        <p:spPr>
          <a:xfrm>
            <a:off x="375050" y="1825625"/>
            <a:ext cx="5331000" cy="4734900"/>
          </a:xfrm>
          <a:prstGeom prst="rect">
            <a:avLst/>
          </a:prstGeom>
        </p:spPr>
        <p:txBody>
          <a:bodyPr spcFirstLastPara="1" wrap="square" lIns="91425" tIns="45700" rIns="91425" bIns="45700" anchor="t" anchorCtr="0">
            <a:normAutofit fontScale="92500" lnSpcReduction="10000"/>
          </a:bodyPr>
          <a:lstStyle/>
          <a:p>
            <a:pPr marL="0" lvl="0" indent="0" algn="l" rtl="0">
              <a:lnSpc>
                <a:spcPct val="80000"/>
              </a:lnSpc>
              <a:spcBef>
                <a:spcPts val="1000"/>
              </a:spcBef>
              <a:spcAft>
                <a:spcPts val="0"/>
              </a:spcAft>
              <a:buClr>
                <a:schemeClr val="dk2"/>
              </a:buClr>
              <a:buSzPts val="935"/>
              <a:buFont typeface="Arial"/>
              <a:buNone/>
            </a:pPr>
            <a:r>
              <a:rPr lang="en-US" sz="2525"/>
              <a:t>Rice Elementary School</a:t>
            </a:r>
            <a:endParaRPr/>
          </a:p>
          <a:p>
            <a:pPr marL="0" lvl="0" indent="0" algn="l" rtl="0">
              <a:spcBef>
                <a:spcPts val="1000"/>
              </a:spcBef>
              <a:spcAft>
                <a:spcPts val="0"/>
              </a:spcAft>
              <a:buClr>
                <a:schemeClr val="dk2"/>
              </a:buClr>
              <a:buSzPts val="1100"/>
              <a:buFont typeface="Arial"/>
              <a:buNone/>
            </a:pPr>
            <a:r>
              <a:rPr lang="en-US"/>
              <a:t>Rice Lake Elementary</a:t>
            </a:r>
            <a:endParaRPr/>
          </a:p>
          <a:p>
            <a:pPr marL="0" lvl="0" indent="0" algn="l" rtl="0">
              <a:spcBef>
                <a:spcPts val="1000"/>
              </a:spcBef>
              <a:spcAft>
                <a:spcPts val="0"/>
              </a:spcAft>
              <a:buClr>
                <a:schemeClr val="dk2"/>
              </a:buClr>
              <a:buSzPts val="1100"/>
              <a:buFont typeface="Arial"/>
              <a:buNone/>
            </a:pPr>
            <a:r>
              <a:rPr lang="en-US"/>
              <a:t>Rogers Middle School</a:t>
            </a:r>
            <a:endParaRPr/>
          </a:p>
          <a:p>
            <a:pPr marL="0" lvl="0" indent="0" algn="l" rtl="0">
              <a:spcBef>
                <a:spcPts val="1000"/>
              </a:spcBef>
              <a:spcAft>
                <a:spcPts val="0"/>
              </a:spcAft>
              <a:buClr>
                <a:schemeClr val="dk2"/>
              </a:buClr>
              <a:buSzPts val="1100"/>
              <a:buFont typeface="Arial"/>
              <a:buNone/>
            </a:pPr>
            <a:r>
              <a:rPr lang="en-US"/>
              <a:t>Shirley Hills Primary</a:t>
            </a:r>
            <a:endParaRPr/>
          </a:p>
          <a:p>
            <a:pPr marL="0" lvl="0" indent="0" algn="l" rtl="0">
              <a:spcBef>
                <a:spcPts val="1000"/>
              </a:spcBef>
              <a:spcAft>
                <a:spcPts val="0"/>
              </a:spcAft>
              <a:buClr>
                <a:schemeClr val="dk2"/>
              </a:buClr>
              <a:buSzPts val="1100"/>
              <a:buFont typeface="Arial"/>
              <a:buNone/>
            </a:pPr>
            <a:r>
              <a:rPr lang="en-US"/>
              <a:t>Sleepy Eye Elementary</a:t>
            </a:r>
            <a:endParaRPr/>
          </a:p>
          <a:p>
            <a:pPr marL="0" lvl="0" indent="0" algn="l" rtl="0">
              <a:spcBef>
                <a:spcPts val="1000"/>
              </a:spcBef>
              <a:spcAft>
                <a:spcPts val="0"/>
              </a:spcAft>
              <a:buNone/>
            </a:pPr>
            <a:r>
              <a:rPr lang="en-US"/>
              <a:t>TEAM Academy</a:t>
            </a:r>
            <a:endParaRPr/>
          </a:p>
          <a:p>
            <a:pPr marL="0" lvl="0" indent="0" algn="l" rtl="0">
              <a:spcBef>
                <a:spcPts val="1000"/>
              </a:spcBef>
              <a:spcAft>
                <a:spcPts val="0"/>
              </a:spcAft>
              <a:buNone/>
            </a:pPr>
            <a:r>
              <a:rPr lang="en-US"/>
              <a:t>Tri-City United Le Center K-8</a:t>
            </a:r>
            <a:endParaRPr/>
          </a:p>
          <a:p>
            <a:pPr marL="0" lvl="0" indent="0" algn="l" rtl="0">
              <a:spcBef>
                <a:spcPts val="1000"/>
              </a:spcBef>
              <a:spcAft>
                <a:spcPts val="0"/>
              </a:spcAft>
              <a:buNone/>
            </a:pPr>
            <a:r>
              <a:rPr lang="en-US"/>
              <a:t>Valley View Middle School</a:t>
            </a:r>
            <a:endParaRPr/>
          </a:p>
          <a:p>
            <a:pPr marL="0" lvl="0" indent="0" algn="l" rtl="0">
              <a:spcBef>
                <a:spcPts val="1000"/>
              </a:spcBef>
              <a:spcAft>
                <a:spcPts val="0"/>
              </a:spcAft>
              <a:buClr>
                <a:schemeClr val="dk2"/>
              </a:buClr>
              <a:buSzPts val="1100"/>
              <a:buFont typeface="Arial"/>
              <a:buNone/>
            </a:pPr>
            <a:r>
              <a:rPr lang="en-US"/>
              <a:t>Vista View Elementary School</a:t>
            </a:r>
            <a:endParaRPr/>
          </a:p>
          <a:p>
            <a:pPr marL="0" lvl="0" indent="0" algn="l" rtl="0">
              <a:spcBef>
                <a:spcPts val="1000"/>
              </a:spcBef>
              <a:spcAft>
                <a:spcPts val="1000"/>
              </a:spcAft>
              <a:buClr>
                <a:schemeClr val="dk2"/>
              </a:buClr>
              <a:buSzPts val="1100"/>
              <a:buFont typeface="Arial"/>
              <a:buNone/>
            </a:pPr>
            <a:r>
              <a:rPr lang="en-US"/>
              <a:t>Washington Elementary</a:t>
            </a:r>
            <a:endParaRPr/>
          </a:p>
        </p:txBody>
      </p:sp>
      <p:sp>
        <p:nvSpPr>
          <p:cNvPr id="1019" name="Google Shape;1019;p104"/>
          <p:cNvSpPr txBox="1">
            <a:spLocks noGrp="1"/>
          </p:cNvSpPr>
          <p:nvPr>
            <p:ph type="body" idx="1"/>
          </p:nvPr>
        </p:nvSpPr>
        <p:spPr>
          <a:xfrm>
            <a:off x="5773050" y="1758675"/>
            <a:ext cx="5939100" cy="4351200"/>
          </a:xfrm>
          <a:prstGeom prst="rect">
            <a:avLst/>
          </a:prstGeom>
        </p:spPr>
        <p:txBody>
          <a:bodyPr spcFirstLastPara="1" wrap="square" lIns="91425" tIns="45700" rIns="91425" bIns="45700" anchor="t" anchorCtr="0">
            <a:noAutofit/>
          </a:bodyPr>
          <a:lstStyle/>
          <a:p>
            <a:pPr marL="0" lvl="0" indent="0" algn="l" rtl="0">
              <a:lnSpc>
                <a:spcPct val="80000"/>
              </a:lnSpc>
              <a:spcBef>
                <a:spcPts val="1000"/>
              </a:spcBef>
              <a:spcAft>
                <a:spcPts val="0"/>
              </a:spcAft>
              <a:buClr>
                <a:schemeClr val="dk2"/>
              </a:buClr>
              <a:buSzPts val="1018"/>
              <a:buFont typeface="Arial"/>
              <a:buNone/>
            </a:pPr>
            <a:r>
              <a:rPr lang="en-US" sz="2512"/>
              <a:t>Washington-Kosciusko Elementary School</a:t>
            </a:r>
            <a:endParaRPr sz="2512"/>
          </a:p>
          <a:p>
            <a:pPr marL="0" lvl="0" indent="0" algn="l" rtl="0">
              <a:lnSpc>
                <a:spcPct val="80000"/>
              </a:lnSpc>
              <a:spcBef>
                <a:spcPts val="1000"/>
              </a:spcBef>
              <a:spcAft>
                <a:spcPts val="0"/>
              </a:spcAft>
              <a:buClr>
                <a:schemeClr val="dk2"/>
              </a:buClr>
              <a:buSzPts val="1018"/>
              <a:buFont typeface="Arial"/>
              <a:buNone/>
            </a:pPr>
            <a:r>
              <a:rPr lang="en-US" sz="2512"/>
              <a:t>Waterville-Elysian-Morristown Elementary School</a:t>
            </a:r>
            <a:endParaRPr sz="2512"/>
          </a:p>
          <a:p>
            <a:pPr marL="0" lvl="0" indent="0" algn="l" rtl="0">
              <a:lnSpc>
                <a:spcPct val="80000"/>
              </a:lnSpc>
              <a:spcBef>
                <a:spcPts val="1000"/>
              </a:spcBef>
              <a:spcAft>
                <a:spcPts val="0"/>
              </a:spcAft>
              <a:buClr>
                <a:schemeClr val="dk2"/>
              </a:buClr>
              <a:buSzPts val="1018"/>
              <a:buFont typeface="Arial"/>
              <a:buNone/>
            </a:pPr>
            <a:r>
              <a:rPr lang="en-US" sz="2512"/>
              <a:t>Westwood Elementary - Elk River School District</a:t>
            </a:r>
            <a:endParaRPr sz="2512"/>
          </a:p>
          <a:p>
            <a:pPr marL="0" lvl="0" indent="0" algn="l" rtl="0">
              <a:lnSpc>
                <a:spcPct val="80000"/>
              </a:lnSpc>
              <a:spcBef>
                <a:spcPts val="1000"/>
              </a:spcBef>
              <a:spcAft>
                <a:spcPts val="0"/>
              </a:spcAft>
              <a:buClr>
                <a:schemeClr val="dk2"/>
              </a:buClr>
              <a:buSzPts val="1018"/>
              <a:buFont typeface="Arial"/>
              <a:buNone/>
            </a:pPr>
            <a:r>
              <a:rPr lang="en-US" sz="2512"/>
              <a:t>Westwood Elementary School - District 742 St. Cloud Area Schools</a:t>
            </a:r>
            <a:endParaRPr sz="2512"/>
          </a:p>
          <a:p>
            <a:pPr marL="0" lvl="0" indent="0" algn="l" rtl="0">
              <a:lnSpc>
                <a:spcPct val="80000"/>
              </a:lnSpc>
              <a:spcBef>
                <a:spcPts val="1000"/>
              </a:spcBef>
              <a:spcAft>
                <a:spcPts val="0"/>
              </a:spcAft>
              <a:buSzPts val="1018"/>
              <a:buNone/>
            </a:pPr>
            <a:r>
              <a:rPr lang="en-US" sz="2512"/>
              <a:t>Woodland Elementary</a:t>
            </a:r>
            <a:endParaRPr sz="2512"/>
          </a:p>
          <a:p>
            <a:pPr marL="0" lvl="0" indent="0" algn="l" rtl="0">
              <a:lnSpc>
                <a:spcPct val="80000"/>
              </a:lnSpc>
              <a:spcBef>
                <a:spcPts val="1000"/>
              </a:spcBef>
              <a:spcAft>
                <a:spcPts val="0"/>
              </a:spcAft>
              <a:buSzPts val="1018"/>
              <a:buNone/>
            </a:pPr>
            <a:r>
              <a:rPr lang="en-US" sz="2512"/>
              <a:t>Woodson Kindergarten Center</a:t>
            </a:r>
            <a:endParaRPr sz="2512"/>
          </a:p>
          <a:p>
            <a:pPr marL="0" lvl="0" indent="0" algn="l" rtl="0">
              <a:lnSpc>
                <a:spcPct val="80000"/>
              </a:lnSpc>
              <a:spcBef>
                <a:spcPts val="1000"/>
              </a:spcBef>
              <a:spcAft>
                <a:spcPts val="0"/>
              </a:spcAft>
              <a:buClr>
                <a:schemeClr val="dk2"/>
              </a:buClr>
              <a:buSzPts val="1018"/>
              <a:buFont typeface="Arial"/>
              <a:buNone/>
            </a:pPr>
            <a:r>
              <a:rPr lang="en-US" sz="2512"/>
              <a:t>Zimmerman Elementary</a:t>
            </a:r>
            <a:endParaRPr sz="2512"/>
          </a:p>
          <a:p>
            <a:pPr marL="0" lvl="0" indent="0" algn="l" rtl="0">
              <a:lnSpc>
                <a:spcPct val="80000"/>
              </a:lnSpc>
              <a:spcBef>
                <a:spcPts val="1000"/>
              </a:spcBef>
              <a:spcAft>
                <a:spcPts val="1000"/>
              </a:spcAft>
              <a:buClr>
                <a:schemeClr val="dk2"/>
              </a:buClr>
              <a:buSzPts val="1018"/>
              <a:buFont typeface="Arial"/>
              <a:buNone/>
            </a:pPr>
            <a:r>
              <a:rPr lang="en-US" sz="2512"/>
              <a:t>Zimmerman Middle/High School</a:t>
            </a:r>
            <a:endParaRPr sz="2512"/>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5"/>
          <p:cNvSpPr txBox="1">
            <a:spLocks noGrp="1"/>
          </p:cNvSpPr>
          <p:nvPr>
            <p:ph type="title"/>
          </p:nvPr>
        </p:nvSpPr>
        <p:spPr>
          <a:xfrm>
            <a:off x="3645901" y="167025"/>
            <a:ext cx="8222700" cy="9144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4800"/>
              <a:buFont typeface="Calibri"/>
              <a:buNone/>
            </a:pPr>
            <a:r>
              <a:rPr lang="en-US" sz="4400"/>
              <a:t> Regional Support </a:t>
            </a:r>
            <a:endParaRPr sz="4400"/>
          </a:p>
          <a:p>
            <a:pPr marL="0" lvl="0" indent="0" algn="r" rtl="0">
              <a:lnSpc>
                <a:spcPct val="90000"/>
              </a:lnSpc>
              <a:spcBef>
                <a:spcPts val="0"/>
              </a:spcBef>
              <a:spcAft>
                <a:spcPts val="0"/>
              </a:spcAft>
              <a:buClr>
                <a:schemeClr val="lt1"/>
              </a:buClr>
              <a:buSzPts val="4800"/>
              <a:buFont typeface="Calibri"/>
              <a:buNone/>
            </a:pPr>
            <a:r>
              <a:rPr lang="en-US" sz="3100"/>
              <a:t>Contact Information </a:t>
            </a:r>
            <a:endParaRPr sz="3100"/>
          </a:p>
        </p:txBody>
      </p:sp>
      <p:sp>
        <p:nvSpPr>
          <p:cNvPr id="1026" name="Google Shape;1026;p105"/>
          <p:cNvSpPr txBox="1"/>
          <p:nvPr/>
        </p:nvSpPr>
        <p:spPr>
          <a:xfrm>
            <a:off x="278375" y="1458675"/>
            <a:ext cx="2986200" cy="359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r>
              <a:rPr lang="en-US" sz="2200" b="1" i="1">
                <a:solidFill>
                  <a:schemeClr val="dk1"/>
                </a:solidFill>
                <a:latin typeface="Calibri"/>
                <a:ea typeface="Calibri"/>
                <a:cs typeface="Calibri"/>
                <a:sym typeface="Calibri"/>
              </a:rPr>
              <a:t>Metro Regional Implementation Project</a:t>
            </a:r>
            <a:endParaRPr sz="1600"/>
          </a:p>
          <a:p>
            <a:pPr marL="0" marR="0" lvl="0" indent="0" algn="l" rtl="0">
              <a:spcBef>
                <a:spcPts val="60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0" marR="0" lvl="0" indent="0" algn="l" rtl="0">
              <a:spcBef>
                <a:spcPts val="60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Lauren Sparr</a:t>
            </a:r>
            <a:br>
              <a:rPr lang="en-US" sz="1800" b="1">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MRIP Coordinator</a:t>
            </a:r>
            <a:br>
              <a:rPr lang="en-US" sz="1800">
                <a:solidFill>
                  <a:schemeClr val="dk1"/>
                </a:solidFill>
                <a:latin typeface="Calibri"/>
                <a:ea typeface="Calibri"/>
                <a:cs typeface="Calibri"/>
                <a:sym typeface="Calibri"/>
              </a:rPr>
            </a:br>
            <a:r>
              <a:rPr lang="en-US" sz="1800" u="sng">
                <a:solidFill>
                  <a:schemeClr val="hlink"/>
                </a:solidFill>
                <a:latin typeface="Calibri"/>
                <a:ea typeface="Calibri"/>
                <a:cs typeface="Calibri"/>
                <a:sym typeface="Calibri"/>
                <a:hlinkClick r:id="rId3"/>
              </a:rPr>
              <a:t>Lauren.Sparr@metroecsu.org</a:t>
            </a: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Debi Doran</a:t>
            </a:r>
            <a:endParaRPr/>
          </a:p>
          <a:p>
            <a:pPr marL="0" marR="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Coaching and Evaluation Coordinator</a:t>
            </a:r>
            <a:endParaRPr/>
          </a:p>
          <a:p>
            <a:pPr marL="0" marR="0" lvl="0" indent="0" algn="l" rtl="0">
              <a:spcBef>
                <a:spcPts val="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4"/>
              </a:rPr>
              <a:t>PBIS.Debi@gmail.com</a:t>
            </a:r>
            <a:r>
              <a:rPr lang="en-US" sz="1800">
                <a:solidFill>
                  <a:schemeClr val="dk1"/>
                </a:solidFill>
                <a:latin typeface="Calibri"/>
                <a:ea typeface="Calibri"/>
                <a:cs typeface="Calibri"/>
                <a:sym typeface="Calibri"/>
              </a:rPr>
              <a:t> </a:t>
            </a:r>
            <a:endParaRPr/>
          </a:p>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028" name="Google Shape;1028;p105"/>
          <p:cNvSpPr/>
          <p:nvPr/>
        </p:nvSpPr>
        <p:spPr>
          <a:xfrm>
            <a:off x="413541" y="6000425"/>
            <a:ext cx="4623300" cy="646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Find other PBIS Minnesota contacts at: </a:t>
            </a:r>
            <a:r>
              <a:rPr lang="en-US" sz="1800" u="sng">
                <a:solidFill>
                  <a:schemeClr val="hlink"/>
                </a:solidFill>
                <a:latin typeface="Calibri"/>
                <a:ea typeface="Calibri"/>
                <a:cs typeface="Calibri"/>
                <a:sym typeface="Calibri"/>
                <a:hlinkClick r:id="rId5"/>
              </a:rPr>
              <a:t>https://pbismn.org/contact-us.php</a:t>
            </a:r>
            <a:r>
              <a:rPr lang="en-US" sz="1800">
                <a:solidFill>
                  <a:schemeClr val="dk1"/>
                </a:solidFill>
                <a:latin typeface="Calibri"/>
                <a:ea typeface="Calibri"/>
                <a:cs typeface="Calibri"/>
                <a:sym typeface="Calibri"/>
              </a:rPr>
              <a:t> </a:t>
            </a:r>
            <a:endParaRPr/>
          </a:p>
        </p:txBody>
      </p:sp>
      <p:sp>
        <p:nvSpPr>
          <p:cNvPr id="1029" name="Google Shape;1029;p105"/>
          <p:cNvSpPr txBox="1"/>
          <p:nvPr/>
        </p:nvSpPr>
        <p:spPr>
          <a:xfrm>
            <a:off x="3880525" y="1518275"/>
            <a:ext cx="3426900" cy="359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r>
              <a:rPr lang="en-US" sz="2200" b="1" i="1">
                <a:solidFill>
                  <a:schemeClr val="dk1"/>
                </a:solidFill>
                <a:latin typeface="Calibri"/>
                <a:ea typeface="Calibri"/>
                <a:cs typeface="Calibri"/>
                <a:sym typeface="Calibri"/>
              </a:rPr>
              <a:t>North Regional Implementation Project</a:t>
            </a:r>
            <a:endParaRPr sz="1600"/>
          </a:p>
          <a:p>
            <a:pPr marL="0" marR="0" lvl="0" indent="0" algn="l" rtl="0">
              <a:spcBef>
                <a:spcPts val="60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0" marR="0" lvl="0" indent="0" algn="l" rtl="0">
              <a:spcBef>
                <a:spcPts val="60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Erin Engness</a:t>
            </a:r>
            <a:br>
              <a:rPr lang="en-US" sz="1800" b="1">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NRIP Coordinator</a:t>
            </a:r>
            <a:br>
              <a:rPr lang="en-US" sz="1800">
                <a:solidFill>
                  <a:schemeClr val="dk1"/>
                </a:solidFill>
                <a:latin typeface="Calibri"/>
                <a:ea typeface="Calibri"/>
                <a:cs typeface="Calibri"/>
                <a:sym typeface="Calibri"/>
              </a:rPr>
            </a:br>
            <a:r>
              <a:rPr lang="en-US" sz="1800" u="sng">
                <a:solidFill>
                  <a:schemeClr val="hlink"/>
                </a:solidFill>
                <a:latin typeface="Calibri"/>
                <a:ea typeface="Calibri"/>
                <a:cs typeface="Calibri"/>
                <a:sym typeface="Calibri"/>
                <a:hlinkClick r:id="rId6"/>
              </a:rPr>
              <a:t>EEngness@resourcecoop-mn.gov</a:t>
            </a:r>
            <a:endParaRPr sz="1800">
              <a:solidFill>
                <a:schemeClr val="dk1"/>
              </a:solidFill>
              <a:latin typeface="Calibri"/>
              <a:ea typeface="Calibri"/>
              <a:cs typeface="Calibri"/>
              <a:sym typeface="Calibri"/>
            </a:endParaRPr>
          </a:p>
          <a:p>
            <a:pPr marL="0" marR="0" lvl="0" indent="0" algn="l"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Charlie Eisenreich</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External Coach</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7"/>
              </a:rPr>
              <a:t>ceisenre@gmail.com</a:t>
            </a:r>
            <a:r>
              <a:rPr lang="en-US" u="sng">
                <a:solidFill>
                  <a:schemeClr val="hlink"/>
                </a:solidFill>
                <a:hlinkClick r:id="rId7"/>
              </a:rPr>
              <a:t> </a:t>
            </a:r>
            <a:endParaRPr/>
          </a:p>
        </p:txBody>
      </p:sp>
      <p:sp>
        <p:nvSpPr>
          <p:cNvPr id="1030" name="Google Shape;1030;p105"/>
          <p:cNvSpPr txBox="1"/>
          <p:nvPr/>
        </p:nvSpPr>
        <p:spPr>
          <a:xfrm>
            <a:off x="7838925" y="1518275"/>
            <a:ext cx="3510900" cy="512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r>
              <a:rPr lang="en-US" sz="2200" b="1" i="1">
                <a:solidFill>
                  <a:schemeClr val="dk1"/>
                </a:solidFill>
                <a:latin typeface="Calibri"/>
                <a:ea typeface="Calibri"/>
                <a:cs typeface="Calibri"/>
                <a:sym typeface="Calibri"/>
              </a:rPr>
              <a:t>South Regional Implementation Project</a:t>
            </a:r>
            <a:endParaRPr sz="1600"/>
          </a:p>
          <a:p>
            <a:pPr marL="0" marR="0" lvl="0" indent="0" algn="l" rtl="0">
              <a:spcBef>
                <a:spcPts val="60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a:p>
            <a:pPr marL="0" marR="0" lvl="0" indent="0" algn="l" rtl="0">
              <a:spcBef>
                <a:spcPts val="60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Liz Deen </a:t>
            </a:r>
            <a:endParaRPr/>
          </a:p>
          <a:p>
            <a:pPr marL="0" marR="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Lead SRIP Coordinator</a:t>
            </a:r>
            <a:endParaRPr sz="18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8"/>
              </a:rPr>
              <a:t>Liz.Deen@swwc.org</a:t>
            </a:r>
            <a:r>
              <a:rPr lang="en-US" sz="18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rgbClr val="003865"/>
              </a:buClr>
              <a:buSzPts val="1800"/>
              <a:buFont typeface="Arial"/>
              <a:buNone/>
            </a:pPr>
            <a:r>
              <a:rPr lang="en-US" sz="1800" b="1">
                <a:solidFill>
                  <a:srgbClr val="003865"/>
                </a:solidFill>
                <a:latin typeface="Calibri"/>
                <a:ea typeface="Calibri"/>
                <a:cs typeface="Calibri"/>
                <a:sym typeface="Calibri"/>
              </a:rPr>
              <a:t>Hazel Ashbeck</a:t>
            </a:r>
            <a:endParaRPr/>
          </a:p>
          <a:p>
            <a:pPr marL="0" marR="0" lvl="0" indent="0" algn="l" rtl="0">
              <a:spcBef>
                <a:spcPts val="0"/>
              </a:spcBef>
              <a:spcAft>
                <a:spcPts val="0"/>
              </a:spcAft>
              <a:buClr>
                <a:srgbClr val="003865"/>
              </a:buClr>
              <a:buSzPts val="1800"/>
              <a:buFont typeface="Arial"/>
              <a:buNone/>
            </a:pPr>
            <a:r>
              <a:rPr lang="en-US" sz="1800">
                <a:solidFill>
                  <a:srgbClr val="003865"/>
                </a:solidFill>
                <a:latin typeface="Calibri"/>
                <a:ea typeface="Calibri"/>
                <a:cs typeface="Calibri"/>
                <a:sym typeface="Calibri"/>
              </a:rPr>
              <a:t>SRIP Coordinator </a:t>
            </a:r>
            <a:endParaRPr sz="1800" b="1">
              <a:solidFill>
                <a:srgbClr val="003865"/>
              </a:solidFill>
              <a:latin typeface="Calibri"/>
              <a:ea typeface="Calibri"/>
              <a:cs typeface="Calibri"/>
              <a:sym typeface="Calibri"/>
            </a:endParaRPr>
          </a:p>
          <a:p>
            <a:pPr marL="0" marR="0" lvl="0" indent="0" algn="l" rtl="0">
              <a:spcBef>
                <a:spcPts val="0"/>
              </a:spcBef>
              <a:spcAft>
                <a:spcPts val="0"/>
              </a:spcAft>
              <a:buClr>
                <a:srgbClr val="003865"/>
              </a:buClr>
              <a:buSzPts val="1800"/>
              <a:buFont typeface="Arial"/>
              <a:buNone/>
            </a:pPr>
            <a:r>
              <a:rPr lang="en-US" sz="1800" u="sng">
                <a:solidFill>
                  <a:schemeClr val="hlink"/>
                </a:solidFill>
                <a:latin typeface="Calibri"/>
                <a:ea typeface="Calibri"/>
                <a:cs typeface="Calibri"/>
                <a:sym typeface="Calibri"/>
                <a:hlinkClick r:id="rId9"/>
              </a:rPr>
              <a:t>Hazel.Ashbeck@swwc.org</a:t>
            </a:r>
            <a:r>
              <a:rPr lang="en-US" sz="1800">
                <a:solidFill>
                  <a:srgbClr val="003865"/>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rgbClr val="003865"/>
              </a:buClr>
              <a:buSzPts val="1800"/>
              <a:buFont typeface="Arial"/>
              <a:buNone/>
            </a:pP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Sara McAdams</a:t>
            </a:r>
            <a:endParaRPr>
              <a:solidFill>
                <a:schemeClr val="dk2"/>
              </a:solidFill>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Data &amp; SWIS Coordinator </a:t>
            </a: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u="sng">
                <a:solidFill>
                  <a:schemeClr val="hlink"/>
                </a:solidFill>
                <a:latin typeface="Calibri"/>
                <a:ea typeface="Calibri"/>
                <a:cs typeface="Calibri"/>
                <a:sym typeface="Calibri"/>
                <a:hlinkClick r:id="rId10"/>
              </a:rPr>
              <a:t>Sara.McAdams@swwc.org</a:t>
            </a:r>
            <a:r>
              <a:rPr lang="en-US" sz="18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ts val="1800"/>
              <a:buFont typeface="Arial"/>
              <a:buNone/>
            </a:pPr>
            <a:r>
              <a:rPr lang="en-US" sz="1800" b="1">
                <a:solidFill>
                  <a:schemeClr val="dk1"/>
                </a:solidFill>
                <a:latin typeface="Calibri"/>
                <a:ea typeface="Calibri"/>
                <a:cs typeface="Calibri"/>
                <a:sym typeface="Calibri"/>
              </a:rPr>
              <a:t>Amber Bruns</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Grant Administrator</a:t>
            </a:r>
            <a:br>
              <a:rPr lang="en-US" sz="1800">
                <a:solidFill>
                  <a:schemeClr val="dk1"/>
                </a:solidFill>
                <a:latin typeface="Calibri"/>
                <a:ea typeface="Calibri"/>
                <a:cs typeface="Calibri"/>
                <a:sym typeface="Calibri"/>
              </a:rPr>
            </a:br>
            <a:r>
              <a:rPr lang="en-US" sz="1800" u="sng">
                <a:solidFill>
                  <a:schemeClr val="hlink"/>
                </a:solidFill>
                <a:latin typeface="Calibri"/>
                <a:ea typeface="Calibri"/>
                <a:cs typeface="Calibri"/>
                <a:sym typeface="Calibri"/>
                <a:hlinkClick r:id="rId11"/>
              </a:rPr>
              <a:t>Amber.Bruns@swwc.org</a:t>
            </a:r>
            <a:r>
              <a:rPr lang="en-US" sz="1800">
                <a:solidFill>
                  <a:schemeClr val="dk1"/>
                </a:solidFill>
                <a:latin typeface="Calibri"/>
                <a:ea typeface="Calibri"/>
                <a:cs typeface="Calibri"/>
                <a:sym typeface="Calibri"/>
              </a:rPr>
              <a:t> </a:t>
            </a:r>
            <a:endParaRPr/>
          </a:p>
          <a:p>
            <a:pPr marL="0" marR="0" lvl="0" indent="0" algn="l" rtl="0">
              <a:spcBef>
                <a:spcPts val="36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2445650" y="152400"/>
            <a:ext cx="95304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4000"/>
              <a:t>Minnesota PBIS Recognition Schools </a:t>
            </a:r>
            <a:endParaRPr sz="4000"/>
          </a:p>
        </p:txBody>
      </p:sp>
      <p:pic>
        <p:nvPicPr>
          <p:cNvPr id="199" name="Google Shape;199;p25" descr="Training cohort counts&#10;Cohort 1 to Cohort 15&#10;Noncohor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2538" y="1427912"/>
            <a:ext cx="10566924" cy="5069776"/>
          </a:xfrm>
          <a:prstGeom prst="rect">
            <a:avLst/>
          </a:prstGeom>
          <a:noFill/>
          <a:ln w="28575" cap="flat" cmpd="sng">
            <a:solidFill>
              <a:schemeClr val="accent2"/>
            </a:solidFill>
            <a:prstDash val="solid"/>
            <a:round/>
            <a:headEnd type="none" w="sm" len="sm"/>
            <a:tailEnd type="none" w="sm" len="sm"/>
          </a:ln>
        </p:spPr>
      </p:pic>
      <p:sp>
        <p:nvSpPr>
          <p:cNvPr id="200" name="Google Shape;200;p25"/>
          <p:cNvSpPr/>
          <p:nvPr/>
        </p:nvSpPr>
        <p:spPr>
          <a:xfrm rot="948700">
            <a:off x="8979397" y="1523257"/>
            <a:ext cx="1977421" cy="1037336"/>
          </a:xfrm>
          <a:prstGeom prst="horizontalScroll">
            <a:avLst>
              <a:gd name="adj" fmla="val 125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2"/>
              </a:buClr>
              <a:buSzPts val="1100"/>
              <a:buFont typeface="Arial"/>
              <a:buNone/>
            </a:pPr>
            <a:r>
              <a:rPr lang="en-US" sz="2000" b="1">
                <a:solidFill>
                  <a:schemeClr val="dk2"/>
                </a:solidFill>
                <a:latin typeface="Calibri"/>
                <a:ea typeface="Calibri"/>
                <a:cs typeface="Calibri"/>
                <a:sym typeface="Calibri"/>
              </a:rPr>
              <a:t>Who are they?</a:t>
            </a:r>
            <a:r>
              <a:rPr lang="en-US" sz="1700" b="1">
                <a:solidFill>
                  <a:schemeClr val="dk2"/>
                </a:solidFill>
                <a:latin typeface="Calibri"/>
                <a:ea typeface="Calibri"/>
                <a:cs typeface="Calibri"/>
                <a:sym typeface="Calibri"/>
              </a:rPr>
              <a:t> </a:t>
            </a:r>
            <a:endParaRPr sz="17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06"/>
          <p:cNvSpPr txBox="1">
            <a:spLocks noGrp="1"/>
          </p:cNvSpPr>
          <p:nvPr>
            <p:ph type="title"/>
          </p:nvPr>
        </p:nvSpPr>
        <p:spPr>
          <a:xfrm>
            <a:off x="838200" y="304320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Congratulations to our Exemplar Districts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07"/>
          <p:cNvSpPr txBox="1">
            <a:spLocks noGrp="1"/>
          </p:cNvSpPr>
          <p:nvPr>
            <p:ph type="title"/>
          </p:nvPr>
        </p:nvSpPr>
        <p:spPr>
          <a:xfrm>
            <a:off x="2363996" y="152400"/>
            <a:ext cx="8989800" cy="9144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dirty="0"/>
              <a:t>Districts Recognized - Congratulations! </a:t>
            </a:r>
            <a:r>
              <a:rPr lang="en-US" sz="1050" dirty="0"/>
              <a:t>4</a:t>
            </a:r>
            <a:endParaRPr dirty="0"/>
          </a:p>
        </p:txBody>
      </p:sp>
      <p:sp>
        <p:nvSpPr>
          <p:cNvPr id="1043" name="Google Shape;1043;p107"/>
          <p:cNvSpPr txBox="1">
            <a:spLocks noGrp="1"/>
          </p:cNvSpPr>
          <p:nvPr>
            <p:ph type="body" idx="1"/>
          </p:nvPr>
        </p:nvSpPr>
        <p:spPr>
          <a:xfrm>
            <a:off x="262425" y="1892600"/>
            <a:ext cx="111765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4000"/>
              <a:t>Burnsville-Eagan-Savage School District 191</a:t>
            </a:r>
            <a:endParaRPr sz="4000"/>
          </a:p>
          <a:p>
            <a:pPr marL="0" lvl="0" indent="0" algn="l" rtl="0">
              <a:spcBef>
                <a:spcPts val="1000"/>
              </a:spcBef>
              <a:spcAft>
                <a:spcPts val="0"/>
              </a:spcAft>
              <a:buNone/>
            </a:pPr>
            <a:r>
              <a:rPr lang="en-US" sz="4000"/>
              <a:t>Cambridge-Isanti Schools ISD 911</a:t>
            </a:r>
            <a:endParaRPr sz="4000"/>
          </a:p>
          <a:p>
            <a:pPr marL="0" lvl="0" indent="0" algn="l" rtl="0">
              <a:spcBef>
                <a:spcPts val="1000"/>
              </a:spcBef>
              <a:spcAft>
                <a:spcPts val="0"/>
              </a:spcAft>
              <a:buNone/>
            </a:pPr>
            <a:r>
              <a:rPr lang="en-US" sz="4000"/>
              <a:t>Osseo Area Schools 279</a:t>
            </a:r>
            <a:endParaRPr sz="4000"/>
          </a:p>
          <a:p>
            <a:pPr marL="0" lvl="0" indent="0" algn="l" rtl="0">
              <a:spcBef>
                <a:spcPts val="1000"/>
              </a:spcBef>
              <a:spcAft>
                <a:spcPts val="0"/>
              </a:spcAft>
              <a:buNone/>
            </a:pPr>
            <a:r>
              <a:rPr lang="en-US" sz="4000"/>
              <a:t>St. Cloud Area School District 742</a:t>
            </a:r>
            <a:endParaRPr sz="4000"/>
          </a:p>
          <a:p>
            <a:pPr marL="0" lvl="0" indent="0" algn="l" rtl="0">
              <a:spcBef>
                <a:spcPts val="1000"/>
              </a:spcBef>
              <a:spcAft>
                <a:spcPts val="0"/>
              </a:spcAft>
              <a:buNone/>
            </a:pPr>
            <a:r>
              <a:rPr lang="en-US" sz="4000"/>
              <a:t>Waterville-Elysian-Morristown School District #2143 </a:t>
            </a:r>
            <a:endParaRPr sz="4000"/>
          </a:p>
          <a:p>
            <a:pPr marL="0" lvl="0" indent="0" algn="l" rtl="0">
              <a:spcBef>
                <a:spcPts val="1000"/>
              </a:spcBef>
              <a:spcAft>
                <a:spcPts val="1000"/>
              </a:spcAft>
              <a:buNone/>
            </a:pPr>
            <a:endParaRPr sz="40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08"/>
          <p:cNvSpPr txBox="1">
            <a:spLocks noGrp="1"/>
          </p:cNvSpPr>
          <p:nvPr>
            <p:ph type="title"/>
          </p:nvPr>
        </p:nvSpPr>
        <p:spPr>
          <a:xfrm>
            <a:off x="838200" y="2014458"/>
            <a:ext cx="10515600" cy="14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2"/>
              </a:buClr>
              <a:buFont typeface="Arial"/>
              <a:buNone/>
            </a:pPr>
            <a:r>
              <a:rPr lang="en-US" sz="4000" b="1"/>
              <a:t>Do you want to be recognized as  Sustaining Exemplar School or District in 2023?</a:t>
            </a:r>
            <a:endParaRPr/>
          </a:p>
        </p:txBody>
      </p:sp>
      <p:sp>
        <p:nvSpPr>
          <p:cNvPr id="1050" name="Google Shape;1050;p108"/>
          <p:cNvSpPr txBox="1">
            <a:spLocks noGrp="1"/>
          </p:cNvSpPr>
          <p:nvPr>
            <p:ph type="body" idx="1"/>
          </p:nvPr>
        </p:nvSpPr>
        <p:spPr>
          <a:xfrm>
            <a:off x="838200" y="3859850"/>
            <a:ext cx="10515600" cy="2788200"/>
          </a:xfrm>
          <a:prstGeom prst="rect">
            <a:avLst/>
          </a:prstGeom>
        </p:spPr>
        <p:txBody>
          <a:bodyPr spcFirstLastPara="1" wrap="square" lIns="91425" tIns="45700" rIns="91425" bIns="45700" anchor="ctr" anchorCtr="0">
            <a:normAutofit/>
          </a:bodyPr>
          <a:lstStyle/>
          <a:p>
            <a:pPr marL="0" lvl="0" indent="0" algn="ctr" rtl="0">
              <a:lnSpc>
                <a:spcPct val="70000"/>
              </a:lnSpc>
              <a:spcBef>
                <a:spcPts val="0"/>
              </a:spcBef>
              <a:spcAft>
                <a:spcPts val="0"/>
              </a:spcAft>
              <a:buClr>
                <a:schemeClr val="dk2"/>
              </a:buClr>
              <a:buFont typeface="Arial"/>
              <a:buNone/>
            </a:pPr>
            <a:r>
              <a:rPr lang="en-US" sz="3000"/>
              <a:t>Information will be posted on the MN PBIS Website:</a:t>
            </a:r>
            <a:endParaRPr sz="3000"/>
          </a:p>
          <a:p>
            <a:pPr marL="10795" lvl="0" indent="0" algn="ctr" rtl="0">
              <a:lnSpc>
                <a:spcPct val="70000"/>
              </a:lnSpc>
              <a:spcBef>
                <a:spcPts val="0"/>
              </a:spcBef>
              <a:spcAft>
                <a:spcPts val="0"/>
              </a:spcAft>
              <a:buClr>
                <a:schemeClr val="dk2"/>
              </a:buClr>
              <a:buFont typeface="Arial"/>
              <a:buNone/>
            </a:pPr>
            <a:r>
              <a:rPr lang="en-US" sz="3000" u="sng">
                <a:hlinkClick r:id="rId3"/>
              </a:rPr>
              <a:t>www.pbismn.org</a:t>
            </a:r>
            <a:endParaRPr sz="3000"/>
          </a:p>
          <a:p>
            <a:pPr marL="0" lvl="0" indent="0" algn="l" rtl="0">
              <a:lnSpc>
                <a:spcPct val="80000"/>
              </a:lnSpc>
              <a:spcBef>
                <a:spcPts val="20"/>
              </a:spcBef>
              <a:spcAft>
                <a:spcPts val="0"/>
              </a:spcAft>
              <a:buClr>
                <a:schemeClr val="dk2"/>
              </a:buClr>
              <a:buFont typeface="Arial"/>
              <a:buNone/>
            </a:pPr>
            <a:endParaRPr sz="2950"/>
          </a:p>
          <a:p>
            <a:pPr marL="1955800" marR="1944370" lvl="0" indent="0" algn="ctr" rtl="0">
              <a:lnSpc>
                <a:spcPct val="80899"/>
              </a:lnSpc>
              <a:spcBef>
                <a:spcPts val="0"/>
              </a:spcBef>
              <a:spcAft>
                <a:spcPts val="0"/>
              </a:spcAft>
              <a:buClr>
                <a:schemeClr val="dk2"/>
              </a:buClr>
              <a:buFont typeface="Arial"/>
              <a:buNone/>
            </a:pPr>
            <a:r>
              <a:rPr lang="en-US" sz="3000"/>
              <a:t>Also, be sure you’re following us  on our social media sites!</a:t>
            </a:r>
            <a:endParaRPr sz="1800"/>
          </a:p>
        </p:txBody>
      </p:sp>
      <p:pic>
        <p:nvPicPr>
          <p:cNvPr id="1051" name="Google Shape;1051;p108" descr="facebook mnpbis logo"/>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42950" y="152400"/>
            <a:ext cx="1847551" cy="1322649"/>
          </a:xfrm>
          <a:prstGeom prst="rect">
            <a:avLst/>
          </a:prstGeom>
          <a:noFill/>
          <a:ln>
            <a:noFill/>
          </a:ln>
        </p:spPr>
      </p:pic>
      <p:pic>
        <p:nvPicPr>
          <p:cNvPr id="1052" name="Google Shape;1052;p108" descr="twitter handle @pbisM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373750" y="315175"/>
            <a:ext cx="1585550" cy="1189200"/>
          </a:xfrm>
          <a:prstGeom prst="rect">
            <a:avLst/>
          </a:prstGeom>
          <a:noFill/>
          <a:ln>
            <a:noFill/>
          </a:ln>
        </p:spPr>
      </p:pic>
      <p:pic>
        <p:nvPicPr>
          <p:cNvPr id="1053" name="Google Shape;1053;p108" descr="PBIS logo"/>
          <p:cNvPicPr preferRelativeResize="0"/>
          <p:nvPr/>
        </p:nvPicPr>
        <p:blipFill>
          <a:blip r:embed="rId6">
            <a:alphaModFix/>
          </a:blip>
          <a:stretch>
            <a:fillRect/>
          </a:stretch>
        </p:blipFill>
        <p:spPr>
          <a:xfrm>
            <a:off x="5668350" y="315163"/>
            <a:ext cx="2052725" cy="8804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09"/>
          <p:cNvSpPr txBox="1">
            <a:spLocks noGrp="1"/>
          </p:cNvSpPr>
          <p:nvPr>
            <p:ph type="title"/>
          </p:nvPr>
        </p:nvSpPr>
        <p:spPr>
          <a:xfrm>
            <a:off x="1601100" y="2940875"/>
            <a:ext cx="8989800" cy="3568200"/>
          </a:xfrm>
          <a:prstGeom prst="rect">
            <a:avLst/>
          </a:prstGeom>
          <a:ln w="952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p>
            <a:pPr marL="0" lvl="0" indent="0" algn="r" rtl="0">
              <a:spcBef>
                <a:spcPts val="0"/>
              </a:spcBef>
              <a:spcAft>
                <a:spcPts val="0"/>
              </a:spcAft>
              <a:buNone/>
            </a:pPr>
            <a:endParaRPr sz="4300"/>
          </a:p>
          <a:p>
            <a:pPr marL="0" lvl="0" indent="0" algn="r" rtl="0">
              <a:spcBef>
                <a:spcPts val="0"/>
              </a:spcBef>
              <a:spcAft>
                <a:spcPts val="0"/>
              </a:spcAft>
              <a:buNone/>
            </a:pPr>
            <a:endParaRPr sz="4300"/>
          </a:p>
          <a:p>
            <a:pPr marL="0" lvl="0" indent="0" algn="r" rtl="0">
              <a:spcBef>
                <a:spcPts val="0"/>
              </a:spcBef>
              <a:spcAft>
                <a:spcPts val="0"/>
              </a:spcAft>
              <a:buNone/>
            </a:pPr>
            <a:endParaRPr sz="4300"/>
          </a:p>
          <a:p>
            <a:pPr marL="0" lvl="0" indent="0" algn="r" rtl="0">
              <a:spcBef>
                <a:spcPts val="0"/>
              </a:spcBef>
              <a:spcAft>
                <a:spcPts val="0"/>
              </a:spcAft>
              <a:buNone/>
            </a:pPr>
            <a:r>
              <a:rPr lang="en-US" sz="3800"/>
              <a:t>Are you interested in getting involved in Minnesota PBIS as a trainer, coach, or other role? </a:t>
            </a:r>
            <a:endParaRPr sz="3800"/>
          </a:p>
          <a:p>
            <a:pPr marL="0" lvl="0" indent="0" algn="r" rtl="0">
              <a:spcBef>
                <a:spcPts val="0"/>
              </a:spcBef>
              <a:spcAft>
                <a:spcPts val="0"/>
              </a:spcAft>
              <a:buNone/>
            </a:pPr>
            <a:endParaRPr/>
          </a:p>
        </p:txBody>
      </p:sp>
      <p:sp>
        <p:nvSpPr>
          <p:cNvPr id="1060" name="Google Shape;1060;p109"/>
          <p:cNvSpPr txBox="1">
            <a:spLocks noGrp="1"/>
          </p:cNvSpPr>
          <p:nvPr>
            <p:ph type="body" idx="1"/>
          </p:nvPr>
        </p:nvSpPr>
        <p:spPr>
          <a:xfrm>
            <a:off x="1269750" y="1335281"/>
            <a:ext cx="10515600" cy="4841700"/>
          </a:xfrm>
          <a:prstGeom prst="rect">
            <a:avLst/>
          </a:prstGeom>
        </p:spPr>
        <p:txBody>
          <a:bodyPr spcFirstLastPara="1" wrap="square" lIns="228600" tIns="548625" rIns="274300" bIns="45700" anchor="t" anchorCtr="0">
            <a:normAutofit/>
          </a:bodyPr>
          <a:lstStyle/>
          <a:p>
            <a:pPr marL="0" lvl="0" indent="0" algn="l" rtl="0">
              <a:spcBef>
                <a:spcPts val="1000"/>
              </a:spcBef>
              <a:spcAft>
                <a:spcPts val="0"/>
              </a:spcAft>
              <a:buNone/>
            </a:pPr>
            <a:r>
              <a:rPr lang="en-US" u="sng">
                <a:hlinkClick r:id="rId3"/>
              </a:rPr>
              <a:t>pbismn/coaches/index.php</a:t>
            </a:r>
            <a:endParaRPr/>
          </a:p>
          <a:p>
            <a:pPr marL="0" lvl="0" indent="0" algn="l" rtl="0">
              <a:spcBef>
                <a:spcPts val="1000"/>
              </a:spcBef>
              <a:spcAft>
                <a:spcPts val="100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10"/>
          <p:cNvSpPr txBox="1">
            <a:spLocks noGrp="1"/>
          </p:cNvSpPr>
          <p:nvPr>
            <p:ph type="title"/>
          </p:nvPr>
        </p:nvSpPr>
        <p:spPr>
          <a:xfrm>
            <a:off x="721550" y="2682550"/>
            <a:ext cx="10515600" cy="291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200"/>
              <a:t>Thank you for joining </a:t>
            </a:r>
            <a:endParaRPr sz="6200"/>
          </a:p>
          <a:p>
            <a:pPr marL="0" lvl="0" indent="0" algn="ctr" rtl="0">
              <a:spcBef>
                <a:spcPts val="0"/>
              </a:spcBef>
              <a:spcAft>
                <a:spcPts val="0"/>
              </a:spcAft>
              <a:buNone/>
            </a:pPr>
            <a:r>
              <a:rPr lang="en-US" sz="6200"/>
              <a:t>today and our annual </a:t>
            </a:r>
            <a:endParaRPr sz="6200"/>
          </a:p>
          <a:p>
            <a:pPr marL="0" lvl="0" indent="0" algn="ctr" rtl="0">
              <a:spcBef>
                <a:spcPts val="0"/>
              </a:spcBef>
              <a:spcAft>
                <a:spcPts val="0"/>
              </a:spcAft>
              <a:buNone/>
            </a:pPr>
            <a:r>
              <a:rPr lang="en-US" sz="6200"/>
              <a:t>Summer Institute!</a:t>
            </a:r>
            <a:endParaRPr sz="6200"/>
          </a:p>
        </p:txBody>
      </p:sp>
    </p:spTree>
  </p:cSld>
  <p:clrMapOvr>
    <a:masterClrMapping/>
  </p:clrMapOvr>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TotalTime>
  <Words>3090</Words>
  <Application>Microsoft Office PowerPoint</Application>
  <PresentationFormat>Widescreen</PresentationFormat>
  <Paragraphs>730</Paragraphs>
  <Slides>94</Slides>
  <Notes>94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Calibri</vt:lpstr>
      <vt:lpstr>Times New Roman</vt:lpstr>
      <vt:lpstr>Arial</vt:lpstr>
      <vt:lpstr>Century Gothic</vt:lpstr>
      <vt:lpstr>Lora</vt:lpstr>
      <vt:lpstr>Georgia</vt:lpstr>
      <vt:lpstr>MDE &amp; PBISmn</vt:lpstr>
      <vt:lpstr>2022 Minnesota PBIS Recognition Ceremony</vt:lpstr>
      <vt:lpstr>Schedule of Events</vt:lpstr>
      <vt:lpstr>Message from the Minnesota Department  of Education  Daron Korte </vt:lpstr>
      <vt:lpstr>Assistant Director of Special Education        Eric Kloos</vt:lpstr>
      <vt:lpstr>PBIS in Minnesota  2005-2022</vt:lpstr>
      <vt:lpstr>PBIS Exemplar Recognition Exemplar Districts &amp; Schools</vt:lpstr>
      <vt:lpstr>PBIS Exemplar School Recognition</vt:lpstr>
      <vt:lpstr>District Recognition Criteria  </vt:lpstr>
      <vt:lpstr>Minnesota PBIS Recognition Schools </vt:lpstr>
      <vt:lpstr>2022 Minnesota PBIS Recognition  Districts and Schools</vt:lpstr>
      <vt:lpstr>Exemplar School Classification </vt:lpstr>
      <vt:lpstr>Data System used to Inform Decisions</vt:lpstr>
      <vt:lpstr>Outcomes and Improving Results </vt:lpstr>
      <vt:lpstr>Exemplar Districts</vt:lpstr>
      <vt:lpstr>Sustaining Exemplar </vt:lpstr>
      <vt:lpstr>Cambridge - Isanti Schools</vt:lpstr>
      <vt:lpstr>Osseo Area Schools</vt:lpstr>
      <vt:lpstr>St. Cloud Area School District 742</vt:lpstr>
      <vt:lpstr> Burnsville - Eagan - Savage  School District 191 </vt:lpstr>
      <vt:lpstr>Waterville - Elysian - Morristown School District #2143</vt:lpstr>
      <vt:lpstr>Districts Recognized - Congratulations!</vt:lpstr>
      <vt:lpstr>Exemplar Schools - North</vt:lpstr>
      <vt:lpstr>Art &amp; Science Academy Elementary School</vt:lpstr>
      <vt:lpstr>Art &amp; Science Academy Middle School</vt:lpstr>
      <vt:lpstr>Clearview Elementary</vt:lpstr>
      <vt:lpstr>Discovery Community School</vt:lpstr>
      <vt:lpstr>Isanti Intermediate School &amp; School for All Seasons</vt:lpstr>
      <vt:lpstr>Ivan Sand Community High School</vt:lpstr>
      <vt:lpstr>King Elementary School</vt:lpstr>
      <vt:lpstr>Lake Park Audubon Elementary </vt:lpstr>
      <vt:lpstr>Leaf River/White Pine/Elm Tree Academies</vt:lpstr>
      <vt:lpstr>Lincoln Elementary School</vt:lpstr>
      <vt:lpstr>Meadowvale Elementary</vt:lpstr>
      <vt:lpstr>Mississippi Heights Elementary School</vt:lpstr>
      <vt:lpstr>North Junior High</vt:lpstr>
      <vt:lpstr>Oak Hill Community School</vt:lpstr>
      <vt:lpstr>Parker Elementary School</vt:lpstr>
      <vt:lpstr>Pine River-Backus Elementary School</vt:lpstr>
      <vt:lpstr>Rice Elementary School</vt:lpstr>
      <vt:lpstr>Rogers Middle School</vt:lpstr>
      <vt:lpstr>Washington Elementary</vt:lpstr>
      <vt:lpstr>Westwood Elementary</vt:lpstr>
      <vt:lpstr>Westwood Elementary School</vt:lpstr>
      <vt:lpstr>Zimmerman Elementary</vt:lpstr>
      <vt:lpstr>Zimmerman Middle/High School</vt:lpstr>
      <vt:lpstr>Exemplar Schools - Metro</vt:lpstr>
      <vt:lpstr>Basswood Elementary</vt:lpstr>
      <vt:lpstr>Benjamin E. Mays IB World School</vt:lpstr>
      <vt:lpstr>Birch Grove Elementary School</vt:lpstr>
      <vt:lpstr>Bloomington Transition Center</vt:lpstr>
      <vt:lpstr>Como Park Elementary School</vt:lpstr>
      <vt:lpstr>Chanhassen High School</vt:lpstr>
      <vt:lpstr>Dayton’s Bluff Achievement Plus Elementary</vt:lpstr>
      <vt:lpstr>Edinbrook Elementary</vt:lpstr>
      <vt:lpstr>Edward Neill Elementary</vt:lpstr>
      <vt:lpstr>Fair Oaks Elementary</vt:lpstr>
      <vt:lpstr>Hennepin Elementary School</vt:lpstr>
      <vt:lpstr>Hilltop Primary School</vt:lpstr>
      <vt:lpstr>Laketown Elementary School</vt:lpstr>
      <vt:lpstr>L’ Étoile du Nord French Immersion </vt:lpstr>
      <vt:lpstr>Maxfield Elementary School</vt:lpstr>
      <vt:lpstr>North View Middle School</vt:lpstr>
      <vt:lpstr>Oak Point Elementary</vt:lpstr>
      <vt:lpstr>Oak View Elementary</vt:lpstr>
      <vt:lpstr>Osseo Area Learning Center</vt:lpstr>
      <vt:lpstr>Pioneer Ridge Middle School</vt:lpstr>
      <vt:lpstr>Prairie View Elementary</vt:lpstr>
      <vt:lpstr>Rice Lake Elementary</vt:lpstr>
      <vt:lpstr>Shirley Hills Primary</vt:lpstr>
      <vt:lpstr>Valley View Middle School</vt:lpstr>
      <vt:lpstr>Vista View Elementary School</vt:lpstr>
      <vt:lpstr>Woodland Elementary</vt:lpstr>
      <vt:lpstr>Exemplar Schools - South</vt:lpstr>
      <vt:lpstr>Goodview Elementary School</vt:lpstr>
      <vt:lpstr>I.J. Holton Intermediate School</vt:lpstr>
      <vt:lpstr>Jefferson Elementary School</vt:lpstr>
      <vt:lpstr>Morristown 5-8</vt:lpstr>
      <vt:lpstr>Sleepy Eye Elementary</vt:lpstr>
      <vt:lpstr>T.E.A.M. Academy Charter School</vt:lpstr>
      <vt:lpstr>Tri-City United Le-Center K-8</vt:lpstr>
      <vt:lpstr>Washington-Kosciusko Elementary School</vt:lpstr>
      <vt:lpstr> Waterville-Elysian-Morristown Elementary School </vt:lpstr>
      <vt:lpstr>Woodson Kindergarten Center</vt:lpstr>
      <vt:lpstr>St. Cloud Area Schools  District </vt:lpstr>
      <vt:lpstr>Congratulations to all our Exemplar Schools!</vt:lpstr>
      <vt:lpstr>Recognition Schools - Congratulations!</vt:lpstr>
      <vt:lpstr>Recognition Schools - Congratulations! 2</vt:lpstr>
      <vt:lpstr>Recognition Schools - Congratulations! 3</vt:lpstr>
      <vt:lpstr> Regional Support  Contact Information </vt:lpstr>
      <vt:lpstr>Congratulations to our Exemplar Districts </vt:lpstr>
      <vt:lpstr>Districts Recognized - Congratulations! 4</vt:lpstr>
      <vt:lpstr>Do you want to be recognized as  Sustaining Exemplar School or District in 2023?</vt:lpstr>
      <vt:lpstr>   Are you interested in getting involved in Minnesota PBIS as a trainer, coach, or other role?  </vt:lpstr>
      <vt:lpstr>Thank you for joining  today and our annual  Summer Institute!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Minnesota PBIS Recognition Ceremony</dc:title>
  <cp:lastModifiedBy>Petrie, Garrett (MDE)</cp:lastModifiedBy>
  <cp:revision>17</cp:revision>
  <dcterms:modified xsi:type="dcterms:W3CDTF">2022-06-21T18:22:35Z</dcterms:modified>
</cp:coreProperties>
</file>