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8" r:id="rId4"/>
    <p:sldMasterId id="2147483850" r:id="rId5"/>
    <p:sldMasterId id="2147483710" r:id="rId6"/>
  </p:sldMasterIdLst>
  <p:notesMasterIdLst>
    <p:notesMasterId r:id="rId27"/>
  </p:notesMasterIdLst>
  <p:handoutMasterIdLst>
    <p:handoutMasterId r:id="rId28"/>
  </p:handoutMasterIdLst>
  <p:sldIdLst>
    <p:sldId id="553" r:id="rId7"/>
    <p:sldId id="593" r:id="rId8"/>
    <p:sldId id="569" r:id="rId9"/>
    <p:sldId id="589" r:id="rId10"/>
    <p:sldId id="572" r:id="rId11"/>
    <p:sldId id="596" r:id="rId12"/>
    <p:sldId id="620" r:id="rId13"/>
    <p:sldId id="619" r:id="rId14"/>
    <p:sldId id="617" r:id="rId15"/>
    <p:sldId id="544" r:id="rId16"/>
    <p:sldId id="583" r:id="rId17"/>
    <p:sldId id="611" r:id="rId18"/>
    <p:sldId id="613" r:id="rId19"/>
    <p:sldId id="601" r:id="rId20"/>
    <p:sldId id="615" r:id="rId21"/>
    <p:sldId id="616" r:id="rId22"/>
    <p:sldId id="627" r:id="rId23"/>
    <p:sldId id="599" r:id="rId24"/>
    <p:sldId id="629" r:id="rId25"/>
    <p:sldId id="536" r:id="rId2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 Mary (MDE)" initials="HM(" lastIdx="0" clrIdx="0">
    <p:extLst>
      <p:ext uri="{19B8F6BF-5375-455C-9EA6-DF929625EA0E}">
        <p15:presenceInfo xmlns:p15="http://schemas.microsoft.com/office/powerpoint/2012/main" userId="S-1-5-21-2432509816-4247194023-3791653442-4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6"/>
    <a:srgbClr val="006A48"/>
    <a:srgbClr val="FFFF66"/>
    <a:srgbClr val="C0D635"/>
    <a:srgbClr val="00A3DB"/>
    <a:srgbClr val="00AEEF"/>
    <a:srgbClr val="003865"/>
    <a:srgbClr val="C1D72E"/>
    <a:srgbClr val="E2EC9C"/>
    <a:srgbClr val="26AB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08" y="4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b="1" i="0" kern="1200" spc="0" baseline="0">
                <a:solidFill>
                  <a:srgbClr val="003865"/>
                </a:solidFill>
                <a:effectLst/>
              </a:rPr>
              <a:t>Tiered Fidelity Inventory – Tier 1 Average</a:t>
            </a:r>
          </a:p>
          <a:p>
            <a:pPr>
              <a:defRPr/>
            </a:pPr>
            <a:r>
              <a:rPr lang="en-US" sz="1800">
                <a:effectLst/>
              </a:rPr>
              <a:t>Average Implementation (All Years)</a:t>
            </a:r>
          </a:p>
        </c:rich>
      </c:tx>
      <c:layout>
        <c:manualLayout>
          <c:xMode val="edge"/>
          <c:yMode val="edge"/>
          <c:x val="0.24195552794430061"/>
          <c:y val="6.9335450860217057E-2"/>
        </c:manualLayout>
      </c:layout>
      <c:overlay val="1"/>
    </c:title>
    <c:autoTitleDeleted val="0"/>
    <c:plotArea>
      <c:layout>
        <c:manualLayout>
          <c:layoutTarget val="inner"/>
          <c:xMode val="edge"/>
          <c:yMode val="edge"/>
          <c:x val="5.7752894104922257E-2"/>
          <c:y val="2.6269720739846725E-2"/>
          <c:w val="0.91536013708824193"/>
          <c:h val="0.81843505952814621"/>
        </c:manualLayout>
      </c:layout>
      <c:barChart>
        <c:barDir val="col"/>
        <c:grouping val="clustered"/>
        <c:varyColors val="0"/>
        <c:ser>
          <c:idx val="0"/>
          <c:order val="0"/>
          <c:tx>
            <c:strRef>
              <c:f>Sheet1!$B$1</c:f>
              <c:strCache>
                <c:ptCount val="1"/>
                <c:pt idx="0">
                  <c:v>Cohort 11</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01-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3-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05-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07-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09-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0B-3CB2-44A7-9F7F-40C6D34ED977}"/>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0.22</c:v>
                </c:pt>
                <c:pt idx="1">
                  <c:v>0.39</c:v>
                </c:pt>
                <c:pt idx="2">
                  <c:v>0.61</c:v>
                </c:pt>
                <c:pt idx="3">
                  <c:v>0.66</c:v>
                </c:pt>
                <c:pt idx="4">
                  <c:v>0.74</c:v>
                </c:pt>
                <c:pt idx="5">
                  <c:v>0.79</c:v>
                </c:pt>
              </c:numCache>
            </c:numRef>
          </c:val>
          <c:extLst>
            <c:ext xmlns:c16="http://schemas.microsoft.com/office/drawing/2014/chart" uri="{C3380CC4-5D6E-409C-BE32-E72D297353CC}">
              <c16:uniqueId val="{0000000C-3CB2-44A7-9F7F-40C6D34ED977}"/>
            </c:ext>
          </c:extLst>
        </c:ser>
        <c:ser>
          <c:idx val="1"/>
          <c:order val="1"/>
          <c:tx>
            <c:strRef>
              <c:f>Sheet1!$C$1</c:f>
              <c:strCache>
                <c:ptCount val="1"/>
                <c:pt idx="0">
                  <c:v>Cohort 12</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E-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0-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2-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14-3CB2-44A7-9F7F-40C6D34ED977}"/>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Sheet1!$C$2:$C$7</c:f>
              <c:numCache>
                <c:formatCode>0%</c:formatCode>
                <c:ptCount val="6"/>
                <c:pt idx="0">
                  <c:v>0.19</c:v>
                </c:pt>
                <c:pt idx="1">
                  <c:v>0.37</c:v>
                </c:pt>
                <c:pt idx="2">
                  <c:v>0.59</c:v>
                </c:pt>
                <c:pt idx="3">
                  <c:v>0.61</c:v>
                </c:pt>
                <c:pt idx="4">
                  <c:v>0.73</c:v>
                </c:pt>
                <c:pt idx="5">
                  <c:v>0.79</c:v>
                </c:pt>
              </c:numCache>
            </c:numRef>
          </c:val>
          <c:extLst>
            <c:ext xmlns:c16="http://schemas.microsoft.com/office/drawing/2014/chart" uri="{C3380CC4-5D6E-409C-BE32-E72D297353CC}">
              <c16:uniqueId val="{00000015-3CB2-44A7-9F7F-40C6D34ED977}"/>
            </c:ext>
          </c:extLst>
        </c:ser>
        <c:ser>
          <c:idx val="3"/>
          <c:order val="2"/>
          <c:tx>
            <c:strRef>
              <c:f>Sheet1!$D$1</c:f>
              <c:strCache>
                <c:ptCount val="1"/>
                <c:pt idx="0">
                  <c:v>Cohort 13</c:v>
                </c:pt>
              </c:strCache>
            </c:strRef>
          </c:tx>
          <c:spPr>
            <a:solidFill>
              <a:srgbClr val="254061"/>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17-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19-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B-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1D-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F-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1-3CB2-44A7-9F7F-40C6D34ED977}"/>
              </c:ext>
            </c:extLst>
          </c:dPt>
          <c:dLbls>
            <c:spPr>
              <a:noFill/>
              <a:ln>
                <a:noFill/>
              </a:ln>
              <a:effectLst/>
            </c:spPr>
            <c:txPr>
              <a:bodyPr rot="-5400000" vert="horz" wrap="square" lIns="38100" tIns="19050" rIns="38100" bIns="19050" anchor="ctr">
                <a:spAutoFit/>
              </a:bodyPr>
              <a:lstStyle/>
              <a:p>
                <a:pPr>
                  <a:defRPr sz="1400"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Sheet1!$D$2:$D$7</c:f>
              <c:numCache>
                <c:formatCode>0%</c:formatCode>
                <c:ptCount val="6"/>
                <c:pt idx="0">
                  <c:v>0.2</c:v>
                </c:pt>
                <c:pt idx="1">
                  <c:v>0.37</c:v>
                </c:pt>
                <c:pt idx="2">
                  <c:v>0.56999999999999995</c:v>
                </c:pt>
                <c:pt idx="3">
                  <c:v>0.6</c:v>
                </c:pt>
                <c:pt idx="4">
                  <c:v>0.72</c:v>
                </c:pt>
                <c:pt idx="5">
                  <c:v>0.77</c:v>
                </c:pt>
              </c:numCache>
            </c:numRef>
          </c:val>
          <c:extLst>
            <c:ext xmlns:c16="http://schemas.microsoft.com/office/drawing/2014/chart" uri="{C3380CC4-5D6E-409C-BE32-E72D297353CC}">
              <c16:uniqueId val="{00000022-3CB2-44A7-9F7F-40C6D34ED977}"/>
            </c:ext>
          </c:extLst>
        </c:ser>
        <c:ser>
          <c:idx val="4"/>
          <c:order val="3"/>
          <c:tx>
            <c:strRef>
              <c:f>Sheet1!$E$1</c:f>
              <c:strCache>
                <c:ptCount val="1"/>
                <c:pt idx="0">
                  <c:v>Cohort 14</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24-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6-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28-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2A-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2C-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D-77A6-47BE-9563-83F95C820F9A}"/>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Sheet1!$E$2:$E$7</c:f>
              <c:numCache>
                <c:formatCode>0%</c:formatCode>
                <c:ptCount val="6"/>
                <c:pt idx="0">
                  <c:v>0.188</c:v>
                </c:pt>
                <c:pt idx="1">
                  <c:v>0.41799999999999998</c:v>
                </c:pt>
                <c:pt idx="2">
                  <c:v>0.57999999999999996</c:v>
                </c:pt>
                <c:pt idx="3">
                  <c:v>0.61699999999999999</c:v>
                </c:pt>
                <c:pt idx="4">
                  <c:v>0.67800000000000005</c:v>
                </c:pt>
                <c:pt idx="5">
                  <c:v>0.78500000000000003</c:v>
                </c:pt>
              </c:numCache>
            </c:numRef>
          </c:val>
          <c:extLst>
            <c:ext xmlns:c16="http://schemas.microsoft.com/office/drawing/2014/chart" uri="{C3380CC4-5D6E-409C-BE32-E72D297353CC}">
              <c16:uniqueId val="{0000002D-3CB2-44A7-9F7F-40C6D34ED977}"/>
            </c:ext>
          </c:extLst>
        </c:ser>
        <c:ser>
          <c:idx val="5"/>
          <c:order val="4"/>
          <c:tx>
            <c:strRef>
              <c:f>Sheet1!$F$1</c:f>
              <c:strCache>
                <c:ptCount val="1"/>
                <c:pt idx="0">
                  <c:v>Cohort 15</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F-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05-FB16-4779-B28B-1EB669CAE1C9}"/>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04-FB16-4779-B28B-1EB669CAE1C9}"/>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07-FB16-4779-B28B-1EB669CAE1C9}"/>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Sheet1!$F$2:$F$7</c:f>
              <c:numCache>
                <c:formatCode>0%</c:formatCode>
                <c:ptCount val="6"/>
                <c:pt idx="0">
                  <c:v>0.23</c:v>
                </c:pt>
                <c:pt idx="1">
                  <c:v>0.4</c:v>
                </c:pt>
                <c:pt idx="2">
                  <c:v>0.56999999999999995</c:v>
                </c:pt>
                <c:pt idx="3">
                  <c:v>0.55000000000000004</c:v>
                </c:pt>
                <c:pt idx="4">
                  <c:v>0.66</c:v>
                </c:pt>
                <c:pt idx="5">
                  <c:v>0.7</c:v>
                </c:pt>
              </c:numCache>
            </c:numRef>
          </c:val>
          <c:extLst>
            <c:ext xmlns:c16="http://schemas.microsoft.com/office/drawing/2014/chart" uri="{C3380CC4-5D6E-409C-BE32-E72D297353CC}">
              <c16:uniqueId val="{00000030-3CB2-44A7-9F7F-40C6D34ED977}"/>
            </c:ext>
          </c:extLst>
        </c:ser>
        <c:ser>
          <c:idx val="7"/>
          <c:order val="5"/>
          <c:tx>
            <c:strRef>
              <c:f>Sheet1!$G$1</c:f>
              <c:strCache>
                <c:ptCount val="1"/>
                <c:pt idx="0">
                  <c:v>Cohort 16</c:v>
                </c:pt>
              </c:strCache>
            </c:strRef>
          </c:tx>
          <c:spPr>
            <a:solidFill>
              <a:srgbClr val="254061"/>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01-FB16-4779-B28B-1EB669CAE1C9}"/>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3-FB16-4779-B28B-1EB669CAE1C9}"/>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06-FB16-4779-B28B-1EB669CAE1C9}"/>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02-FB16-4779-B28B-1EB669CAE1C9}"/>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08-FB16-4779-B28B-1EB669CAE1C9}"/>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00-3157-47B0-9D10-813216FB6760}"/>
              </c:ext>
            </c:extLst>
          </c:dPt>
          <c:dLbls>
            <c:dLbl>
              <c:idx val="0"/>
              <c:layout>
                <c:manualLayout>
                  <c:x val="1.6748782365550951E-2"/>
                  <c:y val="0.21858664493415392"/>
                </c:manualLayout>
              </c:layout>
              <c:tx>
                <c:rich>
                  <a:bodyPr/>
                  <a:lstStyle/>
                  <a:p>
                    <a:r>
                      <a:rPr lang="en-US"/>
                      <a:t>Cohort</a:t>
                    </a:r>
                    <a:r>
                      <a:rPr lang="en-US" baseline="0"/>
                      <a:t> 17</a:t>
                    </a:r>
                    <a:endParaRPr lang="en-US"/>
                  </a:p>
                </c:rich>
              </c:tx>
              <c:dLblPos val="outEnd"/>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FB16-4779-B28B-1EB669CAE1C9}"/>
                </c:ext>
              </c:extLst>
            </c:dLbl>
            <c:dLbl>
              <c:idx val="1"/>
              <c:layout>
                <c:manualLayout>
                  <c:x val="1.6748782365550902E-2"/>
                  <c:y val="0.34714526388793976"/>
                </c:manualLayout>
              </c:layout>
              <c:tx>
                <c:rich>
                  <a:bodyPr/>
                  <a:lstStyle/>
                  <a:p>
                    <a:r>
                      <a:rPr lang="en-US"/>
                      <a:t>Cohort 17</a:t>
                    </a:r>
                  </a:p>
                </c:rich>
              </c:tx>
              <c:dLblPos val="outEnd"/>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FB16-4779-B28B-1EB669CAE1C9}"/>
                </c:ext>
              </c:extLst>
            </c:dLbl>
            <c:dLbl>
              <c:idx val="2"/>
              <c:layout>
                <c:manualLayout>
                  <c:x val="1.4172046617004649E-2"/>
                  <c:y val="0.32149011165021951"/>
                </c:manualLayout>
              </c:layout>
              <c:tx>
                <c:rich>
                  <a:bodyPr rot="-5400000" vert="horz" wrap="square" lIns="38100" tIns="19050" rIns="38100" bIns="19050" anchor="ctr">
                    <a:noAutofit/>
                  </a:bodyPr>
                  <a:lstStyle/>
                  <a:p>
                    <a:pPr>
                      <a:defRPr sz="1400" b="1">
                        <a:solidFill>
                          <a:schemeClr val="bg1"/>
                        </a:solidFill>
                      </a:defRPr>
                    </a:pPr>
                    <a:r>
                      <a:rPr lang="en-US"/>
                      <a:t>Cohort 17</a:t>
                    </a:r>
                  </a:p>
                </c:rich>
              </c:tx>
              <c:spPr>
                <a:noFill/>
                <a:ln>
                  <a:noFill/>
                </a:ln>
                <a:effectLst/>
              </c:spPr>
              <c:dLblPos val="outEnd"/>
              <c:showLegendKey val="0"/>
              <c:showVal val="0"/>
              <c:showCatName val="0"/>
              <c:showSerName val="1"/>
              <c:showPercent val="0"/>
              <c:showBubbleSize val="0"/>
              <c:extLst>
                <c:ext xmlns:c15="http://schemas.microsoft.com/office/drawing/2012/chart" uri="{CE6537A1-D6FC-4f65-9D91-7224C49458BB}">
                  <c15:layout>
                    <c:manualLayout>
                      <c:w val="9.8031911553443984E-2"/>
                      <c:h val="4.5809215120060642E-2"/>
                    </c:manualLayout>
                  </c15:layout>
                </c:ext>
                <c:ext xmlns:c16="http://schemas.microsoft.com/office/drawing/2014/chart" uri="{C3380CC4-5D6E-409C-BE32-E72D297353CC}">
                  <c16:uniqueId val="{00000006-FB16-4779-B28B-1EB669CAE1C9}"/>
                </c:ext>
              </c:extLst>
            </c:dLbl>
            <c:dLbl>
              <c:idx val="3"/>
              <c:layout>
                <c:manualLayout>
                  <c:x val="1.54604144912778E-2"/>
                  <c:y val="0.36379104332063156"/>
                </c:manualLayout>
              </c:layout>
              <c:tx>
                <c:rich>
                  <a:bodyPr rot="-5400000" vert="horz" wrap="square" lIns="38100" tIns="19050" rIns="38100" bIns="19050" anchor="ctr">
                    <a:noAutofit/>
                  </a:bodyPr>
                  <a:lstStyle/>
                  <a:p>
                    <a:pPr>
                      <a:defRPr sz="1400" b="1">
                        <a:solidFill>
                          <a:schemeClr val="bg1"/>
                        </a:solidFill>
                      </a:defRPr>
                    </a:pPr>
                    <a:r>
                      <a:rPr lang="en-US"/>
                      <a:t>Cohort 17</a:t>
                    </a:r>
                  </a:p>
                </c:rich>
              </c:tx>
              <c:spPr>
                <a:noFill/>
                <a:ln>
                  <a:noFill/>
                </a:ln>
                <a:effectLst/>
              </c:spPr>
              <c:dLblPos val="outEnd"/>
              <c:showLegendKey val="0"/>
              <c:showVal val="0"/>
              <c:showCatName val="0"/>
              <c:showSerName val="1"/>
              <c:showPercent val="0"/>
              <c:showBubbleSize val="0"/>
              <c:extLst>
                <c:ext xmlns:c15="http://schemas.microsoft.com/office/drawing/2012/chart" uri="{CE6537A1-D6FC-4f65-9D91-7224C49458BB}">
                  <c15:layout>
                    <c:manualLayout>
                      <c:w val="0.1057621187990829"/>
                      <c:h val="6.4936236047017079E-2"/>
                    </c:manualLayout>
                  </c15:layout>
                </c:ext>
                <c:ext xmlns:c16="http://schemas.microsoft.com/office/drawing/2014/chart" uri="{C3380CC4-5D6E-409C-BE32-E72D297353CC}">
                  <c16:uniqueId val="{00000002-FB16-4779-B28B-1EB669CAE1C9}"/>
                </c:ext>
              </c:extLst>
            </c:dLbl>
            <c:dLbl>
              <c:idx val="4"/>
              <c:delete val="1"/>
              <c:extLst>
                <c:ext xmlns:c15="http://schemas.microsoft.com/office/drawing/2012/chart" uri="{CE6537A1-D6FC-4f65-9D91-7224C49458BB}"/>
                <c:ext xmlns:c16="http://schemas.microsoft.com/office/drawing/2014/chart" uri="{C3380CC4-5D6E-409C-BE32-E72D297353CC}">
                  <c16:uniqueId val="{00000008-FB16-4779-B28B-1EB669CAE1C9}"/>
                </c:ext>
              </c:extLst>
            </c:dLbl>
            <c:dLbl>
              <c:idx val="5"/>
              <c:delete val="1"/>
              <c:extLst>
                <c:ext xmlns:c15="http://schemas.microsoft.com/office/drawing/2012/chart" uri="{CE6537A1-D6FC-4f65-9D91-7224C49458BB}"/>
                <c:ext xmlns:c16="http://schemas.microsoft.com/office/drawing/2014/chart" uri="{C3380CC4-5D6E-409C-BE32-E72D297353CC}">
                  <c16:uniqueId val="{00000000-3157-47B0-9D10-813216FB6760}"/>
                </c:ext>
              </c:extLst>
            </c:dLbl>
            <c:spPr>
              <a:noFill/>
              <a:ln>
                <a:noFill/>
              </a:ln>
              <a:effectLst/>
            </c:spPr>
            <c:txPr>
              <a:bodyPr rot="-5400000" vert="horz" wrap="square" lIns="38100" tIns="19050" rIns="38100" bIns="19050" anchor="ctr">
                <a:spAutoFit/>
              </a:bodyPr>
              <a:lstStyle/>
              <a:p>
                <a:pPr>
                  <a:defRPr sz="1400"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Sheet1!$G$2:$G$7</c:f>
              <c:numCache>
                <c:formatCode>0%</c:formatCode>
                <c:ptCount val="6"/>
                <c:pt idx="0">
                  <c:v>0.27</c:v>
                </c:pt>
                <c:pt idx="1">
                  <c:v>0.43</c:v>
                </c:pt>
                <c:pt idx="2">
                  <c:v>0.46</c:v>
                </c:pt>
                <c:pt idx="3">
                  <c:v>0.5</c:v>
                </c:pt>
                <c:pt idx="4">
                  <c:v>0.63</c:v>
                </c:pt>
                <c:pt idx="5">
                  <c:v>0.73</c:v>
                </c:pt>
              </c:numCache>
            </c:numRef>
          </c:val>
          <c:extLst>
            <c:ext xmlns:c16="http://schemas.microsoft.com/office/drawing/2014/chart" uri="{C3380CC4-5D6E-409C-BE32-E72D297353CC}">
              <c16:uniqueId val="{00000031-3CB2-44A7-9F7F-40C6D34ED977}"/>
            </c:ext>
          </c:extLst>
        </c:ser>
        <c:ser>
          <c:idx val="2"/>
          <c:order val="6"/>
          <c:tx>
            <c:strRef>
              <c:f>Sheet1!$H$1</c:f>
              <c:strCache>
                <c:ptCount val="1"/>
                <c:pt idx="0">
                  <c:v>Cohort 17</c:v>
                </c:pt>
              </c:strCache>
            </c:strRef>
          </c:tx>
          <c:invertIfNegative val="0"/>
          <c:dPt>
            <c:idx val="0"/>
            <c:invertIfNegative val="0"/>
            <c:bubble3D val="0"/>
            <c:spPr>
              <a:solidFill>
                <a:srgbClr val="558ED5"/>
              </a:solidFill>
              <a:ln>
                <a:solidFill>
                  <a:srgbClr val="003865"/>
                </a:solidFill>
              </a:ln>
            </c:spPr>
            <c:extLst>
              <c:ext xmlns:c16="http://schemas.microsoft.com/office/drawing/2014/chart" uri="{C3380CC4-5D6E-409C-BE32-E72D297353CC}">
                <c16:uniqueId val="{00000001-31D8-4A6C-8F63-11F974164E50}"/>
              </c:ext>
            </c:extLst>
          </c:dPt>
          <c:dPt>
            <c:idx val="1"/>
            <c:invertIfNegative val="0"/>
            <c:bubble3D val="0"/>
            <c:spPr>
              <a:solidFill>
                <a:srgbClr val="2962A7"/>
              </a:solidFill>
              <a:ln>
                <a:solidFill>
                  <a:srgbClr val="003865"/>
                </a:solidFill>
              </a:ln>
            </c:spPr>
            <c:extLst>
              <c:ext xmlns:c16="http://schemas.microsoft.com/office/drawing/2014/chart" uri="{C3380CC4-5D6E-409C-BE32-E72D297353CC}">
                <c16:uniqueId val="{00000002-31D8-4A6C-8F63-11F974164E50}"/>
              </c:ext>
            </c:extLst>
          </c:dPt>
          <c:dPt>
            <c:idx val="2"/>
            <c:invertIfNegative val="0"/>
            <c:bubble3D val="0"/>
            <c:spPr>
              <a:solidFill>
                <a:srgbClr val="003865"/>
              </a:solidFill>
            </c:spPr>
            <c:extLst>
              <c:ext xmlns:c16="http://schemas.microsoft.com/office/drawing/2014/chart" uri="{C3380CC4-5D6E-409C-BE32-E72D297353CC}">
                <c16:uniqueId val="{00000003-31D8-4A6C-8F63-11F974164E50}"/>
              </c:ext>
            </c:extLst>
          </c:dPt>
          <c:dPt>
            <c:idx val="3"/>
            <c:invertIfNegative val="0"/>
            <c:bubble3D val="0"/>
            <c:spPr>
              <a:solidFill>
                <a:srgbClr val="558ED5"/>
              </a:solidFill>
              <a:ln>
                <a:solidFill>
                  <a:srgbClr val="003865"/>
                </a:solidFill>
              </a:ln>
            </c:spPr>
            <c:extLst>
              <c:ext xmlns:c16="http://schemas.microsoft.com/office/drawing/2014/chart" uri="{C3380CC4-5D6E-409C-BE32-E72D297353CC}">
                <c16:uniqueId val="{00000004-31D8-4A6C-8F63-11F974164E50}"/>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Sheet1!$H$2:$H$7</c:f>
              <c:numCache>
                <c:formatCode>0%</c:formatCode>
                <c:ptCount val="6"/>
                <c:pt idx="0">
                  <c:v>0.23</c:v>
                </c:pt>
                <c:pt idx="1">
                  <c:v>0.39</c:v>
                </c:pt>
                <c:pt idx="2">
                  <c:v>0.52</c:v>
                </c:pt>
                <c:pt idx="3">
                  <c:v>0.54</c:v>
                </c:pt>
              </c:numCache>
            </c:numRef>
          </c:val>
          <c:extLst>
            <c:ext xmlns:c16="http://schemas.microsoft.com/office/drawing/2014/chart" uri="{C3380CC4-5D6E-409C-BE32-E72D297353CC}">
              <c16:uniqueId val="{00000000-31D8-4A6C-8F63-11F974164E50}"/>
            </c:ext>
          </c:extLst>
        </c:ser>
        <c:dLbls>
          <c:showLegendKey val="0"/>
          <c:showVal val="0"/>
          <c:showCatName val="0"/>
          <c:showSerName val="0"/>
          <c:showPercent val="0"/>
          <c:showBubbleSize val="0"/>
        </c:dLbls>
        <c:gapWidth val="150"/>
        <c:axId val="315575448"/>
        <c:axId val="315575840"/>
      </c:barChart>
      <c:catAx>
        <c:axId val="315575448"/>
        <c:scaling>
          <c:orientation val="minMax"/>
        </c:scaling>
        <c:delete val="0"/>
        <c:axPos val="b"/>
        <c:numFmt formatCode="General" sourceLinked="0"/>
        <c:majorTickMark val="none"/>
        <c:minorTickMark val="none"/>
        <c:tickLblPos val="nextTo"/>
        <c:txPr>
          <a:bodyPr/>
          <a:lstStyle/>
          <a:p>
            <a:pPr>
              <a:defRPr sz="1800" b="1">
                <a:solidFill>
                  <a:srgbClr val="000000"/>
                </a:solidFill>
              </a:defRPr>
            </a:pPr>
            <a:endParaRPr lang="en-US"/>
          </a:p>
        </c:txPr>
        <c:crossAx val="315575840"/>
        <c:crosses val="autoZero"/>
        <c:auto val="1"/>
        <c:lblAlgn val="ctr"/>
        <c:lblOffset val="100"/>
        <c:noMultiLvlLbl val="0"/>
      </c:catAx>
      <c:valAx>
        <c:axId val="315575840"/>
        <c:scaling>
          <c:orientation val="minMax"/>
          <c:max val="1"/>
          <c:min val="0"/>
        </c:scaling>
        <c:delete val="0"/>
        <c:axPos val="l"/>
        <c:minorGridlines>
          <c:spPr>
            <a:ln>
              <a:noFill/>
            </a:ln>
          </c:spPr>
        </c:minorGridlines>
        <c:numFmt formatCode="0%" sourceLinked="0"/>
        <c:majorTickMark val="none"/>
        <c:minorTickMark val="none"/>
        <c:tickLblPos val="nextTo"/>
        <c:txPr>
          <a:bodyPr/>
          <a:lstStyle/>
          <a:p>
            <a:pPr>
              <a:defRPr sz="1800" b="1">
                <a:solidFill>
                  <a:srgbClr val="000000"/>
                </a:solidFill>
              </a:defRPr>
            </a:pPr>
            <a:endParaRPr lang="en-US"/>
          </a:p>
        </c:txPr>
        <c:crossAx val="3155754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8440" cy="351737"/>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sz="quarter" idx="1"/>
          </p:nvPr>
        </p:nvSpPr>
        <p:spPr>
          <a:xfrm>
            <a:off x="5265809" y="2"/>
            <a:ext cx="4028440" cy="351737"/>
          </a:xfrm>
          <a:prstGeom prst="rect">
            <a:avLst/>
          </a:prstGeom>
        </p:spPr>
        <p:txBody>
          <a:bodyPr vert="horz" lIns="93172" tIns="46586" rIns="93172" bIns="46586" rtlCol="0"/>
          <a:lstStyle>
            <a:lvl1pPr algn="r">
              <a:defRPr sz="1200"/>
            </a:lvl1pPr>
          </a:lstStyle>
          <a:p>
            <a:fld id="{DF23DD42-7447-471A-BDE8-12A2AA253716}" type="datetimeFigureOut">
              <a:rPr lang="en-US" smtClean="0"/>
              <a:t>6/14/2023</a:t>
            </a:fld>
            <a:endParaRPr lang="en-US"/>
          </a:p>
        </p:txBody>
      </p:sp>
      <p:sp>
        <p:nvSpPr>
          <p:cNvPr id="4" name="Footer Placeholder 3"/>
          <p:cNvSpPr>
            <a:spLocks noGrp="1"/>
          </p:cNvSpPr>
          <p:nvPr>
            <p:ph type="ftr" sz="quarter" idx="2"/>
          </p:nvPr>
        </p:nvSpPr>
        <p:spPr>
          <a:xfrm>
            <a:off x="1" y="6658664"/>
            <a:ext cx="4028440" cy="351736"/>
          </a:xfrm>
          <a:prstGeom prst="rect">
            <a:avLst/>
          </a:prstGeom>
        </p:spPr>
        <p:txBody>
          <a:bodyPr vert="horz" lIns="93172" tIns="46586" rIns="93172"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2" tIns="46586" rIns="93172" bIns="46586" rtlCol="0" anchor="b"/>
          <a:lstStyle>
            <a:lvl1pPr algn="r">
              <a:defRPr sz="1200"/>
            </a:lvl1pPr>
          </a:lstStyle>
          <a:p>
            <a:fld id="{86F1BCE3-20A1-4ABA-900F-948845278CF4}" type="slidenum">
              <a:rPr lang="en-US" smtClean="0"/>
              <a:t>‹#›</a:t>
            </a:fld>
            <a:endParaRPr lang="en-US"/>
          </a:p>
        </p:txBody>
      </p:sp>
    </p:spTree>
    <p:extLst>
      <p:ext uri="{BB962C8B-B14F-4D97-AF65-F5344CB8AC3E}">
        <p14:creationId xmlns:p14="http://schemas.microsoft.com/office/powerpoint/2010/main" val="1396998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8440" cy="351737"/>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5265809" y="2"/>
            <a:ext cx="4028440" cy="351737"/>
          </a:xfrm>
          <a:prstGeom prst="rect">
            <a:avLst/>
          </a:prstGeom>
        </p:spPr>
        <p:txBody>
          <a:bodyPr vert="horz" lIns="93172" tIns="46586" rIns="93172" bIns="46586" rtlCol="0"/>
          <a:lstStyle>
            <a:lvl1pPr algn="r">
              <a:defRPr sz="1200"/>
            </a:lvl1pPr>
          </a:lstStyle>
          <a:p>
            <a:fld id="{17B05BAA-AF77-4545-9F42-624EC3ED3BAB}" type="datetimeFigureOut">
              <a:rPr lang="en-US" smtClean="0"/>
              <a:t>6/14/2023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4"/>
            <a:ext cx="4028440" cy="351736"/>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2" tIns="46586" rIns="93172" bIns="46586" rtlCol="0" anchor="b"/>
          <a:lstStyle>
            <a:lvl1pPr algn="r">
              <a:defRPr sz="1200"/>
            </a:lvl1pPr>
          </a:lstStyle>
          <a:p>
            <a:fld id="{E4D1FAB9-208E-3A48-B1C1-D6BB7AB548FA}" type="slidenum">
              <a:rPr lang="en-US" smtClean="0"/>
              <a:t>‹#›</a:t>
            </a:fld>
            <a:endParaRPr lang="en-US"/>
          </a:p>
        </p:txBody>
      </p:sp>
    </p:spTree>
    <p:extLst>
      <p:ext uri="{BB962C8B-B14F-4D97-AF65-F5344CB8AC3E}">
        <p14:creationId xmlns:p14="http://schemas.microsoft.com/office/powerpoint/2010/main" val="378614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ducation.mn.gov/mdeprod/idcplg?IdcService=GET_FILE&amp;dDocName=PROD034265&amp;RevisionSelectionMethod=latestReleased&amp;Rendition=primary" TargetMode="External"/><Relationship Id="rId3" Type="http://schemas.openxmlformats.org/officeDocument/2006/relationships/hyperlink" Target="https://education.mn.gov/mdeprod/idcplg?IdcService=GET_FILE&amp;dDocName=prod034679&amp;RevisionSelectionMethod=latestReleased&amp;Rendition=primary" TargetMode="External"/><Relationship Id="rId7" Type="http://schemas.openxmlformats.org/officeDocument/2006/relationships/hyperlink" Target="https://education.mn.gov/mdeprod/idcplg?IdcService=GET_FILE&amp;dDocName=prod034673&amp;RevisionSelectionMethod=latestReleased&amp;Rendition=primar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ducation.mn.gov/mdeprod/idcplg?IdcService=GET_FILE&amp;dDocName=prod034676&amp;RevisionSelectionMethod=latestReleased&amp;Rendition=primary" TargetMode="External"/><Relationship Id="rId5" Type="http://schemas.openxmlformats.org/officeDocument/2006/relationships/hyperlink" Target="https://education.mn.gov/mdeprod/idcplg?IdcService=GET_FILE&amp;dDocName=prod034677&amp;RevisionSelectionMethod=latestReleased&amp;Rendition=primary" TargetMode="External"/><Relationship Id="rId4" Type="http://schemas.openxmlformats.org/officeDocument/2006/relationships/hyperlink" Target="https://education.mn.gov/mdeprod/idcplg?IdcService=GET_FILE&amp;dDocName=prod034678&amp;RevisionSelectionMethod=latestReleased&amp;Rendition=primary" TargetMode="External"/><Relationship Id="rId9" Type="http://schemas.openxmlformats.org/officeDocument/2006/relationships/hyperlink" Target="https://education.mn.gov/mdeprod/idcplg?IdcService=GET_FILE&amp;dDocName=prod034675&amp;RevisionSelectionMethod=latestReleased&amp;Rendition=primar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Relationship to the broader context of all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These</a:t>
            </a:r>
            <a:r>
              <a:rPr lang="en-US" sz="1200" kern="1200">
                <a:solidFill>
                  <a:schemeClr val="tx1"/>
                </a:solidFill>
                <a:effectLst/>
                <a:latin typeface="+mn-lt"/>
                <a:ea typeface="+mn-ea"/>
                <a:cs typeface="+mn-cs"/>
              </a:rPr>
              <a:t> Tier 1 supports that set a nice foundation and school-wide context for students who need additional, more individualized supports, such as a BIP, small group or individualized interventions in tier2 or tier 3, or mental health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"Right now, many districts are looking at their academic supports, but it's just as or more important to pay attention to social and emotional supports," - Kent McIntosh, co-director of the Center on Positive Behavioral Interventions and Supports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Schools in Minnesota have found ways to integrate positive behavior supports into distance learning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"This is a really important time of transition, and [positive behavior supports] will really help students in that transition," - Eric Kloos, assistant director of special education for the Minnesota Department of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PBIS practices can help improve outcomes for all students and decrease disproportionality in discipline.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464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1FAB9-208E-3A48-B1C1-D6BB7AB548FA}" type="slidenum">
              <a:rPr lang="en-US" smtClean="0"/>
              <a:t>2</a:t>
            </a:fld>
            <a:endParaRPr lang="en-US"/>
          </a:p>
        </p:txBody>
      </p:sp>
    </p:spTree>
    <p:extLst>
      <p:ext uri="{BB962C8B-B14F-4D97-AF65-F5344CB8AC3E}">
        <p14:creationId xmlns:p14="http://schemas.microsoft.com/office/powerpoint/2010/main" val="404753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0" name="Google Shape;150;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3086482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4D1FAB9-208E-3A48-B1C1-D6BB7AB548FA}" type="slidenum">
              <a:rPr lang="en-US" smtClean="0"/>
              <a:t>5</a:t>
            </a:fld>
            <a:endParaRPr lang="en-US"/>
          </a:p>
        </p:txBody>
      </p:sp>
    </p:spTree>
    <p:extLst>
      <p:ext uri="{BB962C8B-B14F-4D97-AF65-F5344CB8AC3E}">
        <p14:creationId xmlns:p14="http://schemas.microsoft.com/office/powerpoint/2010/main" val="137889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6730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2524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Developed from a robust engagement effort with educators, school leaders, students, and families across the state, the </a:t>
            </a:r>
            <a:r>
              <a:rPr lang="en-US" sz="1200" b="0" i="0" u="sng" kern="1200">
                <a:solidFill>
                  <a:schemeClr val="tx1"/>
                </a:solidFill>
                <a:effectLst/>
                <a:latin typeface="+mn-lt"/>
                <a:ea typeface="+mn-ea"/>
                <a:cs typeface="+mn-cs"/>
                <a:hlinkClick r:id="rId3"/>
              </a:rPr>
              <a:t>Due North Education Plan</a:t>
            </a:r>
            <a:r>
              <a:rPr lang="en-US" sz="1200" b="0" i="0" kern="1200">
                <a:solidFill>
                  <a:schemeClr val="tx1"/>
                </a:solidFill>
                <a:effectLst/>
                <a:latin typeface="+mn-lt"/>
                <a:ea typeface="+mn-ea"/>
                <a:cs typeface="+mn-cs"/>
              </a:rPr>
              <a:t> is centered on ensuring every child in Minnesota receives a high-quality education, no matter their race or zip code. The Due North Education Plan is built from the voices and ideas of Minnesotans whom the Walz-Flanagan Administration engaged in their first two years in office, including the </a:t>
            </a:r>
            <a:r>
              <a:rPr lang="en-US" sz="1200" b="0" i="0" u="sng" kern="1200">
                <a:solidFill>
                  <a:schemeClr val="tx1"/>
                </a:solidFill>
                <a:effectLst/>
                <a:latin typeface="+mn-lt"/>
                <a:ea typeface="+mn-ea"/>
                <a:cs typeface="+mn-cs"/>
                <a:hlinkClick r:id="rId4"/>
              </a:rPr>
              <a:t>Governor’s Education Roundtable</a:t>
            </a:r>
            <a:r>
              <a:rPr lang="en-US" sz="1200" b="0" i="0" kern="1200">
                <a:solidFill>
                  <a:schemeClr val="tx1"/>
                </a:solidFill>
                <a:effectLst/>
                <a:latin typeface="+mn-lt"/>
                <a:ea typeface="+mn-ea"/>
                <a:cs typeface="+mn-cs"/>
              </a:rPr>
              <a:t>, the </a:t>
            </a:r>
            <a:r>
              <a:rPr lang="en-US" sz="1200" b="0" i="0" u="sng" kern="1200">
                <a:solidFill>
                  <a:schemeClr val="tx1"/>
                </a:solidFill>
                <a:effectLst/>
                <a:latin typeface="+mn-lt"/>
                <a:ea typeface="+mn-ea"/>
                <a:cs typeface="+mn-cs"/>
                <a:hlinkClick r:id="rId5"/>
              </a:rPr>
              <a:t>School Finance Working Group</a:t>
            </a:r>
            <a:r>
              <a:rPr lang="en-US" sz="1200" b="0" i="0" kern="1200">
                <a:solidFill>
                  <a:schemeClr val="tx1"/>
                </a:solidFill>
                <a:effectLst/>
                <a:latin typeface="+mn-lt"/>
                <a:ea typeface="+mn-ea"/>
                <a:cs typeface="+mn-cs"/>
              </a:rPr>
              <a:t>, the creation of the </a:t>
            </a:r>
            <a:r>
              <a:rPr lang="en-US" sz="1200" b="0" i="1" u="sng" kern="1200">
                <a:solidFill>
                  <a:schemeClr val="tx1"/>
                </a:solidFill>
                <a:effectLst/>
                <a:latin typeface="+mn-lt"/>
                <a:ea typeface="+mn-ea"/>
                <a:cs typeface="+mn-cs"/>
                <a:hlinkClick r:id="rId6"/>
              </a:rPr>
              <a:t>Minnesota Department of Education’s Strategic Plan</a:t>
            </a:r>
            <a:r>
              <a:rPr lang="en-US" sz="1200" b="0" i="0" kern="1200">
                <a:solidFill>
                  <a:schemeClr val="tx1"/>
                </a:solidFill>
                <a:effectLst/>
                <a:latin typeface="+mn-lt"/>
                <a:ea typeface="+mn-ea"/>
                <a:cs typeface="+mn-cs"/>
              </a:rPr>
              <a:t>, and conversations with educators, school leaders, education organizations, students and families.</a:t>
            </a:r>
            <a:br>
              <a:rPr lang="en-US"/>
            </a:br>
            <a:br>
              <a:rPr lang="en-US"/>
            </a:br>
            <a:r>
              <a:rPr lang="en-US" sz="1200" b="0" i="0" kern="1200">
                <a:solidFill>
                  <a:schemeClr val="tx1"/>
                </a:solidFill>
                <a:effectLst/>
                <a:latin typeface="+mn-lt"/>
                <a:ea typeface="+mn-ea"/>
                <a:cs typeface="+mn-cs"/>
              </a:rPr>
              <a:t>The COVID-19 pandemic has exacerbated disparities in education across Minnesota, especially along racial and geographic lines. The Due North</a:t>
            </a:r>
            <a:r>
              <a:rPr lang="en-US" sz="1200" b="0" i="1"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Education Plan will help students catch up on learning, while closing the opportunity gap and transforming our education system for years to come.</a:t>
            </a:r>
            <a:br>
              <a:rPr lang="en-US"/>
            </a:br>
            <a:br>
              <a:rPr lang="en-US"/>
            </a:br>
            <a:r>
              <a:rPr lang="en-US" sz="1200" b="0" i="0" kern="1200">
                <a:solidFill>
                  <a:schemeClr val="tx1"/>
                </a:solidFill>
                <a:effectLst/>
                <a:latin typeface="+mn-lt"/>
                <a:ea typeface="+mn-ea"/>
                <a:cs typeface="+mn-cs"/>
              </a:rPr>
              <a:t>The plan includes actions to:</a:t>
            </a:r>
            <a:br>
              <a:rPr lang="en-US"/>
            </a:br>
            <a:r>
              <a:rPr lang="en-US" sz="1200" b="0" i="0" kern="1200">
                <a:solidFill>
                  <a:schemeClr val="tx1"/>
                </a:solidFill>
                <a:effectLst/>
                <a:latin typeface="+mn-lt"/>
                <a:ea typeface="+mn-ea"/>
                <a:cs typeface="+mn-cs"/>
              </a:rPr>
              <a:t>Support students during and after the COVID-19 pandemic</a:t>
            </a:r>
          </a:p>
          <a:p>
            <a:r>
              <a:rPr lang="en-US" sz="1200" b="0" i="0" kern="1200">
                <a:solidFill>
                  <a:schemeClr val="tx1"/>
                </a:solidFill>
                <a:effectLst/>
                <a:latin typeface="+mn-lt"/>
                <a:ea typeface="+mn-ea"/>
                <a:cs typeface="+mn-cs"/>
              </a:rPr>
              <a:t>Reform our school finance system</a:t>
            </a:r>
          </a:p>
          <a:p>
            <a:r>
              <a:rPr lang="en-US" sz="1200" b="0" i="0" kern="1200">
                <a:solidFill>
                  <a:schemeClr val="tx1"/>
                </a:solidFill>
                <a:effectLst/>
                <a:latin typeface="+mn-lt"/>
                <a:ea typeface="+mn-ea"/>
                <a:cs typeface="+mn-cs"/>
              </a:rPr>
              <a:t>Expand opportunities for students in Greater Minnesota</a:t>
            </a:r>
          </a:p>
          <a:p>
            <a:r>
              <a:rPr lang="en-US" sz="1200" b="0" i="0" kern="1200">
                <a:solidFill>
                  <a:schemeClr val="tx1"/>
                </a:solidFill>
                <a:effectLst/>
                <a:latin typeface="+mn-lt"/>
                <a:ea typeface="+mn-ea"/>
                <a:cs typeface="+mn-cs"/>
              </a:rPr>
              <a:t>Build the most qualified and diverse teaching workforce in the nation</a:t>
            </a:r>
          </a:p>
          <a:p>
            <a:r>
              <a:rPr lang="en-US" sz="1200" b="0" i="0" kern="1200">
                <a:solidFill>
                  <a:schemeClr val="tx1"/>
                </a:solidFill>
                <a:effectLst/>
                <a:latin typeface="+mn-lt"/>
                <a:ea typeface="+mn-ea"/>
                <a:cs typeface="+mn-cs"/>
              </a:rPr>
              <a:t>In addition, the plan would ensure academic standards address the modern needs of the workforce, are inclusive of ethnic studies, and are reflective of students of color and Indigenous students in order to close opportunity gaps and end disparities.</a:t>
            </a:r>
            <a:br>
              <a:rPr lang="en-US"/>
            </a:br>
            <a:br>
              <a:rPr lang="en-US"/>
            </a:br>
            <a:r>
              <a:rPr lang="en-US" sz="1200" b="0" i="0" kern="1200">
                <a:solidFill>
                  <a:schemeClr val="tx1"/>
                </a:solidFill>
                <a:effectLst/>
                <a:latin typeface="+mn-lt"/>
                <a:ea typeface="+mn-ea"/>
                <a:cs typeface="+mn-cs"/>
              </a:rPr>
              <a:t>Detailed information about how the Due North</a:t>
            </a:r>
            <a:r>
              <a:rPr lang="en-US" sz="1200" b="0" i="1"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Education Plan priorities were established and will be met are available in these documents:</a:t>
            </a:r>
            <a:br>
              <a:rPr lang="en-US"/>
            </a:br>
            <a:r>
              <a:rPr lang="en-US" sz="1200" b="0" i="0" kern="1200">
                <a:solidFill>
                  <a:schemeClr val="tx1"/>
                </a:solidFill>
                <a:effectLst/>
                <a:latin typeface="+mn-lt"/>
                <a:ea typeface="+mn-ea"/>
                <a:cs typeface="+mn-cs"/>
              </a:rPr>
              <a:t> </a:t>
            </a:r>
            <a:br>
              <a:rPr lang="en-US"/>
            </a:br>
            <a:r>
              <a:rPr lang="en-US" sz="1200" b="0" i="1" u="sng" kern="1200">
                <a:solidFill>
                  <a:schemeClr val="tx1"/>
                </a:solidFill>
                <a:effectLst/>
                <a:latin typeface="+mn-lt"/>
                <a:ea typeface="+mn-ea"/>
                <a:cs typeface="+mn-cs"/>
                <a:hlinkClick r:id="rId7"/>
              </a:rPr>
              <a:t>A Roadmap for the Transformational Change in Minnesota Education</a:t>
            </a:r>
            <a:r>
              <a:rPr lang="en-US" sz="1200" b="0" i="0" kern="1200">
                <a:solidFill>
                  <a:schemeClr val="tx1"/>
                </a:solidFill>
                <a:effectLst/>
                <a:latin typeface="+mn-lt"/>
                <a:ea typeface="+mn-ea"/>
                <a:cs typeface="+mn-cs"/>
              </a:rPr>
              <a:t>, report from the Governor's Education Roundtable</a:t>
            </a:r>
          </a:p>
          <a:p>
            <a:r>
              <a:rPr lang="en-US" sz="1200" b="0" i="1" u="sng" kern="1200">
                <a:solidFill>
                  <a:schemeClr val="tx1"/>
                </a:solidFill>
                <a:effectLst/>
                <a:latin typeface="+mn-lt"/>
                <a:ea typeface="+mn-ea"/>
                <a:cs typeface="+mn-cs"/>
                <a:hlinkClick r:id="rId8"/>
              </a:rPr>
              <a:t>80-20-10: Bringing Equity to Minnesota's School Finance System</a:t>
            </a:r>
            <a:r>
              <a:rPr lang="en-US" sz="1200" b="0" i="0" kern="1200">
                <a:solidFill>
                  <a:schemeClr val="tx1"/>
                </a:solidFill>
                <a:effectLst/>
                <a:latin typeface="+mn-lt"/>
                <a:ea typeface="+mn-ea"/>
                <a:cs typeface="+mn-cs"/>
              </a:rPr>
              <a:t>, report from the School Finance Working Group</a:t>
            </a:r>
          </a:p>
          <a:p>
            <a:r>
              <a:rPr lang="en-US" sz="1200" b="0" i="1" u="sng" kern="1200">
                <a:solidFill>
                  <a:schemeClr val="tx1"/>
                </a:solidFill>
                <a:effectLst/>
                <a:latin typeface="+mn-lt"/>
                <a:ea typeface="+mn-ea"/>
                <a:cs typeface="+mn-cs"/>
                <a:hlinkClick r:id="rId9"/>
              </a:rPr>
              <a:t>Minnesota Department of Education Strategic Plan</a:t>
            </a:r>
            <a:endParaRPr lang="en-US" sz="1200" b="0" i="0" kern="1200">
              <a:solidFill>
                <a:schemeClr val="tx1"/>
              </a:solidFill>
              <a:effectLst/>
              <a:latin typeface="+mn-lt"/>
              <a:ea typeface="+mn-ea"/>
              <a:cs typeface="+mn-cs"/>
            </a:endParaRPr>
          </a:p>
          <a:p>
            <a:endParaRPr lang="en-US"/>
          </a:p>
          <a:p>
            <a:endParaRPr lang="en-US"/>
          </a:p>
          <a:p>
            <a:endParaRPr lang="en-US"/>
          </a:p>
        </p:txBody>
      </p:sp>
      <p:sp>
        <p:nvSpPr>
          <p:cNvPr id="4" name="Slide Number Placeholder 3"/>
          <p:cNvSpPr>
            <a:spLocks noGrp="1"/>
          </p:cNvSpPr>
          <p:nvPr>
            <p:ph type="sldNum" sz="quarter" idx="10"/>
          </p:nvPr>
        </p:nvSpPr>
        <p:spPr/>
        <p:txBody>
          <a:bodyPr/>
          <a:lstStyle/>
          <a:p>
            <a:fld id="{E4D1FAB9-208E-3A48-B1C1-D6BB7AB548FA}" type="slidenum">
              <a:rPr lang="en-US" smtClean="0"/>
              <a:t>10</a:t>
            </a:fld>
            <a:endParaRPr lang="en-US"/>
          </a:p>
        </p:txBody>
      </p:sp>
    </p:spTree>
    <p:extLst>
      <p:ext uri="{BB962C8B-B14F-4D97-AF65-F5344CB8AC3E}">
        <p14:creationId xmlns:p14="http://schemas.microsoft.com/office/powerpoint/2010/main" val="2342871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42917fb8e_0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342917fb8e_0_366:notes"/>
          <p:cNvSpPr txBox="1">
            <a:spLocks noGrp="1"/>
          </p:cNvSpPr>
          <p:nvPr>
            <p:ph type="body" idx="1"/>
          </p:nvPr>
        </p:nvSpPr>
        <p:spPr>
          <a:xfrm>
            <a:off x="685800" y="4400551"/>
            <a:ext cx="5486400" cy="3600300"/>
          </a:xfrm>
          <a:prstGeom prst="rect">
            <a:avLst/>
          </a:prstGeom>
        </p:spPr>
        <p:txBody>
          <a:bodyPr spcFirstLastPara="1" wrap="square" lIns="91425" tIns="91425" rIns="91425" bIns="91425" anchor="t" anchorCtr="0">
            <a:noAutofit/>
          </a:bodyPr>
          <a:lstStyle/>
          <a:p>
            <a:r>
              <a:rPr lang="en"/>
              <a:t>Please join us on Day 2 for the Exemplar ceremony</a:t>
            </a:r>
            <a:endParaRPr lang="en-US" err="1"/>
          </a:p>
        </p:txBody>
      </p:sp>
      <p:sp>
        <p:nvSpPr>
          <p:cNvPr id="219" name="Google Shape;219;g1342917fb8e_0_366:notes"/>
          <p:cNvSpPr txBox="1">
            <a:spLocks noGrp="1"/>
          </p:cNvSpPr>
          <p:nvPr>
            <p:ph type="sldNum" idx="12"/>
          </p:nvPr>
        </p:nvSpPr>
        <p:spPr>
          <a:xfrm>
            <a:off x="3884414" y="8684684"/>
            <a:ext cx="2971800" cy="45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1273136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NeueHaasGroteskText Std" panose="020B0504020202020204" pitchFamily="34" charset="0"/>
                <a:ea typeface="+mn-ea"/>
                <a:cs typeface="+mn-cs"/>
              </a:rPr>
              <a:t>The Boundary Waters Canoe Area Wilderness</a:t>
            </a:r>
            <a:r>
              <a:rPr lang="en-US" sz="1200" kern="1200">
                <a:solidFill>
                  <a:schemeClr val="tx1"/>
                </a:solidFill>
                <a:effectLst/>
                <a:latin typeface="NeueHaasGroteskText Std" panose="020B0504020202020204" pitchFamily="34" charset="0"/>
                <a:ea typeface="+mn-ea"/>
                <a:cs typeface="+mn-cs"/>
              </a:rPr>
              <a:t> -</a:t>
            </a:r>
            <a:r>
              <a:rPr lang="en-US" sz="1200" kern="1200" baseline="0">
                <a:solidFill>
                  <a:schemeClr val="tx1"/>
                </a:solidFill>
                <a:effectLst/>
                <a:latin typeface="NeueHaasGroteskText Std" panose="020B0504020202020204" pitchFamily="34" charset="0"/>
                <a:ea typeface="+mn-ea"/>
                <a:cs typeface="+mn-cs"/>
              </a:rPr>
              <a:t> O</a:t>
            </a:r>
            <a:r>
              <a:rPr lang="en-US" sz="1200" kern="1200">
                <a:solidFill>
                  <a:schemeClr val="tx1"/>
                </a:solidFill>
                <a:effectLst/>
                <a:latin typeface="NeueHaasGroteskText Std" panose="020B0504020202020204" pitchFamily="34" charset="0"/>
                <a:ea typeface="+mn-ea"/>
                <a:cs typeface="+mn-cs"/>
              </a:rPr>
              <a:t>ver a million acres of pristine wilderness used primarily for canoeing and camping on the Minnesota-Canadian border. </a:t>
            </a:r>
            <a:endParaRPr lang="en-US"/>
          </a:p>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22313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6/14/2023</a:t>
            </a:fld>
            <a:endParaRPr lang="en-US">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72377" y="1803811"/>
            <a:ext cx="5447246" cy="723760"/>
          </a:xfrm>
          <a:prstGeom prst="rect">
            <a:avLst/>
          </a:prstGeom>
        </p:spPr>
      </p:pic>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369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EABF4A-6ECB-41A1-8646-C4FC452A8EBB}"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AEA5-98DC-475C-B552-603466A0ECB7}" type="slidenum">
              <a:rPr lang="en-US" smtClean="0"/>
              <a:t>‹#›</a:t>
            </a:fld>
            <a:endParaRPr lang="en-US"/>
          </a:p>
        </p:txBody>
      </p:sp>
    </p:spTree>
    <p:extLst>
      <p:ext uri="{BB962C8B-B14F-4D97-AF65-F5344CB8AC3E}">
        <p14:creationId xmlns:p14="http://schemas.microsoft.com/office/powerpoint/2010/main" val="2812507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Boxed)">
  <p:cSld name="1_Section Title (Boxed)">
    <p:bg>
      <p:bgPr>
        <a:solidFill>
          <a:srgbClr val="E8E8E8"/>
        </a:solidFill>
        <a:effectLst/>
      </p:bgPr>
    </p:bg>
    <p:spTree>
      <p:nvGrpSpPr>
        <p:cNvPr id="1" name="Shape 89"/>
        <p:cNvGrpSpPr/>
        <p:nvPr/>
      </p:nvGrpSpPr>
      <p:grpSpPr>
        <a:xfrm>
          <a:off x="0" y="0"/>
          <a:ext cx="0" cy="0"/>
          <a:chOff x="0" y="0"/>
          <a:chExt cx="0" cy="0"/>
        </a:xfrm>
      </p:grpSpPr>
      <p:sp>
        <p:nvSpPr>
          <p:cNvPr id="90" name="Google Shape;90;p18"/>
          <p:cNvSpPr/>
          <p:nvPr/>
        </p:nvSpPr>
        <p:spPr>
          <a:xfrm>
            <a:off x="0" y="0"/>
            <a:ext cx="12192000" cy="1219200"/>
          </a:xfrm>
          <a:prstGeom prst="rect">
            <a:avLst/>
          </a:prstGeom>
          <a:solidFill>
            <a:schemeClr val="dk1"/>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rgbClr val="FFFFFF"/>
              </a:solidFill>
              <a:latin typeface="Calibri"/>
              <a:ea typeface="Calibri"/>
              <a:cs typeface="Calibri"/>
              <a:sym typeface="Calibri"/>
            </a:endParaRPr>
          </a:p>
        </p:txBody>
      </p:sp>
      <p:sp>
        <p:nvSpPr>
          <p:cNvPr id="91" name="Google Shape;91;p18"/>
          <p:cNvSpPr txBox="1">
            <a:spLocks noGrp="1"/>
          </p:cNvSpPr>
          <p:nvPr>
            <p:ph type="title"/>
          </p:nvPr>
        </p:nvSpPr>
        <p:spPr>
          <a:xfrm>
            <a:off x="838200" y="1335281"/>
            <a:ext cx="10515600" cy="4841600"/>
          </a:xfrm>
          <a:prstGeom prst="rect">
            <a:avLst/>
          </a:prstGeom>
          <a:solidFill>
            <a:schemeClr val="lt1"/>
          </a:solidFill>
          <a:ln>
            <a:noFill/>
          </a:ln>
        </p:spPr>
        <p:txBody>
          <a:bodyPr spcFirstLastPara="1" wrap="square" lIns="137150" tIns="68575" rIns="137150" bIns="205725" anchor="b" anchorCtr="0">
            <a:normAutofit/>
          </a:bodyPr>
          <a:lstStyle>
            <a:lvl1pPr lvl="0" algn="l" rtl="0">
              <a:lnSpc>
                <a:spcPct val="90000"/>
              </a:lnSpc>
              <a:spcBef>
                <a:spcPts val="0"/>
              </a:spcBef>
              <a:spcAft>
                <a:spcPts val="0"/>
              </a:spcAft>
              <a:buClr>
                <a:schemeClr val="dk1"/>
              </a:buClr>
              <a:buSzPts val="5400"/>
              <a:buFont typeface="Calibri"/>
              <a:buNone/>
              <a:defRPr sz="7200" b="1">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8"/>
          <p:cNvSpPr txBox="1">
            <a:spLocks noGrp="1"/>
          </p:cNvSpPr>
          <p:nvPr>
            <p:ph type="dt" idx="10"/>
          </p:nvPr>
        </p:nvSpPr>
        <p:spPr>
          <a:xfrm>
            <a:off x="838200" y="6356351"/>
            <a:ext cx="13588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8"/>
          <p:cNvSpPr txBox="1">
            <a:spLocks noGrp="1"/>
          </p:cNvSpPr>
          <p:nvPr>
            <p:ph type="sldNum" idx="12"/>
          </p:nvPr>
        </p:nvSpPr>
        <p:spPr>
          <a:xfrm>
            <a:off x="9891132" y="6356351"/>
            <a:ext cx="14628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fld id="{00000000-1234-1234-1234-123412341234}" type="slidenum">
              <a:rPr lang="en" smtClean="0"/>
              <a:pPr/>
              <a:t>‹#›</a:t>
            </a:fld>
            <a:endParaRPr lang="en"/>
          </a:p>
        </p:txBody>
      </p:sp>
      <p:sp>
        <p:nvSpPr>
          <p:cNvPr id="94" name="Google Shape;94;p18"/>
          <p:cNvSpPr/>
          <p:nvPr/>
        </p:nvSpPr>
        <p:spPr>
          <a:xfrm>
            <a:off x="0" y="1216025"/>
            <a:ext cx="12192000" cy="119600"/>
          </a:xfrm>
          <a:prstGeom prst="rect">
            <a:avLst/>
          </a:prstGeom>
          <a:solidFill>
            <a:schemeClr val="accent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rgbClr val="FFFFFF"/>
              </a:solidFill>
              <a:latin typeface="Calibri"/>
              <a:ea typeface="Calibri"/>
              <a:cs typeface="Calibri"/>
              <a:sym typeface="Calibri"/>
            </a:endParaRPr>
          </a:p>
        </p:txBody>
      </p:sp>
      <p:sp>
        <p:nvSpPr>
          <p:cNvPr id="95" name="Google Shape;95;p18"/>
          <p:cNvSpPr txBox="1">
            <a:spLocks noGrp="1"/>
          </p:cNvSpPr>
          <p:nvPr>
            <p:ph type="ftr" idx="11"/>
          </p:nvPr>
        </p:nvSpPr>
        <p:spPr>
          <a:xfrm>
            <a:off x="2885256" y="6356351"/>
            <a:ext cx="64216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lt1"/>
              </a:buClr>
              <a:buSzPts val="900"/>
              <a:buFont typeface="Calibri"/>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pic>
        <p:nvPicPr>
          <p:cNvPr id="96" name="Google Shape;96;p18"/>
          <p:cNvPicPr preferRelativeResize="0"/>
          <p:nvPr/>
        </p:nvPicPr>
        <p:blipFill>
          <a:blip r:embed="rId2">
            <a:alphaModFix/>
          </a:blip>
          <a:stretch>
            <a:fillRect/>
          </a:stretch>
        </p:blipFill>
        <p:spPr>
          <a:xfrm>
            <a:off x="361112" y="38100"/>
            <a:ext cx="2524125" cy="1143000"/>
          </a:xfrm>
          <a:prstGeom prst="rect">
            <a:avLst/>
          </a:prstGeom>
          <a:noFill/>
          <a:ln>
            <a:noFill/>
          </a:ln>
        </p:spPr>
      </p:pic>
    </p:spTree>
    <p:extLst>
      <p:ext uri="{BB962C8B-B14F-4D97-AF65-F5344CB8AC3E}">
        <p14:creationId xmlns:p14="http://schemas.microsoft.com/office/powerpoint/2010/main" val="224034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01826" y="-1393698"/>
            <a:ext cx="8229600" cy="1143000"/>
          </a:xfrm>
        </p:spPr>
        <p:txBody>
          <a:bodyPr/>
          <a:lstStyle/>
          <a:p>
            <a:r>
              <a:rPr kumimoji="0" lang="en-US" sz="44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rPr>
              <a:t>Click to edit Master title style</a:t>
            </a:r>
            <a:endParaRPr lang="en-US"/>
          </a:p>
        </p:txBody>
      </p:sp>
      <p:sp>
        <p:nvSpPr>
          <p:cNvPr id="3" name="Slide Number Placeholder 2"/>
          <p:cNvSpPr>
            <a:spLocks noGrp="1"/>
          </p:cNvSpPr>
          <p:nvPr>
            <p:ph type="sldNum" sz="quarter" idx="10"/>
          </p:nvPr>
        </p:nvSpPr>
        <p:spPr/>
        <p:txBody>
          <a:bodyPr/>
          <a:lstStyle/>
          <a:p>
            <a:fld id="{121F9C6A-2460-40CD-BD83-481055A8A31B}" type="slidenum">
              <a:rPr lang="en-US" smtClean="0"/>
              <a:t>‹#›</a:t>
            </a:fld>
            <a:endParaRPr lang="en-US"/>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39138" y="0"/>
            <a:ext cx="3747961" cy="6858001"/>
          </a:xfrm>
          <a:prstGeom prst="rect">
            <a:avLst/>
          </a:prstGeom>
        </p:spPr>
      </p:pic>
      <p:pic>
        <p:nvPicPr>
          <p:cNvPr id="5" name="Picture 9" descr="UO_Signature_4c.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01826" y="434976"/>
            <a:ext cx="4019016" cy="71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982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081283" y="2085975"/>
            <a:ext cx="8229600" cy="4526642"/>
          </a:xfrm>
          <a:prstGeom prst="rect">
            <a:avLst/>
          </a:prstGeom>
          <a:noFill/>
        </p:spPr>
        <p:txBody>
          <a:bodyPr/>
          <a:lstStyle>
            <a:lvl1pPr marL="342900" marR="0" indent="-342900" algn="l" defTabSz="914400" rtl="0" eaLnBrk="1" fontAlgn="base" latinLnBrk="0" hangingPunct="1">
              <a:lnSpc>
                <a:spcPct val="100000"/>
              </a:lnSpc>
              <a:spcBef>
                <a:spcPct val="20000"/>
              </a:spcBef>
              <a:spcAft>
                <a:spcPct val="0"/>
              </a:spcAft>
              <a:buClr>
                <a:srgbClr val="336600"/>
              </a:buClr>
              <a:buSzPct val="75000"/>
              <a:buFont typeface="Wingdings" pitchFamily="2" charset="2"/>
              <a:buChar char="n"/>
              <a:tabLst/>
              <a:defRPr/>
            </a:lvl1pPr>
            <a:lvl2pPr marL="742950" marR="0" indent="-285750" algn="l" defTabSz="914400" rtl="0" eaLnBrk="1" fontAlgn="base" latinLnBrk="0" hangingPunct="1">
              <a:lnSpc>
                <a:spcPct val="100000"/>
              </a:lnSpc>
              <a:spcBef>
                <a:spcPct val="20000"/>
              </a:spcBef>
              <a:spcAft>
                <a:spcPct val="0"/>
              </a:spcAft>
              <a:buClr>
                <a:srgbClr val="669900"/>
              </a:buClr>
              <a:buSzPct val="80000"/>
              <a:buFont typeface="Wingdings" pitchFamily="2" charset="2"/>
              <a:buChar char="¨"/>
              <a:tabLst/>
              <a:defRPr/>
            </a:lvl2pPr>
            <a:lvl3pPr marL="1143000" marR="0" indent="-228600" algn="l" defTabSz="914400" rtl="0" eaLnBrk="1" fontAlgn="base" latinLnBrk="0" hangingPunct="1">
              <a:lnSpc>
                <a:spcPct val="100000"/>
              </a:lnSpc>
              <a:spcBef>
                <a:spcPct val="20000"/>
              </a:spcBef>
              <a:spcAft>
                <a:spcPct val="0"/>
              </a:spcAft>
              <a:buClr>
                <a:srgbClr val="336600"/>
              </a:buClr>
              <a:buSzPct val="65000"/>
              <a:buFont typeface="Wingdings" pitchFamily="2" charset="2"/>
              <a:buChar char="n"/>
              <a:tabLst/>
              <a:defRPr/>
            </a:lvl3pPr>
            <a:lvl4pPr marL="1600200" marR="0" indent="-228600" algn="l" defTabSz="914400" rtl="0" eaLnBrk="1" fontAlgn="base" latinLnBrk="0" hangingPunct="1">
              <a:lnSpc>
                <a:spcPct val="100000"/>
              </a:lnSpc>
              <a:spcBef>
                <a:spcPct val="20000"/>
              </a:spcBef>
              <a:spcAft>
                <a:spcPct val="0"/>
              </a:spcAft>
              <a:buClr>
                <a:srgbClr val="669900"/>
              </a:buClr>
              <a:buSzPct val="70000"/>
              <a:buFont typeface="Wingdings" pitchFamily="2" charset="2"/>
              <a:buChar char="¨"/>
              <a:tabLst/>
              <a:defRPr/>
            </a:lvl4pPr>
            <a:lvl5pPr marL="2057400" marR="0" indent="-228600" algn="l" defTabSz="914400" rtl="0" eaLnBrk="1" fontAlgn="base" latinLnBrk="0" hangingPunct="1">
              <a:lnSpc>
                <a:spcPct val="100000"/>
              </a:lnSpc>
              <a:spcBef>
                <a:spcPct val="20000"/>
              </a:spcBef>
              <a:spcAft>
                <a:spcPct val="0"/>
              </a:spcAft>
              <a:buClr>
                <a:srgbClr val="336600"/>
              </a:buClr>
              <a:buSzTx/>
              <a:buFont typeface="Wingdings" pitchFamily="2" charset="2"/>
              <a:buChar char="§"/>
              <a:tabLst/>
              <a:defRPr/>
            </a:lvl5pPr>
          </a:lstStyle>
          <a:p>
            <a:pPr marL="342900" marR="0" lvl="0" indent="-342900" algn="l" defTabSz="914400" rtl="0" eaLnBrk="1" fontAlgn="base" latinLnBrk="0" hangingPunct="1">
              <a:lnSpc>
                <a:spcPct val="100000"/>
              </a:lnSpc>
              <a:spcBef>
                <a:spcPct val="20000"/>
              </a:spcBef>
              <a:spcAft>
                <a:spcPct val="0"/>
              </a:spcAft>
              <a:buClr>
                <a:srgbClr val="336600"/>
              </a:buClr>
              <a:buSzPct val="75000"/>
              <a:buFont typeface="Wingdings" pitchFamily="2" charset="2"/>
              <a:buChar char="n"/>
              <a:tabLst/>
              <a:defRPr/>
            </a:pPr>
            <a:r>
              <a:rPr kumimoji="0" lang="en-US" sz="32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rPr>
              <a:t>Click to edit Master text styles</a:t>
            </a:r>
          </a:p>
          <a:p>
            <a:pPr marL="742950" marR="0" lvl="1" indent="-285750" algn="l" defTabSz="914400" rtl="0" eaLnBrk="1" fontAlgn="base" latinLnBrk="0" hangingPunct="1">
              <a:lnSpc>
                <a:spcPct val="100000"/>
              </a:lnSpc>
              <a:spcBef>
                <a:spcPct val="20000"/>
              </a:spcBef>
              <a:spcAft>
                <a:spcPct val="0"/>
              </a:spcAft>
              <a:buClr>
                <a:srgbClr val="669900"/>
              </a:buClr>
              <a:buSzPct val="80000"/>
              <a:buFont typeface="Wingdings" pitchFamily="2" charset="2"/>
              <a:buChar char="¨"/>
              <a:tabLst/>
              <a:defRPr/>
            </a:pPr>
            <a:r>
              <a:rPr kumimoji="0" lang="en-US" sz="28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rPr>
              <a:t>Second level</a:t>
            </a:r>
          </a:p>
          <a:p>
            <a:pPr marL="1143000" marR="0" lvl="2" indent="-228600" algn="l" defTabSz="914400" rtl="0" eaLnBrk="1" fontAlgn="base" latinLnBrk="0" hangingPunct="1">
              <a:lnSpc>
                <a:spcPct val="100000"/>
              </a:lnSpc>
              <a:spcBef>
                <a:spcPct val="20000"/>
              </a:spcBef>
              <a:spcAft>
                <a:spcPct val="0"/>
              </a:spcAft>
              <a:buClr>
                <a:srgbClr val="336600"/>
              </a:buClr>
              <a:buSzPct val="65000"/>
              <a:buFont typeface="Wingdings" pitchFamily="2" charset="2"/>
              <a:buChar char="n"/>
              <a:tabLst/>
              <a:defRPr/>
            </a:pPr>
            <a:r>
              <a:rPr kumimoji="0" lang="en-US" sz="24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rPr>
              <a:t>Third level</a:t>
            </a:r>
          </a:p>
          <a:p>
            <a:pPr marL="1600200" marR="0" lvl="3" indent="-228600" algn="l" defTabSz="914400" rtl="0" eaLnBrk="1" fontAlgn="base" latinLnBrk="0" hangingPunct="1">
              <a:lnSpc>
                <a:spcPct val="100000"/>
              </a:lnSpc>
              <a:spcBef>
                <a:spcPct val="20000"/>
              </a:spcBef>
              <a:spcAft>
                <a:spcPct val="0"/>
              </a:spcAft>
              <a:buClr>
                <a:srgbClr val="669900"/>
              </a:buClr>
              <a:buSzPct val="70000"/>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rPr>
              <a:t>Fourth level</a:t>
            </a:r>
          </a:p>
          <a:p>
            <a:pPr marL="2057400" marR="0" lvl="4" indent="-228600" algn="l" defTabSz="914400" rtl="0" eaLnBrk="1" fontAlgn="base" latinLnBrk="0" hangingPunct="1">
              <a:lnSpc>
                <a:spcPct val="100000"/>
              </a:lnSpc>
              <a:spcBef>
                <a:spcPct val="20000"/>
              </a:spcBef>
              <a:spcAft>
                <a:spcPct val="0"/>
              </a:spcAft>
              <a:buClr>
                <a:srgbClr val="336600"/>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rPr>
              <a:t>Fifth level</a:t>
            </a:r>
          </a:p>
        </p:txBody>
      </p:sp>
      <p:sp>
        <p:nvSpPr>
          <p:cNvPr id="9" name="Title 8"/>
          <p:cNvSpPr>
            <a:spLocks noGrp="1"/>
          </p:cNvSpPr>
          <p:nvPr>
            <p:ph type="title"/>
          </p:nvPr>
        </p:nvSpPr>
        <p:spPr>
          <a:xfrm>
            <a:off x="2081283" y="761091"/>
            <a:ext cx="8229600" cy="1143000"/>
          </a:xfrm>
          <a:prstGeom prst="rect">
            <a:avLst/>
          </a:prstGeom>
          <a:noFill/>
        </p:spPr>
        <p:txBody>
          <a:bodyPr anchor="ctr"/>
          <a:lstStyle>
            <a:lvl1pPr algn="l">
              <a:defRPr/>
            </a:lvl1pPr>
          </a:lstStyle>
          <a:p>
            <a:r>
              <a:rPr kumimoji="0" lang="en-US" sz="44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rPr>
              <a:t>Click to edit Master title style</a:t>
            </a:r>
            <a:endParaRPr lang="en-US"/>
          </a:p>
        </p:txBody>
      </p:sp>
      <p:sp>
        <p:nvSpPr>
          <p:cNvPr id="12" name="Slide Number Placeholder 13"/>
          <p:cNvSpPr>
            <a:spLocks noGrp="1"/>
          </p:cNvSpPr>
          <p:nvPr>
            <p:ph type="sldNum" sz="quarter" idx="4"/>
          </p:nvPr>
        </p:nvSpPr>
        <p:spPr>
          <a:xfrm>
            <a:off x="7567683" y="645120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F9C6A-2460-40CD-BD83-481055A8A31B}" type="slidenum">
              <a:rPr lang="en-US" smtClean="0"/>
              <a:t>‹#›</a:t>
            </a:fld>
            <a:endParaRPr lang="en-US"/>
          </a:p>
        </p:txBody>
      </p:sp>
      <p:pic>
        <p:nvPicPr>
          <p:cNvPr id="13" name="Picture 9" descr="UO_Signature_4c.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91056" y="54651"/>
            <a:ext cx="2239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981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18" name="Date Placeholder 5"/>
          <p:cNvSpPr>
            <a:spLocks noGrp="1"/>
          </p:cNvSpPr>
          <p:nvPr>
            <p:ph type="dt" sz="half" idx="15"/>
          </p:nvPr>
        </p:nvSpPr>
        <p:spPr bwMode="black"/>
        <p:txBody>
          <a:bodyPr/>
          <a:lstStyle/>
          <a:p>
            <a:fld id="{D7ED242C-24FB-43A0-BCB6-43756FC812F6}" type="datetime1">
              <a:rPr lang="en-US" smtClean="0"/>
              <a:t>6/14/2023</a:t>
            </a:fld>
            <a:endParaRPr lang="en-US"/>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pic>
        <p:nvPicPr>
          <p:cNvPr id="13" name="Graphic 8" title="Minnesota Department of Education">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93355" y="1770528"/>
            <a:ext cx="5805290" cy="1343373"/>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18" name="Date Placeholder 5"/>
          <p:cNvSpPr>
            <a:spLocks noGrp="1"/>
          </p:cNvSpPr>
          <p:nvPr>
            <p:ph type="dt" sz="half" idx="15"/>
          </p:nvPr>
        </p:nvSpPr>
        <p:spPr bwMode="black"/>
        <p:txBody>
          <a:bodyPr/>
          <a:lstStyle/>
          <a:p>
            <a:fld id="{D7ED242C-24FB-43A0-BCB6-43756FC812F6}" type="datetime1">
              <a:rPr lang="en-US" smtClean="0"/>
              <a:t>6/14/2023</a:t>
            </a:fld>
            <a:endParaRPr lang="en-US"/>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a:t>Click to enter the slideshow title</a:t>
            </a:r>
          </a:p>
        </p:txBody>
      </p:sp>
      <p:pic>
        <p:nvPicPr>
          <p:cNvPr id="12" name="Graphic 8" title="Minnesota Department of Education">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25383" y="1465729"/>
            <a:ext cx="5936239" cy="1372012"/>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4" name="Date Placeholder 4"/>
          <p:cNvSpPr>
            <a:spLocks noGrp="1"/>
          </p:cNvSpPr>
          <p:nvPr>
            <p:ph type="dt" sz="half" idx="10"/>
          </p:nvPr>
        </p:nvSpPr>
        <p:spPr bwMode="black"/>
        <p:txBody>
          <a:bodyPr/>
          <a:lstStyle/>
          <a:p>
            <a:fld id="{824D5D47-1752-4D84-8BFB-C2F71A34C932}" type="datetime1">
              <a:rPr lang="en-US" smtClean="0"/>
              <a:t>6/14/2023</a:t>
            </a:fld>
            <a:endParaRPr lang="en-US"/>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532499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5" name="Date Placeholder 5"/>
          <p:cNvSpPr>
            <a:spLocks noGrp="1"/>
          </p:cNvSpPr>
          <p:nvPr>
            <p:ph type="dt" sz="half" idx="10"/>
          </p:nvPr>
        </p:nvSpPr>
        <p:spPr bwMode="black"/>
        <p:txBody>
          <a:bodyPr/>
          <a:lstStyle/>
          <a:p>
            <a:fld id="{7C198DD1-C477-482D-A126-3FBDD1778E48}" type="datetime1">
              <a:rPr lang="en-US" smtClean="0"/>
              <a:t>6/14/2023</a:t>
            </a:fld>
            <a:endParaRPr lang="en-US"/>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71661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4" name="Date Placeholder 4"/>
          <p:cNvSpPr>
            <a:spLocks noGrp="1"/>
          </p:cNvSpPr>
          <p:nvPr>
            <p:ph type="dt" sz="half" idx="10"/>
          </p:nvPr>
        </p:nvSpPr>
        <p:spPr bwMode="black"/>
        <p:txBody>
          <a:bodyPr/>
          <a:lstStyle/>
          <a:p>
            <a:fld id="{9A198C9B-0587-4A1E-9E03-E4C9FE222F08}" type="datetime1">
              <a:rPr lang="en-US" smtClean="0"/>
              <a:t>6/14/2023</a:t>
            </a:fld>
            <a:endParaRPr lang="en-US"/>
          </a:p>
        </p:txBody>
      </p:sp>
      <p:sp>
        <p:nvSpPr>
          <p:cNvPr id="13" name="Content Placeholder 3"/>
          <p:cNvSpPr>
            <a:spLocks noGrp="1"/>
          </p:cNvSpPr>
          <p:nvPr>
            <p:ph idx="1"/>
          </p:nvPr>
        </p:nvSpPr>
        <p:spPr bwMode="gray">
          <a:xfrm>
            <a:off x="838200" y="1335281"/>
            <a:ext cx="10515600" cy="4841683"/>
          </a:xfrm>
          <a:noFill/>
        </p:spPr>
        <p:txBody>
          <a:bodyPr lIns="182880" tIns="182880" rIns="182880" b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48584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5" name="Date Placeholder 5"/>
          <p:cNvSpPr>
            <a:spLocks noGrp="1"/>
          </p:cNvSpPr>
          <p:nvPr>
            <p:ph type="dt" sz="half" idx="10"/>
          </p:nvPr>
        </p:nvSpPr>
        <p:spPr bwMode="black"/>
        <p:txBody>
          <a:bodyPr/>
          <a:lstStyle/>
          <a:p>
            <a:fld id="{5485A5BA-A5F9-4138-9E4B-FFD626F6437A}" type="datetime1">
              <a:rPr lang="en-US" smtClean="0"/>
              <a:t>6/14/2023</a:t>
            </a:fld>
            <a:endParaRPr lang="en-US"/>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b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b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55380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6/14/2023</a:t>
            </a:fld>
            <a:endParaRPr lang="en-US">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sz="1200">
                <a:solidFill>
                  <a:srgbClr val="003865"/>
                </a:solidFill>
                <a:effectLst/>
                <a:latin typeface="Calibri" panose="020F0502020204030204" pitchFamily="34" charset="0"/>
                <a:ea typeface="Calibri" panose="020F0502020204030204" pitchFamily="34" charset="0"/>
              </a:rPr>
              <a:t>Minnesota Department of Education</a:t>
            </a:r>
            <a:r>
              <a:rPr lang="en-US" sz="1200">
                <a:solidFill>
                  <a:srgbClr val="FFFFFF"/>
                </a:solidFill>
                <a:effectLst/>
                <a:latin typeface="Calibri" panose="020F0502020204030204" pitchFamily="34" charset="0"/>
                <a:ea typeface="Calibri" panose="020F0502020204030204" pitchFamily="34" charset="0"/>
              </a:rPr>
              <a:t> </a:t>
            </a:r>
            <a:r>
              <a:rPr lang="en-US" sz="1200">
                <a:solidFill>
                  <a:srgbClr val="78BE21"/>
                </a:solidFill>
                <a:effectLst/>
                <a:latin typeface="Calibri" panose="020F0502020204030204" pitchFamily="34" charset="0"/>
                <a:ea typeface="Calibri" panose="020F0502020204030204" pitchFamily="34" charset="0"/>
              </a:rPr>
              <a:t>|</a:t>
            </a:r>
            <a:r>
              <a:rPr lang="en-US" sz="1200">
                <a:solidFill>
                  <a:srgbClr val="FFFFFF"/>
                </a:solidFill>
                <a:effectLst/>
                <a:latin typeface="Calibri" panose="020F0502020204030204" pitchFamily="34" charset="0"/>
                <a:ea typeface="Calibri" panose="020F0502020204030204" pitchFamily="34" charset="0"/>
              </a:rPr>
              <a:t> </a:t>
            </a:r>
            <a:r>
              <a:rPr lang="en-US" sz="1200">
                <a:solidFill>
                  <a:srgbClr val="003865"/>
                </a:solidFill>
                <a:effectLst/>
                <a:latin typeface="Calibri" panose="020F0502020204030204" pitchFamily="34" charset="0"/>
                <a:ea typeface="Calibri" panose="020F0502020204030204" pitchFamily="34" charset="0"/>
              </a:rPr>
              <a:t>education.mn.gov</a:t>
            </a:r>
            <a:endParaRPr lang="en-US">
              <a:solidFill>
                <a:srgbClr val="003865"/>
              </a:solidFill>
            </a:endParaRP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67831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6/14/2023</a:t>
            </a:fld>
            <a:endParaRPr lang="en-US"/>
          </a:p>
        </p:txBody>
      </p:sp>
      <p:sp>
        <p:nvSpPr>
          <p:cNvPr id="5" name="Content Placeholder 2"/>
          <p:cNvSpPr>
            <a:spLocks noGrp="1"/>
          </p:cNvSpPr>
          <p:nvPr>
            <p:ph sz="quarter" idx="10"/>
          </p:nvPr>
        </p:nvSpPr>
        <p:spPr bwMode="gray">
          <a:xfrm>
            <a:off x="838200" y="1366345"/>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2359765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Education </a:t>
            </a:r>
            <a:r>
              <a:rPr lang="en-US">
                <a:solidFill>
                  <a:schemeClr val="accent2"/>
                </a:solidFill>
              </a:rPr>
              <a:t>|</a:t>
            </a:r>
            <a:r>
              <a:rPr lang="en-US"/>
              <a:t> education.mn.gov</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6/14/2023</a:t>
            </a:fld>
            <a:endParaRPr lang="en-US"/>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Tree>
    <p:extLst>
      <p:ext uri="{BB962C8B-B14F-4D97-AF65-F5344CB8AC3E}">
        <p14:creationId xmlns:p14="http://schemas.microsoft.com/office/powerpoint/2010/main" val="323025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6/14/2023</a:t>
            </a:fld>
            <a:endParaRPr lang="en-US"/>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3824870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6/14/2023</a:t>
            </a:fld>
            <a:endParaRPr lang="en-US"/>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253926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Education </a:t>
            </a:r>
            <a:r>
              <a:rPr lang="en-US">
                <a:solidFill>
                  <a:schemeClr val="accent2"/>
                </a:solidFill>
              </a:rPr>
              <a:t>|</a:t>
            </a:r>
            <a:r>
              <a:rPr lang="en-US"/>
              <a:t> education.mn.gov</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6/14/2023</a:t>
            </a:fld>
            <a:endParaRPr lang="en-US"/>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Tree>
    <p:extLst>
      <p:ext uri="{BB962C8B-B14F-4D97-AF65-F5344CB8AC3E}">
        <p14:creationId xmlns:p14="http://schemas.microsoft.com/office/powerpoint/2010/main" val="1538987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Education </a:t>
            </a:r>
            <a:r>
              <a:rPr lang="en-US">
                <a:solidFill>
                  <a:schemeClr val="accent2"/>
                </a:solidFill>
              </a:rPr>
              <a:t>|</a:t>
            </a:r>
            <a:r>
              <a:rPr lang="en-US"/>
              <a:t> education.mn.gov</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6/14/2023</a:t>
            </a:fld>
            <a:endParaRPr lang="en-US"/>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Tree>
    <p:extLst>
      <p:ext uri="{BB962C8B-B14F-4D97-AF65-F5344CB8AC3E}">
        <p14:creationId xmlns:p14="http://schemas.microsoft.com/office/powerpoint/2010/main" val="1694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6/14/2023</a:t>
            </a:fld>
            <a:endParaRPr lang="en-US"/>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2986490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3" name="Date Placeholder 11"/>
          <p:cNvSpPr>
            <a:spLocks noGrp="1"/>
          </p:cNvSpPr>
          <p:nvPr>
            <p:ph type="dt" sz="half" idx="10"/>
          </p:nvPr>
        </p:nvSpPr>
        <p:spPr bwMode="black"/>
        <p:txBody>
          <a:bodyPr/>
          <a:lstStyle/>
          <a:p>
            <a:fld id="{936DB2D6-5DF4-4264-A4A1-7D3EAF38D255}" type="datetime1">
              <a:rPr lang="en-US" smtClean="0"/>
              <a:t>6/14/2023</a:t>
            </a:fld>
            <a:endParaRPr lang="en-US"/>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20" name="Picture Placeholder 3">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8" name="Picture Placeholder 3">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4" name="Picture Placeholder 3">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2856683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3" name="Date Placeholder 9"/>
          <p:cNvSpPr>
            <a:spLocks noGrp="1"/>
          </p:cNvSpPr>
          <p:nvPr>
            <p:ph type="dt" sz="half" idx="10"/>
          </p:nvPr>
        </p:nvSpPr>
        <p:spPr bwMode="black"/>
        <p:txBody>
          <a:bodyPr/>
          <a:lstStyle/>
          <a:p>
            <a:fld id="{936DB2D6-5DF4-4264-A4A1-7D3EAF38D255}" type="datetime1">
              <a:rPr lang="en-US" smtClean="0"/>
              <a:t>6/14/2023</a:t>
            </a:fld>
            <a:endParaRPr lang="en-US"/>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8" name="Picture Placeholder 3">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5" name="Picture Placeholder 3">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838036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3" name="Date Placeholder 11"/>
          <p:cNvSpPr>
            <a:spLocks noGrp="1"/>
          </p:cNvSpPr>
          <p:nvPr>
            <p:ph type="dt" sz="half" idx="10"/>
          </p:nvPr>
        </p:nvSpPr>
        <p:spPr bwMode="black"/>
        <p:txBody>
          <a:bodyPr/>
          <a:lstStyle/>
          <a:p>
            <a:fld id="{8DC79626-CE5A-4834-975C-E7305BA2E281}" type="datetime1">
              <a:rPr lang="en-US" smtClean="0"/>
              <a:t>6/14/2023</a:t>
            </a:fld>
            <a:endParaRPr lang="en-US"/>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6"/>
          <p:cNvSpPr>
            <a:spLocks noGrp="1"/>
          </p:cNvSpPr>
          <p:nvPr>
            <p:ph type="body" sz="quarter" idx="16"/>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4"/>
          <p:cNvSpPr>
            <a:spLocks noGrp="1"/>
          </p:cNvSpPr>
          <p:nvPr>
            <p:ph type="body" sz="quarter" idx="15"/>
          </p:nvPr>
        </p:nvSpPr>
        <p:spPr bwMode="black">
          <a:xfrm>
            <a:off x="2876550" y="167477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226325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Whit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tx1"/>
                </a:solidFill>
              </a:defRPr>
            </a:lvl1pPr>
          </a:lstStyle>
          <a:p>
            <a:r>
              <a:rPr lang="en-US"/>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6/14/2023</a:t>
            </a:fld>
            <a:endParaRPr lang="en-US">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a:solidFill>
                <a:srgbClr val="000000"/>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sz="1200">
                <a:solidFill>
                  <a:srgbClr val="003865"/>
                </a:solidFill>
                <a:effectLst/>
                <a:latin typeface="Calibri" panose="020F0502020204030204" pitchFamily="34" charset="0"/>
                <a:ea typeface="Calibri" panose="020F0502020204030204" pitchFamily="34" charset="0"/>
              </a:rPr>
              <a:t>Minnesota Department of Education</a:t>
            </a:r>
            <a:r>
              <a:rPr lang="en-US" sz="1200">
                <a:solidFill>
                  <a:srgbClr val="FFFFFF"/>
                </a:solidFill>
                <a:effectLst/>
                <a:latin typeface="Calibri" panose="020F0502020204030204" pitchFamily="34" charset="0"/>
                <a:ea typeface="Calibri" panose="020F0502020204030204" pitchFamily="34" charset="0"/>
              </a:rPr>
              <a:t> </a:t>
            </a:r>
            <a:r>
              <a:rPr lang="en-US" sz="1200">
                <a:solidFill>
                  <a:srgbClr val="78BE21"/>
                </a:solidFill>
                <a:effectLst/>
                <a:latin typeface="Calibri" panose="020F0502020204030204" pitchFamily="34" charset="0"/>
                <a:ea typeface="Calibri" panose="020F0502020204030204" pitchFamily="34" charset="0"/>
              </a:rPr>
              <a:t>|</a:t>
            </a:r>
            <a:r>
              <a:rPr lang="en-US" sz="1200">
                <a:solidFill>
                  <a:srgbClr val="FFFFFF"/>
                </a:solidFill>
                <a:effectLst/>
                <a:latin typeface="Calibri" panose="020F0502020204030204" pitchFamily="34" charset="0"/>
                <a:ea typeface="Calibri" panose="020F0502020204030204" pitchFamily="34" charset="0"/>
              </a:rPr>
              <a:t> </a:t>
            </a:r>
            <a:r>
              <a:rPr lang="en-US" sz="1200">
                <a:solidFill>
                  <a:srgbClr val="003865"/>
                </a:solidFill>
                <a:effectLst/>
                <a:latin typeface="Calibri" panose="020F0502020204030204" pitchFamily="34" charset="0"/>
                <a:ea typeface="Calibri" panose="020F0502020204030204" pitchFamily="34" charset="0"/>
              </a:rPr>
              <a:t>education.mn.gov</a:t>
            </a:r>
            <a:endParaRPr lang="en-US">
              <a:solidFill>
                <a:srgbClr val="003865"/>
              </a:solidFill>
            </a:endParaRP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4580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3" name="Date Placeholder 7"/>
          <p:cNvSpPr>
            <a:spLocks noGrp="1"/>
          </p:cNvSpPr>
          <p:nvPr>
            <p:ph type="dt" sz="half" idx="10"/>
          </p:nvPr>
        </p:nvSpPr>
        <p:spPr bwMode="black"/>
        <p:txBody>
          <a:bodyPr/>
          <a:lstStyle/>
          <a:p>
            <a:fld id="{7F519661-29C3-4FE0-9FC3-375A85A42C46}" type="datetime1">
              <a:rPr lang="en-US" smtClean="0"/>
              <a:t>6/14/2023</a:t>
            </a:fld>
            <a:endParaRPr lang="en-US"/>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434532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3" name="Date Placeholder 11"/>
          <p:cNvSpPr>
            <a:spLocks noGrp="1"/>
          </p:cNvSpPr>
          <p:nvPr>
            <p:ph type="dt" sz="half" idx="10"/>
          </p:nvPr>
        </p:nvSpPr>
        <p:spPr bwMode="black"/>
        <p:txBody>
          <a:bodyPr/>
          <a:lstStyle/>
          <a:p>
            <a:fld id="{4B4EEDC6-36CA-4209-B482-2ED76AA0BF08}" type="datetime1">
              <a:rPr lang="en-US" smtClean="0"/>
              <a:t>6/14/2023</a:t>
            </a:fld>
            <a:endParaRPr lang="en-US"/>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723646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3" name="Date Placeholder 9"/>
          <p:cNvSpPr>
            <a:spLocks noGrp="1"/>
          </p:cNvSpPr>
          <p:nvPr>
            <p:ph type="dt" sz="half" idx="10"/>
          </p:nvPr>
        </p:nvSpPr>
        <p:spPr bwMode="black"/>
        <p:txBody>
          <a:bodyPr/>
          <a:lstStyle/>
          <a:p>
            <a:fld id="{4B4EEDC6-36CA-4209-B482-2ED76AA0BF08}" type="datetime1">
              <a:rPr lang="en-US" smtClean="0"/>
              <a:t>6/14/2023</a:t>
            </a:fld>
            <a:endParaRPr lang="en-US"/>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1347374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1"/>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1"/>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1"/>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1"/>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6/14/2023</a:t>
            </a:fld>
            <a:endParaRPr lang="en-US"/>
          </a:p>
        </p:txBody>
      </p:sp>
      <p:pic>
        <p:nvPicPr>
          <p:cNvPr id="12"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Tree>
    <p:extLst>
      <p:ext uri="{BB962C8B-B14F-4D97-AF65-F5344CB8AC3E}">
        <p14:creationId xmlns:p14="http://schemas.microsoft.com/office/powerpoint/2010/main" val="1009037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6/14/2023</a:t>
            </a:fld>
            <a:endParaRPr lang="en-US">
              <a:solidFill>
                <a:srgbClr val="FFFFFF"/>
              </a:solidFill>
            </a:endParaRPr>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a:ea typeface="Calibri" panose="020F0502020204030204" pitchFamily="34" charset="0"/>
              </a:rPr>
              <a:t>Minnesota Department of Education</a:t>
            </a:r>
            <a:r>
              <a:rPr lang="en-US">
                <a:solidFill>
                  <a:srgbClr val="FFFFFF"/>
                </a:solidFill>
                <a:ea typeface="Calibri" panose="020F0502020204030204" pitchFamily="34" charset="0"/>
              </a:rPr>
              <a:t> </a:t>
            </a:r>
            <a:r>
              <a:rPr lang="en-US">
                <a:solidFill>
                  <a:srgbClr val="78BE21"/>
                </a:solidFill>
                <a:ea typeface="Calibri" panose="020F0502020204030204" pitchFamily="34" charset="0"/>
              </a:rPr>
              <a:t>|</a:t>
            </a:r>
            <a:r>
              <a:rPr lang="en-US">
                <a:solidFill>
                  <a:srgbClr val="FFFFFF"/>
                </a:solidFill>
                <a:ea typeface="Calibri" panose="020F0502020204030204" pitchFamily="34" charset="0"/>
              </a:rPr>
              <a:t> </a:t>
            </a:r>
            <a:r>
              <a:rPr lang="en-US">
                <a:ea typeface="Calibri" panose="020F0502020204030204" pitchFamily="34" charset="0"/>
              </a:rPr>
              <a:t>education.mn.gov</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67176" y="594061"/>
            <a:ext cx="3486624"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0443" y="353698"/>
            <a:ext cx="1696348" cy="78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827630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Education </a:t>
            </a:r>
            <a:r>
              <a:rPr lang="en-US">
                <a:solidFill>
                  <a:srgbClr val="78BE21"/>
                </a:solidFill>
              </a:rPr>
              <a:t>|</a:t>
            </a:r>
            <a:r>
              <a:rPr lang="en-US"/>
              <a:t> education.mn.gov</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6/14/2023</a:t>
            </a:fld>
            <a:endParaRPr lang="en-US"/>
          </a:p>
        </p:txBody>
      </p:sp>
      <p:pic>
        <p:nvPicPr>
          <p:cNvPr id="1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Tree>
    <p:extLst>
      <p:ext uri="{BB962C8B-B14F-4D97-AF65-F5344CB8AC3E}">
        <p14:creationId xmlns:p14="http://schemas.microsoft.com/office/powerpoint/2010/main" val="1969326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15"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Tree>
    <p:extLst>
      <p:ext uri="{BB962C8B-B14F-4D97-AF65-F5344CB8AC3E}">
        <p14:creationId xmlns:p14="http://schemas.microsoft.com/office/powerpoint/2010/main" val="4034028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6"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5713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Education </a:t>
            </a:r>
            <a:r>
              <a:rPr lang="en-US">
                <a:solidFill>
                  <a:schemeClr val="accent2"/>
                </a:solidFill>
              </a:rPr>
              <a:t>|</a:t>
            </a:r>
            <a:r>
              <a:rPr lang="en-US"/>
              <a:t> education.mn.gov</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6/14/2023</a:t>
            </a:fld>
            <a:endParaRPr lang="en-US"/>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Tree>
    <p:extLst>
      <p:ext uri="{BB962C8B-B14F-4D97-AF65-F5344CB8AC3E}">
        <p14:creationId xmlns:p14="http://schemas.microsoft.com/office/powerpoint/2010/main" val="2761752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6/14/2023</a:t>
            </a:fld>
            <a:endParaRPr lang="en-US"/>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t="8417"/>
          <a:stretch/>
        </p:blipFill>
        <p:spPr bwMode="gray">
          <a:xfrm>
            <a:off x="513807" y="300788"/>
            <a:ext cx="11412844" cy="6506515"/>
          </a:xfrm>
          <a:prstGeom prst="rect">
            <a:avLst/>
          </a:prstGeom>
        </p:spPr>
      </p:pic>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a:t>Click icon to insert screenshot</a:t>
            </a:r>
          </a:p>
        </p:txBody>
      </p:sp>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a:t>Click to edit title</a:t>
            </a:r>
          </a:p>
        </p:txBody>
      </p:sp>
    </p:spTree>
    <p:extLst>
      <p:ext uri="{BB962C8B-B14F-4D97-AF65-F5344CB8AC3E}">
        <p14:creationId xmlns:p14="http://schemas.microsoft.com/office/powerpoint/2010/main" val="4276367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6449201A-9881-4BD5-9EDB-134148F796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a:t>“Click to edit quote.”</a:t>
            </a:r>
          </a:p>
        </p:txBody>
      </p:sp>
    </p:spTree>
    <p:extLst>
      <p:ext uri="{BB962C8B-B14F-4D97-AF65-F5344CB8AC3E}">
        <p14:creationId xmlns:p14="http://schemas.microsoft.com/office/powerpoint/2010/main" val="3253966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28F32915-284F-4F48-8220-F8136AD1F2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8" name="Text Placeholder 3"/>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7" name="Title 2"/>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a:t>“Click to edit quote.”</a:t>
            </a:r>
          </a:p>
        </p:txBody>
      </p:sp>
    </p:spTree>
    <p:extLst>
      <p:ext uri="{BB962C8B-B14F-4D97-AF65-F5344CB8AC3E}">
        <p14:creationId xmlns:p14="http://schemas.microsoft.com/office/powerpoint/2010/main" val="5232978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8" name="Text Placeholder 3"/>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a:t>- Click to add name or subtext</a:t>
            </a:r>
          </a:p>
        </p:txBody>
      </p:sp>
      <p:sp>
        <p:nvSpPr>
          <p:cNvPr id="7" name="Title 2"/>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a:t>“Click to add quote.”</a:t>
            </a:r>
          </a:p>
        </p:txBody>
      </p:sp>
    </p:spTree>
    <p:extLst>
      <p:ext uri="{BB962C8B-B14F-4D97-AF65-F5344CB8AC3E}">
        <p14:creationId xmlns:p14="http://schemas.microsoft.com/office/powerpoint/2010/main" val="27575533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a:t>- Click to add name or subtext</a:t>
            </a:r>
          </a:p>
        </p:txBody>
      </p:sp>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a:t>“Click to add quote.”</a:t>
            </a:r>
          </a:p>
        </p:txBody>
      </p:sp>
    </p:spTree>
    <p:extLst>
      <p:ext uri="{BB962C8B-B14F-4D97-AF65-F5344CB8AC3E}">
        <p14:creationId xmlns:p14="http://schemas.microsoft.com/office/powerpoint/2010/main" val="426403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p:nvPr>
        </p:nvSpPr>
        <p:spPr>
          <a:xfrm>
            <a:off x="1408113" y="1755775"/>
            <a:ext cx="9434512" cy="4151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2"/>
          <p:cNvSpPr>
            <a:spLocks noGrp="1"/>
          </p:cNvSpPr>
          <p:nvPr>
            <p:ph type="title" hasCustomPrompt="1"/>
          </p:nvPr>
        </p:nvSpPr>
        <p:spPr bwMode="black">
          <a:xfrm>
            <a:off x="3305909" y="633187"/>
            <a:ext cx="5580183" cy="808751"/>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t>Click to add title</a:t>
            </a:r>
            <a:endParaRPr kumimoji="0" lang="en-US" sz="3000" b="1" i="0" u="none" strike="noStrike" kern="1200" cap="none" spc="0" normalizeH="0" baseline="0" noProof="0">
              <a:ln>
                <a:noFill/>
              </a:ln>
              <a:solidFill>
                <a:srgbClr val="FFFFFF"/>
              </a:solidFill>
              <a:effectLst/>
              <a:uLnTx/>
              <a:uFillTx/>
              <a:latin typeface="+mj-lt"/>
              <a:ea typeface="+mn-ea"/>
              <a:cs typeface="+mn-cs"/>
            </a:endParaRPr>
          </a:p>
        </p:txBody>
      </p:sp>
    </p:spTree>
    <p:extLst>
      <p:ext uri="{BB962C8B-B14F-4D97-AF65-F5344CB8AC3E}">
        <p14:creationId xmlns:p14="http://schemas.microsoft.com/office/powerpoint/2010/main" val="124188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838200" y="1335281"/>
            <a:ext cx="10515600" cy="4841682"/>
          </a:xfrm>
          <a:solidFill>
            <a:schemeClr val="bg1"/>
          </a:solidFill>
        </p:spPr>
        <p:txBody>
          <a:bodyPr lIns="182880" tIns="91440" rIns="182880" bIns="274320" anchor="b">
            <a:normAutofit/>
          </a:bodyPr>
          <a:lstStyle>
            <a:lvl1pPr algn="l">
              <a:defRPr sz="7200" b="1">
                <a:solidFill>
                  <a:schemeClr val="tx1"/>
                </a:solidFill>
              </a:defRPr>
            </a:lvl1pPr>
          </a:lstStyle>
          <a:p>
            <a:r>
              <a:rPr lang="en-US"/>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6/14/2023</a:t>
            </a:fld>
            <a:endParaRPr lang="en-US">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sz="1200">
                <a:solidFill>
                  <a:srgbClr val="003865"/>
                </a:solidFill>
                <a:effectLst/>
                <a:latin typeface="Calibri" panose="020F0502020204030204" pitchFamily="34" charset="0"/>
                <a:ea typeface="Calibri" panose="020F0502020204030204" pitchFamily="34" charset="0"/>
              </a:rPr>
              <a:t>Minnesota Department of Education</a:t>
            </a:r>
            <a:r>
              <a:rPr lang="en-US" sz="1200">
                <a:solidFill>
                  <a:srgbClr val="FFFFFF"/>
                </a:solidFill>
                <a:effectLst/>
                <a:latin typeface="Calibri" panose="020F0502020204030204" pitchFamily="34" charset="0"/>
                <a:ea typeface="Calibri" panose="020F0502020204030204" pitchFamily="34" charset="0"/>
              </a:rPr>
              <a:t> </a:t>
            </a:r>
            <a:r>
              <a:rPr lang="en-US" sz="1200">
                <a:solidFill>
                  <a:srgbClr val="78BE21"/>
                </a:solidFill>
                <a:effectLst/>
                <a:latin typeface="Calibri" panose="020F0502020204030204" pitchFamily="34" charset="0"/>
                <a:ea typeface="Calibri" panose="020F0502020204030204" pitchFamily="34" charset="0"/>
              </a:rPr>
              <a:t>|</a:t>
            </a:r>
            <a:r>
              <a:rPr lang="en-US" sz="1200">
                <a:solidFill>
                  <a:srgbClr val="FFFFFF"/>
                </a:solidFill>
                <a:effectLst/>
                <a:latin typeface="Calibri" panose="020F0502020204030204" pitchFamily="34" charset="0"/>
                <a:ea typeface="Calibri" panose="020F0502020204030204" pitchFamily="34" charset="0"/>
              </a:rPr>
              <a:t> </a:t>
            </a:r>
            <a:r>
              <a:rPr lang="en-US" sz="1200">
                <a:solidFill>
                  <a:srgbClr val="003865"/>
                </a:solidFill>
                <a:effectLst/>
                <a:latin typeface="Calibri" panose="020F0502020204030204" pitchFamily="34" charset="0"/>
                <a:ea typeface="Calibri" panose="020F0502020204030204" pitchFamily="34" charset="0"/>
              </a:rPr>
              <a:t>education.mn.gov</a:t>
            </a:r>
            <a:endParaRPr lang="en-US">
              <a:solidFill>
                <a:srgbClr val="003865"/>
              </a:solidFill>
            </a:endParaRP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468827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43" name="Rectangle 11">
            <a:extLst>
              <a:ext uri="{FF2B5EF4-FFF2-40B4-BE49-F238E27FC236}">
                <a16:creationId xmlns:a16="http://schemas.microsoft.com/office/drawing/2014/main" id="{2C994B8F-9B33-413F-9097-B33609846937}"/>
              </a:ext>
            </a:extLst>
          </p:cNvPr>
          <p:cNvSpPr/>
          <p:nvPr userDrawn="1"/>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1">
            <a:extLst>
              <a:ext uri="{FF2B5EF4-FFF2-40B4-BE49-F238E27FC236}">
                <a16:creationId xmlns:a16="http://schemas.microsoft.com/office/drawing/2014/main" id="{494D3609-5A57-469E-BBF2-662F0C4358D6}"/>
              </a:ext>
            </a:extLst>
          </p:cNvPr>
          <p:cNvSpPr>
            <a:spLocks noGrp="1"/>
          </p:cNvSpPr>
          <p:nvPr>
            <p:ph type="body" sz="quarter" idx="18" hasCustomPrompt="1"/>
          </p:nvPr>
        </p:nvSpPr>
        <p:spPr>
          <a:xfrm>
            <a:off x="836066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41" name="Rectangle 10">
            <a:extLst>
              <a:ext uri="{FF2B5EF4-FFF2-40B4-BE49-F238E27FC236}">
                <a16:creationId xmlns:a16="http://schemas.microsoft.com/office/drawing/2014/main" id="{719FCF12-F13A-4B9B-A958-B33602A70EC2}"/>
              </a:ext>
            </a:extLst>
          </p:cNvPr>
          <p:cNvSpPr/>
          <p:nvPr userDrawn="1"/>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0">
            <a:extLst>
              <a:ext uri="{FF2B5EF4-FFF2-40B4-BE49-F238E27FC236}">
                <a16:creationId xmlns:a16="http://schemas.microsoft.com/office/drawing/2014/main" id="{3FB77825-C8FD-42A1-8FA6-A3FE7450E669}"/>
              </a:ext>
            </a:extLst>
          </p:cNvPr>
          <p:cNvSpPr>
            <a:spLocks noGrp="1"/>
          </p:cNvSpPr>
          <p:nvPr>
            <p:ph type="body" sz="quarter" idx="17" hasCustomPrompt="1"/>
          </p:nvPr>
        </p:nvSpPr>
        <p:spPr>
          <a:xfrm>
            <a:off x="430301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39" name="Rectangle 9">
            <a:extLst>
              <a:ext uri="{FF2B5EF4-FFF2-40B4-BE49-F238E27FC236}">
                <a16:creationId xmlns:a16="http://schemas.microsoft.com/office/drawing/2014/main" id="{330A8418-CF1B-46A4-B5BE-AFE11C079F01}"/>
              </a:ext>
            </a:extLst>
          </p:cNvPr>
          <p:cNvSpPr/>
          <p:nvPr userDrawn="1"/>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9">
            <a:extLst>
              <a:ext uri="{FF2B5EF4-FFF2-40B4-BE49-F238E27FC236}">
                <a16:creationId xmlns:a16="http://schemas.microsoft.com/office/drawing/2014/main" id="{2DDB0377-5DDF-4FE6-AC8F-55DC93331053}"/>
              </a:ext>
            </a:extLst>
          </p:cNvPr>
          <p:cNvSpPr>
            <a:spLocks noGrp="1"/>
          </p:cNvSpPr>
          <p:nvPr>
            <p:ph type="body" sz="quarter" idx="16" hasCustomPrompt="1"/>
          </p:nvPr>
        </p:nvSpPr>
        <p:spPr>
          <a:xfrm>
            <a:off x="229362" y="5242666"/>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37" name="Rectangle 8">
            <a:extLst>
              <a:ext uri="{FF2B5EF4-FFF2-40B4-BE49-F238E27FC236}">
                <a16:creationId xmlns:a16="http://schemas.microsoft.com/office/drawing/2014/main" id="{B7CC1275-0931-46C8-8F97-B088A9519B1D}"/>
              </a:ext>
            </a:extLst>
          </p:cNvPr>
          <p:cNvSpPr/>
          <p:nvPr userDrawn="1"/>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18">
            <a:extLst>
              <a:ext uri="{FF2B5EF4-FFF2-40B4-BE49-F238E27FC236}">
                <a16:creationId xmlns:a16="http://schemas.microsoft.com/office/drawing/2014/main" id="{B3D2B886-4EAE-44EA-AE7C-F3ADDAF4FAC2}"/>
              </a:ext>
            </a:extLst>
          </p:cNvPr>
          <p:cNvSpPr>
            <a:spLocks noGrp="1"/>
          </p:cNvSpPr>
          <p:nvPr>
            <p:ph type="body" sz="quarter" idx="15" hasCustomPrompt="1"/>
          </p:nvPr>
        </p:nvSpPr>
        <p:spPr>
          <a:xfrm>
            <a:off x="836066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35" name="Rectangle 7">
            <a:extLst>
              <a:ext uri="{FF2B5EF4-FFF2-40B4-BE49-F238E27FC236}">
                <a16:creationId xmlns:a16="http://schemas.microsoft.com/office/drawing/2014/main" id="{1B929D3F-61AE-48F2-891C-9DFD75256C6D}"/>
              </a:ext>
            </a:extLst>
          </p:cNvPr>
          <p:cNvSpPr/>
          <p:nvPr userDrawn="1"/>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17">
            <a:extLst>
              <a:ext uri="{FF2B5EF4-FFF2-40B4-BE49-F238E27FC236}">
                <a16:creationId xmlns:a16="http://schemas.microsoft.com/office/drawing/2014/main" id="{D76E17B9-0002-44B8-AF7E-8969D01E0AA6}"/>
              </a:ext>
            </a:extLst>
          </p:cNvPr>
          <p:cNvSpPr>
            <a:spLocks noGrp="1"/>
          </p:cNvSpPr>
          <p:nvPr>
            <p:ph type="body" sz="quarter" idx="14" hasCustomPrompt="1"/>
          </p:nvPr>
        </p:nvSpPr>
        <p:spPr>
          <a:xfrm>
            <a:off x="430301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33" name="Rectangle 6">
            <a:extLst>
              <a:ext uri="{FF2B5EF4-FFF2-40B4-BE49-F238E27FC236}">
                <a16:creationId xmlns:a16="http://schemas.microsoft.com/office/drawing/2014/main" id="{D5D8785B-E7B0-45E9-A241-DE133451585E}"/>
              </a:ext>
            </a:extLst>
          </p:cNvPr>
          <p:cNvSpPr/>
          <p:nvPr userDrawn="1"/>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16">
            <a:extLst>
              <a:ext uri="{FF2B5EF4-FFF2-40B4-BE49-F238E27FC236}">
                <a16:creationId xmlns:a16="http://schemas.microsoft.com/office/drawing/2014/main" id="{A1AA7C28-B086-407F-8AF1-4301768182DD}"/>
              </a:ext>
            </a:extLst>
          </p:cNvPr>
          <p:cNvSpPr>
            <a:spLocks noGrp="1"/>
          </p:cNvSpPr>
          <p:nvPr>
            <p:ph type="body" sz="quarter" idx="13" hasCustomPrompt="1"/>
          </p:nvPr>
        </p:nvSpPr>
        <p:spPr>
          <a:xfrm>
            <a:off x="229362" y="3447161"/>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31" name="Rectangle 5">
            <a:extLst>
              <a:ext uri="{FF2B5EF4-FFF2-40B4-BE49-F238E27FC236}">
                <a16:creationId xmlns:a16="http://schemas.microsoft.com/office/drawing/2014/main" id="{C748B337-33F7-40A1-88D8-CD2BA65D869E}"/>
              </a:ext>
            </a:extLst>
          </p:cNvPr>
          <p:cNvSpPr/>
          <p:nvPr userDrawn="1"/>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15">
            <a:extLst>
              <a:ext uri="{FF2B5EF4-FFF2-40B4-BE49-F238E27FC236}">
                <a16:creationId xmlns:a16="http://schemas.microsoft.com/office/drawing/2014/main" id="{345C34D9-17B4-4613-B9BD-59F326907F3D}"/>
              </a:ext>
            </a:extLst>
          </p:cNvPr>
          <p:cNvSpPr>
            <a:spLocks noGrp="1"/>
          </p:cNvSpPr>
          <p:nvPr>
            <p:ph type="body" sz="quarter" idx="12" hasCustomPrompt="1"/>
          </p:nvPr>
        </p:nvSpPr>
        <p:spPr>
          <a:xfrm>
            <a:off x="836066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28" name="Rectangle 4">
            <a:extLst>
              <a:ext uri="{FF2B5EF4-FFF2-40B4-BE49-F238E27FC236}">
                <a16:creationId xmlns:a16="http://schemas.microsoft.com/office/drawing/2014/main" id="{014F3C95-F0D6-41F7-AA29-3C6EE80AEAE4}"/>
              </a:ext>
            </a:extLst>
          </p:cNvPr>
          <p:cNvSpPr/>
          <p:nvPr userDrawn="1"/>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4">
            <a:extLst>
              <a:ext uri="{FF2B5EF4-FFF2-40B4-BE49-F238E27FC236}">
                <a16:creationId xmlns:a16="http://schemas.microsoft.com/office/drawing/2014/main" id="{DF20C971-9987-4982-B10F-B0CC4C009517}"/>
              </a:ext>
            </a:extLst>
          </p:cNvPr>
          <p:cNvSpPr>
            <a:spLocks noGrp="1"/>
          </p:cNvSpPr>
          <p:nvPr>
            <p:ph type="body" sz="quarter" idx="11" hasCustomPrompt="1"/>
          </p:nvPr>
        </p:nvSpPr>
        <p:spPr>
          <a:xfrm>
            <a:off x="430301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27" name="Rectangle 3">
            <a:extLst>
              <a:ext uri="{FF2B5EF4-FFF2-40B4-BE49-F238E27FC236}">
                <a16:creationId xmlns:a16="http://schemas.microsoft.com/office/drawing/2014/main" id="{47D138E0-2756-4912-9525-2DF109D30567}"/>
              </a:ext>
            </a:extLst>
          </p:cNvPr>
          <p:cNvSpPr/>
          <p:nvPr userDrawn="1"/>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3">
            <a:extLst>
              <a:ext uri="{FF2B5EF4-FFF2-40B4-BE49-F238E27FC236}">
                <a16:creationId xmlns:a16="http://schemas.microsoft.com/office/drawing/2014/main" id="{801AB76E-7762-46CE-9516-D338BC43BE78}"/>
              </a:ext>
            </a:extLst>
          </p:cNvPr>
          <p:cNvSpPr>
            <a:spLocks noGrp="1"/>
          </p:cNvSpPr>
          <p:nvPr>
            <p:ph type="body" sz="quarter" idx="10" hasCustomPrompt="1"/>
          </p:nvPr>
        </p:nvSpPr>
        <p:spPr>
          <a:xfrm>
            <a:off x="229362" y="1588094"/>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8"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add title</a:t>
            </a:r>
          </a:p>
        </p:txBody>
      </p:sp>
    </p:spTree>
    <p:extLst>
      <p:ext uri="{BB962C8B-B14F-4D97-AF65-F5344CB8AC3E}">
        <p14:creationId xmlns:p14="http://schemas.microsoft.com/office/powerpoint/2010/main" val="991484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7" name="Content Placeholder 3"/>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a:t>Click to edit Master text styles. Note that blue overlay slide types require extra accessibility remediation when exported to PDF.</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a:p>
        </p:txBody>
      </p:sp>
      <p:sp>
        <p:nvSpPr>
          <p:cNvPr id="5" name="Footer Placeholder 4"/>
          <p:cNvSpPr>
            <a:spLocks noGrp="1"/>
          </p:cNvSpPr>
          <p:nvPr>
            <p:ph type="ftr" sz="quarter" idx="12"/>
          </p:nvPr>
        </p:nvSpPr>
        <p:spPr bwMode="black"/>
        <p:txBody>
          <a:bodyPr/>
          <a:lstStyle>
            <a:lvl1pPr>
              <a:defRPr>
                <a:solidFill>
                  <a:schemeClr val="tx2">
                    <a:lumMod val="95000"/>
                    <a:lumOff val="5000"/>
                  </a:schemeClr>
                </a:solidFill>
              </a:defRPr>
            </a:lvl1pPr>
          </a:lstStyle>
          <a:p>
            <a:r>
              <a:rPr lang="en-US"/>
              <a:t>Minnesota Department of Education | education.mn.gov</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6/14/2023</a:t>
            </a:fld>
            <a:endParaRPr lang="en-US"/>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a:t>Add “thank you” here</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title="Minnesota Department of Education">
            <a:extLst>
              <a:ext uri="{FF2B5EF4-FFF2-40B4-BE49-F238E27FC236}">
                <a16:creationId xmlns:a16="http://schemas.microsoft.com/office/drawing/2014/main" id="{5592C70C-B546-4A40-9C26-6C857E0F9E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4566" y="429779"/>
            <a:ext cx="3419234" cy="791823"/>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6/14/2023</a:t>
            </a:fld>
            <a:endParaRPr lang="en-US"/>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Add “thank you” here</a:t>
            </a:r>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7" title="Minnesota Department of Education">
            <a:extLst>
              <a:ext uri="{FF2B5EF4-FFF2-40B4-BE49-F238E27FC236}">
                <a16:creationId xmlns:a16="http://schemas.microsoft.com/office/drawing/2014/main" id="{5592C70C-B546-4A40-9C26-6C857E0F9E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4566" y="429778"/>
            <a:ext cx="3419234" cy="791823"/>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6/14/2023</a:t>
            </a:fld>
            <a:endParaRPr lang="en-US">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sz="1200">
                <a:solidFill>
                  <a:srgbClr val="003865"/>
                </a:solidFill>
                <a:effectLst/>
                <a:latin typeface="Calibri" panose="020F0502020204030204" pitchFamily="34" charset="0"/>
                <a:ea typeface="Calibri" panose="020F0502020204030204" pitchFamily="34" charset="0"/>
              </a:rPr>
              <a:t>Minnesota Department of Education</a:t>
            </a:r>
            <a:r>
              <a:rPr lang="en-US" sz="1200">
                <a:solidFill>
                  <a:srgbClr val="FFFFFF"/>
                </a:solidFill>
                <a:effectLst/>
                <a:latin typeface="Calibri" panose="020F0502020204030204" pitchFamily="34" charset="0"/>
                <a:ea typeface="Calibri" panose="020F0502020204030204" pitchFamily="34" charset="0"/>
              </a:rPr>
              <a:t> </a:t>
            </a:r>
            <a:r>
              <a:rPr lang="en-US" sz="1200">
                <a:solidFill>
                  <a:srgbClr val="78BE21"/>
                </a:solidFill>
                <a:effectLst/>
                <a:latin typeface="Calibri" panose="020F0502020204030204" pitchFamily="34" charset="0"/>
                <a:ea typeface="Calibri" panose="020F0502020204030204" pitchFamily="34" charset="0"/>
              </a:rPr>
              <a:t>|</a:t>
            </a:r>
            <a:r>
              <a:rPr lang="en-US" sz="1200">
                <a:solidFill>
                  <a:srgbClr val="FFFFFF"/>
                </a:solidFill>
                <a:effectLst/>
                <a:latin typeface="Calibri" panose="020F0502020204030204" pitchFamily="34" charset="0"/>
                <a:ea typeface="Calibri" panose="020F0502020204030204" pitchFamily="34" charset="0"/>
              </a:rPr>
              <a:t> </a:t>
            </a:r>
            <a:r>
              <a:rPr lang="en-US" sz="1200">
                <a:solidFill>
                  <a:srgbClr val="003865"/>
                </a:solidFill>
                <a:effectLst/>
                <a:latin typeface="Calibri" panose="020F0502020204030204" pitchFamily="34" charset="0"/>
                <a:ea typeface="Calibri" panose="020F0502020204030204" pitchFamily="34" charset="0"/>
              </a:rPr>
              <a:t>education.mn.gov</a:t>
            </a:r>
            <a:endParaRPr lang="en-US">
              <a:solidFill>
                <a:srgbClr val="003865"/>
              </a:solidFill>
            </a:endParaRP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9367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r="45807"/>
          <a:stretch/>
        </p:blipFill>
        <p:spPr>
          <a:xfrm>
            <a:off x="193178" y="224482"/>
            <a:ext cx="1776888" cy="770235"/>
          </a:xfrm>
          <a:prstGeom prst="rect">
            <a:avLst/>
          </a:prstGeom>
        </p:spPr>
      </p:pic>
      <p:sp>
        <p:nvSpPr>
          <p:cNvPr id="2" name="Title 1"/>
          <p:cNvSpPr>
            <a:spLocks noGrp="1"/>
          </p:cNvSpPr>
          <p:nvPr>
            <p:ph type="title" hasCustomPrompt="1"/>
          </p:nvPr>
        </p:nvSpPr>
        <p:spPr>
          <a:xfrm>
            <a:off x="2484583" y="152400"/>
            <a:ext cx="8869216"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6/14/2023</a:t>
            </a:fld>
            <a:endParaRPr lang="en-US">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Footer Placeholder 4"/>
          <p:cNvSpPr>
            <a:spLocks noGrp="1"/>
          </p:cNvSpPr>
          <p:nvPr>
            <p:ph type="ftr" sz="quarter" idx="13"/>
          </p:nvPr>
        </p:nvSpPr>
        <p:spPr>
          <a:xfrm>
            <a:off x="2885258" y="6356352"/>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rgbClr val="000000"/>
                </a:solidFill>
              </a:defRPr>
            </a:lvl1pPr>
          </a:lstStyle>
          <a:p>
            <a:r>
              <a:rPr lang="en-US" sz="1600" b="1"/>
              <a:t>pbis.org</a:t>
            </a:r>
          </a:p>
        </p:txBody>
      </p:sp>
    </p:spTree>
    <p:extLst>
      <p:ext uri="{BB962C8B-B14F-4D97-AF65-F5344CB8AC3E}">
        <p14:creationId xmlns:p14="http://schemas.microsoft.com/office/powerpoint/2010/main" val="388835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87168" y="155448"/>
            <a:ext cx="8869680" cy="914400"/>
          </a:xfrm>
        </p:spPr>
        <p:txBody>
          <a:bodyPr/>
          <a:lstStyle>
            <a:lvl1pPr algn="l">
              <a:defRPr>
                <a:solidFill>
                  <a:srgbClr val="3E65AF"/>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sz="1200">
                <a:solidFill>
                  <a:schemeClr val="bg1"/>
                </a:solidFill>
              </a:defRPr>
            </a:lvl1pPr>
          </a:lstStyle>
          <a:p>
            <a:r>
              <a:rPr lang="en-US" sz="1600" b="1">
                <a:solidFill>
                  <a:srgbClr val="000000"/>
                </a:solidFill>
              </a:rPr>
              <a:t>pbis.org</a:t>
            </a:r>
            <a:endParaRPr lang="en-US" b="1">
              <a:solidFill>
                <a:srgbClr val="FFFFFF"/>
              </a:solidFill>
            </a:endParaRPr>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91C7252B-4A3A-443E-82EA-92A5BCCF2336}" type="slidenum">
              <a:rPr lang="en-US" smtClean="0">
                <a:solidFill>
                  <a:srgbClr val="FFFFFF"/>
                </a:solidFill>
              </a:rPr>
              <a:pPr/>
              <a:t>‹#›</a:t>
            </a:fld>
            <a:endParaRPr lang="en-US">
              <a:solidFill>
                <a:srgbClr val="FFFFFF"/>
              </a:solidFill>
            </a:endParaRPr>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r="45807"/>
          <a:stretch/>
        </p:blipFill>
        <p:spPr>
          <a:xfrm>
            <a:off x="193178" y="224482"/>
            <a:ext cx="1776888" cy="770235"/>
          </a:xfrm>
          <a:prstGeom prst="rect">
            <a:avLst/>
          </a:prstGeom>
        </p:spPr>
      </p:pic>
    </p:spTree>
    <p:extLst>
      <p:ext uri="{BB962C8B-B14F-4D97-AF65-F5344CB8AC3E}">
        <p14:creationId xmlns:p14="http://schemas.microsoft.com/office/powerpoint/2010/main" val="276902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Quote Solid Red Background">
  <p:cSld name="2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36"/>
        <p:cNvGrpSpPr/>
        <p:nvPr/>
      </p:nvGrpSpPr>
      <p:grpSpPr>
        <a:xfrm>
          <a:off x="0" y="0"/>
          <a:ext cx="0" cy="0"/>
          <a:chOff x="0" y="0"/>
          <a:chExt cx="0" cy="0"/>
        </a:xfrm>
      </p:grpSpPr>
      <p:sp>
        <p:nvSpPr>
          <p:cNvPr id="37" name="Google Shape;37;p34"/>
          <p:cNvSpPr txBox="1">
            <a:spLocks noGrp="1"/>
          </p:cNvSpPr>
          <p:nvPr>
            <p:ph type="title"/>
          </p:nvPr>
        </p:nvSpPr>
        <p:spPr>
          <a:xfrm>
            <a:off x="838200" y="2212733"/>
            <a:ext cx="10515600" cy="14721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1"/>
          </p:nvPr>
        </p:nvSpPr>
        <p:spPr>
          <a:xfrm>
            <a:off x="838200" y="3684897"/>
            <a:ext cx="10515600" cy="2517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4"/>
          <p:cNvSpPr txBox="1">
            <a:spLocks noGrp="1"/>
          </p:cNvSpPr>
          <p:nvPr>
            <p:ph type="ftr" idx="11"/>
          </p:nvPr>
        </p:nvSpPr>
        <p:spPr>
          <a:xfrm>
            <a:off x="2885256" y="6356350"/>
            <a:ext cx="642148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34"/>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3" name="Google Shape;43;p34"/>
          <p:cNvPicPr preferRelativeResize="0"/>
          <p:nvPr/>
        </p:nvPicPr>
        <p:blipFill rotWithShape="1">
          <a:blip r:embed="rId2">
            <a:alphaModFix/>
          </a:blip>
          <a:srcRect/>
          <a:stretch/>
        </p:blipFill>
        <p:spPr>
          <a:xfrm>
            <a:off x="7867176" y="594061"/>
            <a:ext cx="3486624" cy="463258"/>
          </a:xfrm>
          <a:prstGeom prst="rect">
            <a:avLst/>
          </a:prstGeom>
          <a:noFill/>
          <a:ln>
            <a:noFill/>
          </a:ln>
        </p:spPr>
      </p:pic>
      <p:pic>
        <p:nvPicPr>
          <p:cNvPr id="44" name="Google Shape;44;p34" descr="08E63123-0EA5-48C1-AA21-28EADA3137E5"/>
          <p:cNvPicPr preferRelativeResize="0"/>
          <p:nvPr/>
        </p:nvPicPr>
        <p:blipFill rotWithShape="1">
          <a:blip r:embed="rId3">
            <a:alphaModFix/>
          </a:blip>
          <a:srcRect/>
          <a:stretch/>
        </p:blipFill>
        <p:spPr>
          <a:xfrm>
            <a:off x="500443" y="353698"/>
            <a:ext cx="1696348" cy="787237"/>
          </a:xfrm>
          <a:prstGeom prst="rect">
            <a:avLst/>
          </a:prstGeom>
          <a:noFill/>
          <a:ln>
            <a:noFill/>
          </a:ln>
        </p:spPr>
      </p:pic>
    </p:spTree>
    <p:extLst>
      <p:ext uri="{BB962C8B-B14F-4D97-AF65-F5344CB8AC3E}">
        <p14:creationId xmlns:p14="http://schemas.microsoft.com/office/powerpoint/2010/main" val="88743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theme" Target="../theme/theme3.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6/14/2023</a:t>
            </a:fld>
            <a:endParaRPr lang="en-US">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925835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812" r:id="rId3"/>
    <p:sldLayoutId id="2147483852" r:id="rId4"/>
    <p:sldLayoutId id="2147483805" r:id="rId5"/>
    <p:sldLayoutId id="2147483846" r:id="rId6"/>
    <p:sldLayoutId id="2147483804" r:id="rId7"/>
    <p:sldLayoutId id="2147483847" r:id="rId8"/>
    <p:sldLayoutId id="2147483845" r:id="rId9"/>
    <p:sldLayoutId id="2147483806" r:id="rId10"/>
    <p:sldLayoutId id="214748385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11"/>
          <p:cNvSpPr>
            <a:spLocks noGrp="1"/>
          </p:cNvSpPr>
          <p:nvPr>
            <p:ph type="title"/>
          </p:nvPr>
        </p:nvSpPr>
        <p:spPr>
          <a:xfrm>
            <a:off x="2084832" y="758952"/>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p:cNvSpPr>
            <a:spLocks noGrp="1"/>
          </p:cNvSpPr>
          <p:nvPr>
            <p:ph type="body" idx="1"/>
          </p:nvPr>
        </p:nvSpPr>
        <p:spPr>
          <a:xfrm>
            <a:off x="2084832" y="2084832"/>
            <a:ext cx="8226051" cy="4526280"/>
          </a:xfrm>
          <a:prstGeom prst="rect">
            <a:avLst/>
          </a:prstGeom>
        </p:spPr>
        <p:txBody>
          <a:bodyPr vert="horz" lIns="91440" tIns="45720" rIns="91440" bIns="45720" rtlCol="0">
            <a:normAutofit/>
          </a:bodyPr>
          <a:lstStyle/>
          <a:p>
            <a:pPr marL="342900" marR="0" lvl="0" indent="-342900" algn="l" defTabSz="914400" rtl="0" eaLnBrk="1" fontAlgn="base" latinLnBrk="0" hangingPunct="1">
              <a:lnSpc>
                <a:spcPct val="100000"/>
              </a:lnSpc>
              <a:spcBef>
                <a:spcPct val="20000"/>
              </a:spcBef>
              <a:spcAft>
                <a:spcPct val="0"/>
              </a:spcAft>
              <a:buClr>
                <a:srgbClr val="336600"/>
              </a:buClr>
              <a:buSzPct val="75000"/>
              <a:buFont typeface="Wingdings" pitchFamily="2" charset="2"/>
              <a:buChar char="n"/>
              <a:tabLst/>
              <a:defRPr/>
            </a:pPr>
            <a:r>
              <a:rPr kumimoji="0" lang="en-US" sz="32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rPr>
              <a:t>Click to edit Master text styles</a:t>
            </a:r>
          </a:p>
          <a:p>
            <a:pPr marL="742950" marR="0" lvl="1" indent="-285750" algn="l" defTabSz="914400" rtl="0" eaLnBrk="1" fontAlgn="base" latinLnBrk="0" hangingPunct="1">
              <a:lnSpc>
                <a:spcPct val="100000"/>
              </a:lnSpc>
              <a:spcBef>
                <a:spcPct val="20000"/>
              </a:spcBef>
              <a:spcAft>
                <a:spcPct val="0"/>
              </a:spcAft>
              <a:buClr>
                <a:srgbClr val="669900"/>
              </a:buClr>
              <a:buSzPct val="80000"/>
              <a:buFont typeface="Wingdings" pitchFamily="2" charset="2"/>
              <a:buChar char="¨"/>
              <a:tabLst/>
              <a:defRPr/>
            </a:pPr>
            <a:r>
              <a:rPr kumimoji="0" lang="en-US" sz="28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rPr>
              <a:t>Second level</a:t>
            </a:r>
          </a:p>
          <a:p>
            <a:pPr marL="1143000" marR="0" lvl="2" indent="-228600" algn="l" defTabSz="914400" rtl="0" eaLnBrk="1" fontAlgn="base" latinLnBrk="0" hangingPunct="1">
              <a:lnSpc>
                <a:spcPct val="100000"/>
              </a:lnSpc>
              <a:spcBef>
                <a:spcPct val="20000"/>
              </a:spcBef>
              <a:spcAft>
                <a:spcPct val="0"/>
              </a:spcAft>
              <a:buClr>
                <a:srgbClr val="336600"/>
              </a:buClr>
              <a:buSzPct val="65000"/>
              <a:buFont typeface="Wingdings" pitchFamily="2" charset="2"/>
              <a:buChar char="n"/>
              <a:tabLst/>
              <a:defRPr/>
            </a:pPr>
            <a:r>
              <a:rPr kumimoji="0" lang="en-US" sz="24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rPr>
              <a:t>Third level</a:t>
            </a:r>
          </a:p>
          <a:p>
            <a:pPr marL="1600200" marR="0" lvl="3" indent="-228600" algn="l" defTabSz="914400" rtl="0" eaLnBrk="1" fontAlgn="base" latinLnBrk="0" hangingPunct="1">
              <a:lnSpc>
                <a:spcPct val="100000"/>
              </a:lnSpc>
              <a:spcBef>
                <a:spcPct val="20000"/>
              </a:spcBef>
              <a:spcAft>
                <a:spcPct val="0"/>
              </a:spcAft>
              <a:buClr>
                <a:srgbClr val="669900"/>
              </a:buClr>
              <a:buSzPct val="70000"/>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rPr>
              <a:t>Fourth level</a:t>
            </a:r>
          </a:p>
          <a:p>
            <a:pPr marL="2057400" marR="0" lvl="4" indent="-228600" algn="l" defTabSz="914400" rtl="0" eaLnBrk="1" fontAlgn="base" latinLnBrk="0" hangingPunct="1">
              <a:lnSpc>
                <a:spcPct val="100000"/>
              </a:lnSpc>
              <a:spcBef>
                <a:spcPct val="20000"/>
              </a:spcBef>
              <a:spcAft>
                <a:spcPct val="0"/>
              </a:spcAft>
              <a:buClr>
                <a:srgbClr val="336600"/>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Arial" pitchFamily="34" charset="0"/>
                <a:ea typeface="ＭＳ Ｐゴシック" charset="-128"/>
                <a:cs typeface="Arial" pitchFamily="34" charset="0"/>
              </a:rPr>
              <a:t>Fifth level</a:t>
            </a:r>
          </a:p>
        </p:txBody>
      </p:sp>
      <p:sp>
        <p:nvSpPr>
          <p:cNvPr id="15" name="Slide Number Placeholder 13"/>
          <p:cNvSpPr>
            <a:spLocks noGrp="1"/>
          </p:cNvSpPr>
          <p:nvPr>
            <p:ph type="sldNum" sz="quarter" idx="4"/>
          </p:nvPr>
        </p:nvSpPr>
        <p:spPr>
          <a:xfrm>
            <a:off x="7567683" y="645120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F9C6A-2460-40CD-BD83-481055A8A31B}" type="slidenum">
              <a:rPr lang="en-US" smtClean="0"/>
              <a:t>‹#›</a:t>
            </a:fld>
            <a:endParaRPr lang="en-US"/>
          </a:p>
        </p:txBody>
      </p:sp>
    </p:spTree>
    <p:extLst>
      <p:ext uri="{BB962C8B-B14F-4D97-AF65-F5344CB8AC3E}">
        <p14:creationId xmlns:p14="http://schemas.microsoft.com/office/powerpoint/2010/main" val="243905015"/>
      </p:ext>
    </p:extLst>
  </p:cSld>
  <p:clrMap bg1="lt1" tx1="dk1" bg2="lt2" tx2="dk2" accent1="accent1" accent2="accent2" accent3="accent3" accent4="accent4" accent5="accent5" accent6="accent6" hlink="hlink" folHlink="folHlink"/>
  <p:sldLayoutIdLst>
    <p:sldLayoutId id="2147483849" r:id="rId1"/>
    <p:sldLayoutId id="2147483810"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base" latinLnBrk="0" hangingPunct="1">
        <a:lnSpc>
          <a:spcPct val="100000"/>
        </a:lnSpc>
        <a:spcBef>
          <a:spcPct val="20000"/>
        </a:spcBef>
        <a:spcAft>
          <a:spcPct val="0"/>
        </a:spcAft>
        <a:buClr>
          <a:srgbClr val="336600"/>
        </a:buClr>
        <a:buSzPct val="75000"/>
        <a:buFont typeface="Wingdings" pitchFamily="2" charset="2"/>
        <a:buChar char="n"/>
        <a:tabLst/>
        <a:defRPr sz="2800" kern="1200">
          <a:solidFill>
            <a:schemeClr val="tx1"/>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669900"/>
        </a:buClr>
        <a:buSzPct val="80000"/>
        <a:buFont typeface="Wingdings" pitchFamily="2" charset="2"/>
        <a:buChar char="¨"/>
        <a:tabLst/>
        <a:defRPr sz="2400" kern="1200">
          <a:solidFill>
            <a:schemeClr val="tx1"/>
          </a:solidFill>
          <a:latin typeface="+mn-lt"/>
          <a:ea typeface="+mn-ea"/>
          <a:cs typeface="+mn-cs"/>
        </a:defRPr>
      </a:lvl2pPr>
      <a:lvl3pPr marL="1143000" marR="0" indent="-228600" algn="l" defTabSz="914400" rtl="0" eaLnBrk="1" fontAlgn="base" latinLnBrk="0" hangingPunct="1">
        <a:lnSpc>
          <a:spcPct val="100000"/>
        </a:lnSpc>
        <a:spcBef>
          <a:spcPct val="20000"/>
        </a:spcBef>
        <a:spcAft>
          <a:spcPct val="0"/>
        </a:spcAft>
        <a:buClr>
          <a:srgbClr val="336600"/>
        </a:buClr>
        <a:buSzPct val="65000"/>
        <a:buFont typeface="Wingdings" pitchFamily="2" charset="2"/>
        <a:buChar char="n"/>
        <a:tabLst/>
        <a:defRPr sz="2000" kern="1200">
          <a:solidFill>
            <a:schemeClr val="tx1"/>
          </a:solidFill>
          <a:latin typeface="+mn-lt"/>
          <a:ea typeface="+mn-ea"/>
          <a:cs typeface="+mn-cs"/>
        </a:defRPr>
      </a:lvl3pPr>
      <a:lvl4pPr marL="1600200" marR="0" indent="-228600" algn="l" defTabSz="914400" rtl="0" eaLnBrk="1" fontAlgn="base" latinLnBrk="0" hangingPunct="1">
        <a:lnSpc>
          <a:spcPct val="100000"/>
        </a:lnSpc>
        <a:spcBef>
          <a:spcPct val="20000"/>
        </a:spcBef>
        <a:spcAft>
          <a:spcPct val="0"/>
        </a:spcAft>
        <a:buClr>
          <a:srgbClr val="669900"/>
        </a:buClr>
        <a:buSzPct val="70000"/>
        <a:buFont typeface="Wingdings" pitchFamily="2" charset="2"/>
        <a:buChar char="¨"/>
        <a:tabLst/>
        <a:defRPr sz="1800" kern="1200">
          <a:solidFill>
            <a:schemeClr val="tx1"/>
          </a:solidFill>
          <a:latin typeface="+mn-lt"/>
          <a:ea typeface="+mn-ea"/>
          <a:cs typeface="+mn-cs"/>
        </a:defRPr>
      </a:lvl4pPr>
      <a:lvl5pPr marL="2057400" marR="0" indent="-228600" algn="l" defTabSz="914400" rtl="0" eaLnBrk="1" fontAlgn="base" latinLnBrk="0" hangingPunct="1">
        <a:lnSpc>
          <a:spcPct val="100000"/>
        </a:lnSpc>
        <a:spcBef>
          <a:spcPct val="20000"/>
        </a:spcBef>
        <a:spcAft>
          <a:spcPct val="0"/>
        </a:spcAft>
        <a:buClr>
          <a:srgbClr val="336600"/>
        </a:buClr>
        <a:buSzTx/>
        <a:buFont typeface="Wingdings"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6/14/2023</a:t>
            </a:fld>
            <a:endParaRPr lang="en-US"/>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12" r:id="rId3"/>
    <p:sldLayoutId id="2147483790" r:id="rId4"/>
    <p:sldLayoutId id="2147483789" r:id="rId5"/>
    <p:sldLayoutId id="2147483714" r:id="rId6"/>
    <p:sldLayoutId id="2147483780" r:id="rId7"/>
    <p:sldLayoutId id="2147483800" r:id="rId8"/>
    <p:sldLayoutId id="2147483688" r:id="rId9"/>
    <p:sldLayoutId id="2147483826" r:id="rId10"/>
    <p:sldLayoutId id="2147483801" r:id="rId11"/>
    <p:sldLayoutId id="2147483802" r:id="rId12"/>
    <p:sldLayoutId id="2147483803" r:id="rId13"/>
    <p:sldLayoutId id="2147483843" r:id="rId14"/>
    <p:sldLayoutId id="2147483844" r:id="rId15"/>
    <p:sldLayoutId id="2147483767" r:id="rId16"/>
    <p:sldLayoutId id="2147483771" r:id="rId17"/>
    <p:sldLayoutId id="2147483772" r:id="rId18"/>
    <p:sldLayoutId id="2147483820" r:id="rId19"/>
    <p:sldLayoutId id="2147483732" r:id="rId20"/>
    <p:sldLayoutId id="2147483794" r:id="rId21"/>
    <p:sldLayoutId id="2147483733" r:id="rId22"/>
    <p:sldLayoutId id="2147483821" r:id="rId23"/>
    <p:sldLayoutId id="2147483750" r:id="rId24"/>
    <p:sldLayoutId id="2147483765" r:id="rId25"/>
    <p:sldLayoutId id="2147483823" r:id="rId26"/>
    <p:sldLayoutId id="2147483809" r:id="rId27"/>
    <p:sldLayoutId id="2147483808" r:id="rId28"/>
    <p:sldLayoutId id="2147483824" r:id="rId29"/>
    <p:sldLayoutId id="2147483781" r:id="rId30"/>
    <p:sldLayoutId id="2147483825" r:id="rId31"/>
    <p:sldLayoutId id="2147483807" r:id="rId32"/>
    <p:sldLayoutId id="2147483838" r:id="rId33"/>
    <p:sldLayoutId id="2147483832" r:id="rId34"/>
    <p:sldLayoutId id="2147483830" r:id="rId35"/>
    <p:sldLayoutId id="2147483837" r:id="rId36"/>
    <p:sldLayoutId id="2147483836" r:id="rId37"/>
    <p:sldLayoutId id="2147483739" r:id="rId38"/>
    <p:sldLayoutId id="2147483754" r:id="rId39"/>
    <p:sldLayoutId id="2147483755" r:id="rId40"/>
    <p:sldLayoutId id="2147483797" r:id="rId41"/>
    <p:sldLayoutId id="2147483827" r:id="rId4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hyperlink" Target="http://pbismn.org/summer-institute/index.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bis.org/resource/measuring-fidelity-of-core-features-of-tier-2-systems-and-practices-in-schools" TargetMode="External"/><Relationship Id="rId2" Type="http://schemas.openxmlformats.org/officeDocument/2006/relationships/hyperlink" Target="https://www.pbis.org/resource/school-mental-health-integration-lessons-learned-from-implementation-of-the-interconnected-systems-framework-across-two-local-education-agencies"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www.pbis.org/resource/why-implement-tier-1-pbis-for-students-with-disabilities-what-does-research-say" TargetMode="External"/><Relationship Id="rId4" Type="http://schemas.openxmlformats.org/officeDocument/2006/relationships/hyperlink" Target="https://www.pbis.org/resource/supporting-and-responding-to-educators-classroom-pbis-implementation-needs-guide-to-classroom-systems-and-dat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ndepted.mediasite.com/mediasite/Play/85591586a8fa4d428b4624cf087b74c71d" TargetMode="External"/><Relationship Id="rId2" Type="http://schemas.openxmlformats.org/officeDocument/2006/relationships/hyperlink" Target="https://mndepted.mediasite.com/mediasite/Play/126d96326e684c339fe062bd5741dcc81d" TargetMode="External"/><Relationship Id="rId1" Type="http://schemas.openxmlformats.org/officeDocument/2006/relationships/slideLayout" Target="../slideLayouts/slideLayout2.xml"/><Relationship Id="rId5" Type="http://schemas.openxmlformats.org/officeDocument/2006/relationships/hyperlink" Target="https://education.mn.gov/MDE/dse/sped/spedtrain/" TargetMode="External"/><Relationship Id="rId4" Type="http://schemas.openxmlformats.org/officeDocument/2006/relationships/hyperlink" Target="https://mndepted.mediasite.com/mediasite/Play/00b413eabcae4fa88e8ae087eeb2efcd1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pbisMN" TargetMode="External"/><Relationship Id="rId2" Type="http://schemas.openxmlformats.org/officeDocument/2006/relationships/hyperlink" Target="https://www.facebook.com/pbisMN/" TargetMode="Externa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1.tiff"/></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a:t>PBIS Summer Institute 2023</a:t>
            </a:r>
            <a:br>
              <a:rPr lang="en-US"/>
            </a:br>
            <a:r>
              <a:rPr lang="en-US" sz="2800"/>
              <a:t>Welcome and Opening – Day 1</a:t>
            </a:r>
          </a:p>
        </p:txBody>
      </p:sp>
      <p:sp>
        <p:nvSpPr>
          <p:cNvPr id="2" name="Text Placeholder 1"/>
          <p:cNvSpPr>
            <a:spLocks noGrp="1"/>
          </p:cNvSpPr>
          <p:nvPr>
            <p:ph type="body" sz="quarter" idx="14"/>
          </p:nvPr>
        </p:nvSpPr>
        <p:spPr/>
        <p:txBody>
          <a:bodyPr vert="horz" lIns="91440" tIns="45720" rIns="91440" bIns="45720" rtlCol="0" anchor="t">
            <a:normAutofit/>
          </a:bodyPr>
          <a:lstStyle/>
          <a:p>
            <a:r>
              <a:rPr lang="en-US"/>
              <a:t>Minnesota Department of Education </a:t>
            </a:r>
            <a:r>
              <a:rPr lang="en-US">
                <a:solidFill>
                  <a:schemeClr val="accent2"/>
                </a:solidFill>
              </a:rPr>
              <a:t>|</a:t>
            </a:r>
            <a:r>
              <a:rPr lang="en-US"/>
              <a:t> PBIS Management Team </a:t>
            </a:r>
          </a:p>
          <a:p>
            <a:r>
              <a:rPr lang="en-US"/>
              <a:t>June 14, 2023</a:t>
            </a:r>
            <a:endParaRPr lang="en-US">
              <a:cs typeface="Calibri"/>
            </a:endParaRPr>
          </a:p>
        </p:txBody>
      </p:sp>
    </p:spTree>
    <p:extLst>
      <p:ext uri="{BB962C8B-B14F-4D97-AF65-F5344CB8AC3E}">
        <p14:creationId xmlns:p14="http://schemas.microsoft.com/office/powerpoint/2010/main" val="2945859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Minnesota Department of Education Priorities &amp; Alignment</a:t>
            </a:r>
          </a:p>
        </p:txBody>
      </p:sp>
      <p:pic>
        <p:nvPicPr>
          <p:cNvPr id="7" name="Picture 6" descr="Screenshot of cover of Due North Education Plan"/>
          <p:cNvPicPr>
            <a:picLocks noChangeAspect="1"/>
          </p:cNvPicPr>
          <p:nvPr/>
        </p:nvPicPr>
        <p:blipFill>
          <a:blip r:embed="rId3"/>
          <a:stretch>
            <a:fillRect/>
          </a:stretch>
        </p:blipFill>
        <p:spPr>
          <a:xfrm>
            <a:off x="8209007" y="1383332"/>
            <a:ext cx="2930048" cy="4973018"/>
          </a:xfrm>
          <a:prstGeom prst="rect">
            <a:avLst/>
          </a:prstGeom>
        </p:spPr>
      </p:pic>
      <p:pic>
        <p:nvPicPr>
          <p:cNvPr id="1026" name="Picture 2" descr="b883ef7e-d706-45a1-a085-d4ba0d226e7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3003" y="1391789"/>
            <a:ext cx="6654596" cy="141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nMTSS iconographic representing infrastructure for continuous improvement, family and community engagement, multi layered practices and support, assessment and data based decision maki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0447" y="2906839"/>
            <a:ext cx="4599709" cy="3449511"/>
          </a:xfrm>
          <a:prstGeom prst="rect">
            <a:avLst/>
          </a:prstGeom>
        </p:spPr>
      </p:pic>
      <p:sp>
        <p:nvSpPr>
          <p:cNvPr id="5" name="Footer Placeholder 4"/>
          <p:cNvSpPr>
            <a:spLocks noGrp="1"/>
          </p:cNvSpPr>
          <p:nvPr>
            <p:ph type="ftr" sz="quarter" idx="13"/>
          </p:nvPr>
        </p:nvSpPr>
        <p:spPr/>
        <p:txBody>
          <a:bodyPr/>
          <a:lstStyle/>
          <a:p>
            <a:r>
              <a:rPr lang="en-US">
                <a:solidFill>
                  <a:srgbClr val="003865"/>
                </a:solidFill>
                <a:latin typeface="Calibri" panose="020F0502020204030204" pitchFamily="34" charset="0"/>
                <a:ea typeface="Calibri" panose="020F0502020204030204" pitchFamily="34" charset="0"/>
              </a:rPr>
              <a:t>Minnesota Department of Education</a:t>
            </a:r>
            <a:r>
              <a:rPr lang="en-US">
                <a:solidFill>
                  <a:srgbClr val="FFFFFF"/>
                </a:solidFill>
                <a:latin typeface="Calibri" panose="020F0502020204030204" pitchFamily="34" charset="0"/>
                <a:ea typeface="Calibri" panose="020F0502020204030204" pitchFamily="34" charset="0"/>
              </a:rPr>
              <a:t> </a:t>
            </a:r>
            <a:r>
              <a:rPr lang="en-US">
                <a:solidFill>
                  <a:srgbClr val="78BE21"/>
                </a:solidFill>
                <a:latin typeface="Calibri" panose="020F0502020204030204" pitchFamily="34" charset="0"/>
                <a:ea typeface="Calibri" panose="020F0502020204030204" pitchFamily="34" charset="0"/>
              </a:rPr>
              <a:t>|</a:t>
            </a:r>
            <a:r>
              <a:rPr lang="en-US">
                <a:solidFill>
                  <a:srgbClr val="FFFFFF"/>
                </a:solidFill>
                <a:latin typeface="Calibri" panose="020F0502020204030204" pitchFamily="34" charset="0"/>
                <a:ea typeface="Calibri" panose="020F0502020204030204" pitchFamily="34" charset="0"/>
              </a:rPr>
              <a:t> </a:t>
            </a:r>
            <a:r>
              <a:rPr lang="en-US">
                <a:solidFill>
                  <a:srgbClr val="003865"/>
                </a:solidFill>
                <a:latin typeface="Calibri" panose="020F0502020204030204" pitchFamily="34" charset="0"/>
                <a:ea typeface="Calibri" panose="020F0502020204030204" pitchFamily="34" charset="0"/>
              </a:rPr>
              <a:t>education.mn.gov</a:t>
            </a:r>
            <a:endParaRPr lang="en-US">
              <a:solidFill>
                <a:srgbClr val="003865"/>
              </a:solidFill>
            </a:endParaRP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130242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a:t>2023 Minnesota PBIS Summer Institute Recordings Made Available  </a:t>
            </a:r>
          </a:p>
        </p:txBody>
      </p:sp>
      <p:sp>
        <p:nvSpPr>
          <p:cNvPr id="3" name="Content Placeholder 2"/>
          <p:cNvSpPr>
            <a:spLocks noGrp="1"/>
          </p:cNvSpPr>
          <p:nvPr>
            <p:ph idx="1"/>
          </p:nvPr>
        </p:nvSpPr>
        <p:spPr/>
        <p:txBody>
          <a:bodyPr>
            <a:normAutofit fontScale="92500" lnSpcReduction="10000"/>
          </a:bodyPr>
          <a:lstStyle/>
          <a:p>
            <a:r>
              <a:rPr lang="en-US" b="1"/>
              <a:t>Presentations and links to recordings from June 14-15, 2023 </a:t>
            </a:r>
            <a:r>
              <a:rPr lang="en-US"/>
              <a:t>will be available on the </a:t>
            </a:r>
            <a:r>
              <a:rPr lang="en-US">
                <a:hlinkClick r:id="rId2"/>
              </a:rPr>
              <a:t>Summer Institute webpage</a:t>
            </a:r>
            <a:r>
              <a:rPr lang="en-US"/>
              <a:t> (http://pbisMN.org/summer-institute)</a:t>
            </a:r>
          </a:p>
          <a:p>
            <a:r>
              <a:rPr lang="en-US" b="1"/>
              <a:t>Topics to view for sharing with others:</a:t>
            </a:r>
          </a:p>
          <a:p>
            <a:pPr lvl="1">
              <a:spcBef>
                <a:spcPts val="0"/>
              </a:spcBef>
              <a:spcAft>
                <a:spcPts val="0"/>
              </a:spcAft>
            </a:pPr>
            <a:r>
              <a:rPr lang="en-US" b="1"/>
              <a:t>Day 1 Keynote with PBIS Presenter Panel, Sustainable Stories: Perspectives on Leading Sustained Implementation </a:t>
            </a:r>
            <a:endParaRPr lang="en-US"/>
          </a:p>
          <a:p>
            <a:pPr lvl="1">
              <a:spcBef>
                <a:spcPts val="0"/>
              </a:spcBef>
              <a:spcAft>
                <a:spcPts val="0"/>
              </a:spcAft>
            </a:pPr>
            <a:r>
              <a:rPr lang="en-US"/>
              <a:t>Westonka Pyramid Model and PBIS </a:t>
            </a:r>
          </a:p>
          <a:p>
            <a:pPr lvl="1">
              <a:spcBef>
                <a:spcPts val="0"/>
              </a:spcBef>
              <a:spcAft>
                <a:spcPts val="0"/>
              </a:spcAft>
            </a:pPr>
            <a:r>
              <a:rPr lang="en-US"/>
              <a:t>Using Behavior Coaches for Behavior Management </a:t>
            </a:r>
          </a:p>
          <a:p>
            <a:pPr lvl="1">
              <a:spcBef>
                <a:spcPts val="0"/>
              </a:spcBef>
              <a:spcAft>
                <a:spcPts val="0"/>
              </a:spcAft>
            </a:pPr>
            <a:r>
              <a:rPr lang="en-US"/>
              <a:t>Roles and Responsibilities of a PBIS Coach/Educational Coaching </a:t>
            </a:r>
          </a:p>
          <a:p>
            <a:pPr lvl="1">
              <a:spcBef>
                <a:spcPts val="0"/>
              </a:spcBef>
              <a:spcAft>
                <a:spcPts val="0"/>
              </a:spcAft>
            </a:pPr>
            <a:r>
              <a:rPr lang="en-US"/>
              <a:t>PBIS Film Festival</a:t>
            </a:r>
          </a:p>
          <a:p>
            <a:pPr lvl="1">
              <a:spcBef>
                <a:spcPts val="0"/>
              </a:spcBef>
              <a:spcAft>
                <a:spcPts val="0"/>
              </a:spcAft>
            </a:pPr>
            <a:r>
              <a:rPr lang="en-US" b="1"/>
              <a:t>Day 2 Opening Session with Dan Torrez, Native Voices for PBIS </a:t>
            </a:r>
          </a:p>
          <a:p>
            <a:pPr lvl="1">
              <a:spcBef>
                <a:spcPts val="0"/>
              </a:spcBef>
              <a:spcAft>
                <a:spcPts val="0"/>
              </a:spcAft>
            </a:pPr>
            <a:r>
              <a:rPr lang="en-US"/>
              <a:t>Using the Principal Coach Relationship to Implement a Proactive Approach to Student Behavior </a:t>
            </a:r>
          </a:p>
          <a:p>
            <a:pPr lvl="1">
              <a:spcBef>
                <a:spcPts val="0"/>
              </a:spcBef>
              <a:spcAft>
                <a:spcPts val="0"/>
              </a:spcAft>
            </a:pPr>
            <a:r>
              <a:rPr lang="en-US"/>
              <a:t>The Importance of Emotional Intelligence Within School-Based Teams </a:t>
            </a:r>
          </a:p>
          <a:p>
            <a:pPr lvl="1">
              <a:spcBef>
                <a:spcPts val="0"/>
              </a:spcBef>
              <a:spcAft>
                <a:spcPts val="0"/>
              </a:spcAft>
            </a:pPr>
            <a:r>
              <a:rPr lang="en-US"/>
              <a:t>MN PBIS Sustaining Exemplar Ceremony</a:t>
            </a:r>
          </a:p>
          <a:p>
            <a:pPr lvl="1">
              <a:spcBef>
                <a:spcPts val="0"/>
              </a:spcBef>
              <a:spcAft>
                <a:spcPts val="0"/>
              </a:spcAft>
            </a:pPr>
            <a:endParaRPr lang="en-US"/>
          </a:p>
          <a:p>
            <a:pPr lvl="1">
              <a:spcBef>
                <a:spcPts val="0"/>
              </a:spcBef>
              <a:spcAft>
                <a:spcPts val="0"/>
              </a:spcAft>
            </a:pPr>
            <a:endParaRPr lang="en-US"/>
          </a:p>
        </p:txBody>
      </p:sp>
      <p:sp>
        <p:nvSpPr>
          <p:cNvPr id="4" name="Date Placeholder 3"/>
          <p:cNvSpPr>
            <a:spLocks noGrp="1"/>
          </p:cNvSpPr>
          <p:nvPr>
            <p:ph type="dt" sz="half" idx="10"/>
          </p:nvPr>
        </p:nvSpPr>
        <p:spPr/>
        <p:txBody>
          <a:bodyPr/>
          <a:lstStyle/>
          <a:p>
            <a:fld id="{B4E8AD01-B3BD-47F7-98AF-A4A0C8FA324A}" type="datetime1">
              <a:rPr lang="en-US" smtClean="0">
                <a:solidFill>
                  <a:srgbClr val="000000"/>
                </a:solidFill>
              </a:rPr>
              <a:t>6/14/2023</a:t>
            </a:fld>
            <a:endParaRPr lang="en-US">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11</a:t>
            </a:fld>
            <a:endParaRPr lang="en-US">
              <a:solidFill>
                <a:srgbClr val="000000"/>
              </a:solidFill>
            </a:endParaRPr>
          </a:p>
        </p:txBody>
      </p:sp>
      <p:sp>
        <p:nvSpPr>
          <p:cNvPr id="7" name="Footer Placeholder 6"/>
          <p:cNvSpPr>
            <a:spLocks noGrp="1"/>
          </p:cNvSpPr>
          <p:nvPr>
            <p:ph type="ftr" sz="quarter" idx="13"/>
          </p:nvPr>
        </p:nvSpPr>
        <p:spPr/>
        <p:txBody>
          <a:bodyPr/>
          <a:lstStyle/>
          <a:p>
            <a:pPr lvl="0"/>
            <a:r>
              <a:rPr lang="en-US">
                <a:solidFill>
                  <a:srgbClr val="003865"/>
                </a:solidFill>
                <a:latin typeface="Calibri" panose="020F0502020204030204" pitchFamily="34" charset="0"/>
                <a:ea typeface="Calibri" panose="020F0502020204030204" pitchFamily="34" charset="0"/>
              </a:rPr>
              <a:t>Minnesota Department of Education</a:t>
            </a:r>
            <a:r>
              <a:rPr lang="en-US">
                <a:solidFill>
                  <a:srgbClr val="FFFFFF"/>
                </a:solidFill>
                <a:latin typeface="Calibri" panose="020F0502020204030204" pitchFamily="34" charset="0"/>
                <a:ea typeface="Calibri" panose="020F0502020204030204" pitchFamily="34" charset="0"/>
              </a:rPr>
              <a:t> </a:t>
            </a:r>
            <a:r>
              <a:rPr lang="en-US">
                <a:solidFill>
                  <a:srgbClr val="78BE21"/>
                </a:solidFill>
                <a:latin typeface="Calibri" panose="020F0502020204030204" pitchFamily="34" charset="0"/>
                <a:ea typeface="Calibri" panose="020F0502020204030204" pitchFamily="34" charset="0"/>
              </a:rPr>
              <a:t>|</a:t>
            </a:r>
            <a:r>
              <a:rPr lang="en-US">
                <a:solidFill>
                  <a:srgbClr val="FFFFFF"/>
                </a:solidFill>
                <a:latin typeface="Calibri" panose="020F0502020204030204" pitchFamily="34" charset="0"/>
                <a:ea typeface="Calibri" panose="020F0502020204030204" pitchFamily="34" charset="0"/>
              </a:rPr>
              <a:t> </a:t>
            </a:r>
            <a:r>
              <a:rPr lang="en-US">
                <a:solidFill>
                  <a:srgbClr val="003865"/>
                </a:solidFill>
                <a:latin typeface="Calibri" panose="020F0502020204030204" pitchFamily="34" charset="0"/>
                <a:ea typeface="Calibri" panose="020F0502020204030204" pitchFamily="34" charset="0"/>
              </a:rPr>
              <a:t>education.mn.gov</a:t>
            </a:r>
            <a:endParaRPr lang="en-US">
              <a:solidFill>
                <a:srgbClr val="003865"/>
              </a:solidFill>
            </a:endParaRPr>
          </a:p>
        </p:txBody>
      </p:sp>
    </p:spTree>
    <p:extLst>
      <p:ext uri="{BB962C8B-B14F-4D97-AF65-F5344CB8AC3E}">
        <p14:creationId xmlns:p14="http://schemas.microsoft.com/office/powerpoint/2010/main" val="1876322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838200" y="3043208"/>
            <a:ext cx="10515600" cy="1472000"/>
          </a:xfrm>
          <a:prstGeom prst="rect">
            <a:avLst/>
          </a:prstGeom>
        </p:spPr>
        <p:txBody>
          <a:bodyPr spcFirstLastPara="1" vert="horz" wrap="square" lIns="91433" tIns="45700" rIns="91433" bIns="45700" rtlCol="0" anchor="ctr" anchorCtr="0">
            <a:noAutofit/>
          </a:bodyPr>
          <a:lstStyle/>
          <a:p>
            <a:r>
              <a:rPr lang="en"/>
              <a:t>Congratulations to our Exemplar Schools and Districts </a:t>
            </a:r>
            <a:endParaRPr/>
          </a:p>
        </p:txBody>
      </p:sp>
    </p:spTree>
    <p:extLst>
      <p:ext uri="{BB962C8B-B14F-4D97-AF65-F5344CB8AC3E}">
        <p14:creationId xmlns:p14="http://schemas.microsoft.com/office/powerpoint/2010/main" val="1544484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4" name="Slide Number Placeholder 3"/>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31070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Recording Access: Subscribe on YouTube</a:t>
            </a:r>
          </a:p>
        </p:txBody>
      </p:sp>
      <p:sp>
        <p:nvSpPr>
          <p:cNvPr id="10" name="Content Placeholder 9"/>
          <p:cNvSpPr>
            <a:spLocks noGrp="1"/>
          </p:cNvSpPr>
          <p:nvPr>
            <p:ph idx="1"/>
          </p:nvPr>
        </p:nvSpPr>
        <p:spPr>
          <a:xfrm>
            <a:off x="226577" y="1585403"/>
            <a:ext cx="4741933" cy="4594220"/>
          </a:xfrm>
        </p:spPr>
        <p:txBody>
          <a:bodyPr>
            <a:normAutofit lnSpcReduction="10000"/>
          </a:bodyPr>
          <a:lstStyle/>
          <a:p>
            <a:r>
              <a:rPr lang="en-US"/>
              <a:t>“MN Positive Behavior Support Network” channel has:</a:t>
            </a:r>
          </a:p>
          <a:p>
            <a:pPr lvl="1"/>
            <a:r>
              <a:rPr lang="en-US"/>
              <a:t>Home</a:t>
            </a:r>
          </a:p>
          <a:p>
            <a:pPr lvl="1"/>
            <a:r>
              <a:rPr lang="en-US"/>
              <a:t>Videos</a:t>
            </a:r>
          </a:p>
          <a:p>
            <a:pPr lvl="1"/>
            <a:r>
              <a:rPr lang="en-US"/>
              <a:t>Playlists</a:t>
            </a:r>
          </a:p>
          <a:p>
            <a:pPr lvl="1"/>
            <a:r>
              <a:rPr lang="en-US"/>
              <a:t>Channels</a:t>
            </a:r>
          </a:p>
          <a:p>
            <a:pPr lvl="1"/>
            <a:r>
              <a:rPr lang="en-US"/>
              <a:t>Discussion</a:t>
            </a:r>
          </a:p>
          <a:p>
            <a:pPr lvl="1"/>
            <a:r>
              <a:rPr lang="en-US"/>
              <a:t>About</a:t>
            </a:r>
          </a:p>
          <a:p>
            <a:r>
              <a:rPr lang="en-US"/>
              <a:t>Click </a:t>
            </a:r>
            <a:r>
              <a:rPr lang="en-US" b="1"/>
              <a:t>Subscribe</a:t>
            </a:r>
            <a:r>
              <a:rPr lang="en-US"/>
              <a:t> button on top right next to channel icon</a:t>
            </a:r>
          </a:p>
        </p:txBody>
      </p:sp>
      <p:pic>
        <p:nvPicPr>
          <p:cNvPr id="7" name="Picture 6" descr="Screenshot of the MNPBS Network YouTube channel page showing multiple  MNPBS Network videos, with a blue arrow pointing at the subscribe button." title="Subscribe Button MNPBS Network YouTube channel"/>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59850" y="1372520"/>
            <a:ext cx="7032150" cy="4807103"/>
          </a:xfrm>
          <a:prstGeom prst="rect">
            <a:avLst/>
          </a:prstGeom>
          <a:ln>
            <a:solidFill>
              <a:srgbClr val="0F3F59"/>
            </a:solidFill>
          </a:ln>
        </p:spPr>
      </p:pic>
      <p:sp>
        <p:nvSpPr>
          <p:cNvPr id="13" name="Left Arrow 12" descr="Blue arrow pointing to Sustaining Exemplar Schools tab on pbisMN.org" title="Blue Arrow"/>
          <p:cNvSpPr/>
          <p:nvPr/>
        </p:nvSpPr>
        <p:spPr>
          <a:xfrm rot="9097843">
            <a:off x="4237394" y="3508130"/>
            <a:ext cx="7348529" cy="623528"/>
          </a:xfrm>
          <a:prstGeom prst="leftArrow">
            <a:avLst/>
          </a:prstGeom>
          <a:solidFill>
            <a:srgbClr val="00A3DB"/>
          </a:solidFill>
          <a:ln>
            <a:solidFill>
              <a:srgbClr val="0F3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3"/>
          </p:nvPr>
        </p:nvSpPr>
        <p:spPr/>
        <p:txBody>
          <a:bodyPr/>
          <a:lstStyle/>
          <a:p>
            <a:r>
              <a:rPr lang="en-US"/>
              <a:t>MNPSP.org/MNPBS</a:t>
            </a:r>
          </a:p>
        </p:txBody>
      </p:sp>
      <p:sp>
        <p:nvSpPr>
          <p:cNvPr id="4" name="Slide Number Placeholder 3"/>
          <p:cNvSpPr>
            <a:spLocks noGrp="1"/>
          </p:cNvSpPr>
          <p:nvPr>
            <p:ph type="sldNum" sz="quarter" idx="12"/>
          </p:nvPr>
        </p:nvSpPr>
        <p:spPr/>
        <p:txBody>
          <a:bodyPr/>
          <a:lstStyle/>
          <a:p>
            <a:fld id="{48F63A3B-78C7-47BE-AE5E-E10140E04643}" type="slidenum">
              <a:rPr lang="en-US" smtClean="0"/>
              <a:pPr/>
              <a:t>14</a:t>
            </a:fld>
            <a:endParaRPr lang="en-US"/>
          </a:p>
        </p:txBody>
      </p:sp>
    </p:spTree>
    <p:extLst>
      <p:ext uri="{BB962C8B-B14F-4D97-AF65-F5344CB8AC3E}">
        <p14:creationId xmlns:p14="http://schemas.microsoft.com/office/powerpoint/2010/main" val="301747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PBIS Minnesota YouTube Channel</a:t>
            </a:r>
          </a:p>
        </p:txBody>
      </p:sp>
      <p:pic>
        <p:nvPicPr>
          <p:cNvPr id="7" name="Content Placeholder 6" descr="PBIS Minnesota YouTube Channel Homepage"/>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169978" y="1535906"/>
            <a:ext cx="8418892" cy="4351338"/>
          </a:xfrm>
        </p:spPr>
      </p:pic>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6/14/2023</a:t>
            </a:fld>
            <a:endParaRPr lang="en-US">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15</a:t>
            </a:fld>
            <a:endParaRPr lang="en-US">
              <a:solidFill>
                <a:srgbClr val="000000"/>
              </a:solidFill>
            </a:endParaRPr>
          </a:p>
        </p:txBody>
      </p:sp>
      <p:sp>
        <p:nvSpPr>
          <p:cNvPr id="6" name="Footer Placeholder 5"/>
          <p:cNvSpPr>
            <a:spLocks noGrp="1"/>
          </p:cNvSpPr>
          <p:nvPr>
            <p:ph type="ftr" sz="quarter" idx="13"/>
          </p:nvPr>
        </p:nvSpPr>
        <p:spPr/>
        <p:txBody>
          <a:bodyPr/>
          <a:lstStyle/>
          <a:p>
            <a:r>
              <a:rPr lang="en-US" sz="1200">
                <a:solidFill>
                  <a:srgbClr val="003865"/>
                </a:solidFill>
                <a:effectLst/>
                <a:latin typeface="Calibri" panose="020F0502020204030204" pitchFamily="34" charset="0"/>
                <a:ea typeface="Calibri" panose="020F0502020204030204" pitchFamily="34" charset="0"/>
              </a:rPr>
              <a:t>Minnesota Department of Education</a:t>
            </a:r>
            <a:r>
              <a:rPr lang="en-US" sz="1200">
                <a:solidFill>
                  <a:srgbClr val="FFFFFF"/>
                </a:solidFill>
                <a:effectLst/>
                <a:latin typeface="Calibri" panose="020F0502020204030204" pitchFamily="34" charset="0"/>
                <a:ea typeface="Calibri" panose="020F0502020204030204" pitchFamily="34" charset="0"/>
              </a:rPr>
              <a:t> </a:t>
            </a:r>
            <a:r>
              <a:rPr lang="en-US" sz="1200">
                <a:solidFill>
                  <a:srgbClr val="78BE21"/>
                </a:solidFill>
                <a:effectLst/>
                <a:latin typeface="Calibri" panose="020F0502020204030204" pitchFamily="34" charset="0"/>
                <a:ea typeface="Calibri" panose="020F0502020204030204" pitchFamily="34" charset="0"/>
              </a:rPr>
              <a:t>|</a:t>
            </a:r>
            <a:r>
              <a:rPr lang="en-US" sz="1200">
                <a:solidFill>
                  <a:srgbClr val="FFFFFF"/>
                </a:solidFill>
                <a:effectLst/>
                <a:latin typeface="Calibri" panose="020F0502020204030204" pitchFamily="34" charset="0"/>
                <a:ea typeface="Calibri" panose="020F0502020204030204" pitchFamily="34" charset="0"/>
              </a:rPr>
              <a:t> </a:t>
            </a:r>
            <a:r>
              <a:rPr lang="en-US" sz="1200">
                <a:solidFill>
                  <a:srgbClr val="003865"/>
                </a:solidFill>
                <a:effectLst/>
                <a:latin typeface="Calibri" panose="020F0502020204030204" pitchFamily="34" charset="0"/>
                <a:ea typeface="Calibri" panose="020F0502020204030204" pitchFamily="34" charset="0"/>
              </a:rPr>
              <a:t>education.mn.gov</a:t>
            </a:r>
            <a:endParaRPr lang="en-US">
              <a:solidFill>
                <a:srgbClr val="003865"/>
              </a:solidFill>
            </a:endParaRPr>
          </a:p>
        </p:txBody>
      </p:sp>
    </p:spTree>
    <p:extLst>
      <p:ext uri="{BB962C8B-B14F-4D97-AF65-F5344CB8AC3E}">
        <p14:creationId xmlns:p14="http://schemas.microsoft.com/office/powerpoint/2010/main" val="418381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and Emerging Resources on PBIS.org</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6/14/2023</a:t>
            </a:fld>
            <a:endParaRPr lang="en-US">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16</a:t>
            </a:fld>
            <a:endParaRPr lang="en-US">
              <a:solidFill>
                <a:srgbClr val="000000"/>
              </a:solidFill>
            </a:endParaRPr>
          </a:p>
        </p:txBody>
      </p:sp>
      <p:sp>
        <p:nvSpPr>
          <p:cNvPr id="6" name="Footer Placeholder 5"/>
          <p:cNvSpPr>
            <a:spLocks noGrp="1"/>
          </p:cNvSpPr>
          <p:nvPr>
            <p:ph type="ftr" sz="quarter" idx="13"/>
          </p:nvPr>
        </p:nvSpPr>
        <p:spPr/>
        <p:txBody>
          <a:bodyPr/>
          <a:lstStyle/>
          <a:p>
            <a:r>
              <a:rPr lang="en-US" sz="1200">
                <a:solidFill>
                  <a:srgbClr val="003865"/>
                </a:solidFill>
                <a:effectLst/>
                <a:latin typeface="Calibri" panose="020F0502020204030204" pitchFamily="34" charset="0"/>
                <a:ea typeface="Calibri" panose="020F0502020204030204" pitchFamily="34" charset="0"/>
              </a:rPr>
              <a:t>Minnesota Department of Education</a:t>
            </a:r>
            <a:r>
              <a:rPr lang="en-US" sz="1200">
                <a:solidFill>
                  <a:srgbClr val="FFFFFF"/>
                </a:solidFill>
                <a:effectLst/>
                <a:latin typeface="Calibri" panose="020F0502020204030204" pitchFamily="34" charset="0"/>
                <a:ea typeface="Calibri" panose="020F0502020204030204" pitchFamily="34" charset="0"/>
              </a:rPr>
              <a:t> </a:t>
            </a:r>
            <a:r>
              <a:rPr lang="en-US" sz="1200">
                <a:solidFill>
                  <a:srgbClr val="78BE21"/>
                </a:solidFill>
                <a:effectLst/>
                <a:latin typeface="Calibri" panose="020F0502020204030204" pitchFamily="34" charset="0"/>
                <a:ea typeface="Calibri" panose="020F0502020204030204" pitchFamily="34" charset="0"/>
              </a:rPr>
              <a:t>|</a:t>
            </a:r>
            <a:r>
              <a:rPr lang="en-US" sz="1200">
                <a:solidFill>
                  <a:srgbClr val="FFFFFF"/>
                </a:solidFill>
                <a:effectLst/>
                <a:latin typeface="Calibri" panose="020F0502020204030204" pitchFamily="34" charset="0"/>
                <a:ea typeface="Calibri" panose="020F0502020204030204" pitchFamily="34" charset="0"/>
              </a:rPr>
              <a:t> </a:t>
            </a:r>
            <a:r>
              <a:rPr lang="en-US" sz="1200">
                <a:solidFill>
                  <a:srgbClr val="003865"/>
                </a:solidFill>
                <a:effectLst/>
                <a:latin typeface="Calibri" panose="020F0502020204030204" pitchFamily="34" charset="0"/>
                <a:ea typeface="Calibri" panose="020F0502020204030204" pitchFamily="34" charset="0"/>
              </a:rPr>
              <a:t>education.mn.gov</a:t>
            </a:r>
            <a:endParaRPr lang="en-US">
              <a:solidFill>
                <a:srgbClr val="003865"/>
              </a:solidFill>
            </a:endParaRPr>
          </a:p>
        </p:txBody>
      </p:sp>
      <p:sp>
        <p:nvSpPr>
          <p:cNvPr id="8" name="Content Placeholder 7"/>
          <p:cNvSpPr>
            <a:spLocks noGrp="1"/>
          </p:cNvSpPr>
          <p:nvPr>
            <p:ph idx="1"/>
          </p:nvPr>
        </p:nvSpPr>
        <p:spPr>
          <a:xfrm>
            <a:off x="838200" y="1825625"/>
            <a:ext cx="10860524" cy="4284103"/>
          </a:xfrm>
        </p:spPr>
        <p:txBody>
          <a:bodyPr vert="horz" lIns="91440" tIns="45720" rIns="91440" bIns="45720" rtlCol="0" anchor="t">
            <a:normAutofit fontScale="92500"/>
          </a:bodyPr>
          <a:lstStyle/>
          <a:p>
            <a:r>
              <a:rPr lang="en-US" dirty="0">
                <a:ea typeface="+mn-lt"/>
                <a:cs typeface="+mn-lt"/>
                <a:hlinkClick r:id="rId2"/>
              </a:rPr>
              <a:t>School Mental Health Integration: Lessons Learned from Implementation of the Interconnected Systems Framework across Two Local Education Agencies</a:t>
            </a:r>
            <a:endParaRPr lang="en-US">
              <a:cs typeface="Calibri"/>
            </a:endParaRPr>
          </a:p>
          <a:p>
            <a:r>
              <a:rPr lang="en-US" dirty="0">
                <a:ea typeface="+mn-lt"/>
                <a:cs typeface="+mn-lt"/>
                <a:hlinkClick r:id="rId3"/>
              </a:rPr>
              <a:t>Measuring Fidelity of Core Features of Tier 2 Systems and Practices in Schools</a:t>
            </a:r>
            <a:endParaRPr lang="en-US">
              <a:cs typeface="Calibri"/>
            </a:endParaRPr>
          </a:p>
          <a:p>
            <a:r>
              <a:rPr lang="en-US" dirty="0">
                <a:ea typeface="+mn-lt"/>
                <a:cs typeface="+mn-lt"/>
                <a:hlinkClick r:id="rId4"/>
              </a:rPr>
              <a:t>Supporting and Responding to Educators’ Classroom PBIS Implementation Needs: Guide to Classroom Systems and Data</a:t>
            </a:r>
            <a:endParaRPr lang="en-US">
              <a:cs typeface="Calibri"/>
            </a:endParaRPr>
          </a:p>
          <a:p>
            <a:r>
              <a:rPr lang="en-US" dirty="0">
                <a:ea typeface="+mn-lt"/>
                <a:cs typeface="+mn-lt"/>
                <a:hlinkClick r:id="rId5"/>
              </a:rPr>
              <a:t>Why Implement Tier 1 PBIS for Students with Disabilities? What Does Research Say?</a:t>
            </a:r>
            <a:br>
              <a:rPr lang="en-US" dirty="0">
                <a:ea typeface="+mn-lt"/>
                <a:cs typeface="+mn-lt"/>
              </a:rPr>
            </a:br>
            <a:br>
              <a:rPr lang="en-US" dirty="0">
                <a:ea typeface="+mn-lt"/>
                <a:cs typeface="+mn-lt"/>
              </a:rPr>
            </a:br>
            <a:br>
              <a:rPr lang="en-US" dirty="0">
                <a:ea typeface="+mn-lt"/>
                <a:cs typeface="+mn-lt"/>
              </a:rPr>
            </a:br>
            <a:endParaRPr lang="en-US">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7" name="Picture 8" descr="Center on PBIS Logo">
            <a:extLst>
              <a:ext uri="{FF2B5EF4-FFF2-40B4-BE49-F238E27FC236}">
                <a16:creationId xmlns:a16="http://schemas.microsoft.com/office/drawing/2014/main" id="{5F4DE8E3-76F4-451D-936B-AF0D52FD765D}"/>
              </a:ext>
            </a:extLst>
          </p:cNvPr>
          <p:cNvPicPr>
            <a:picLocks noChangeAspect="1"/>
          </p:cNvPicPr>
          <p:nvPr/>
        </p:nvPicPr>
        <p:blipFill>
          <a:blip r:embed="rId6"/>
          <a:stretch>
            <a:fillRect/>
          </a:stretch>
        </p:blipFill>
        <p:spPr>
          <a:xfrm>
            <a:off x="6528547" y="5007052"/>
            <a:ext cx="4894729" cy="1404691"/>
          </a:xfrm>
          <a:prstGeom prst="rect">
            <a:avLst/>
          </a:prstGeom>
        </p:spPr>
      </p:pic>
    </p:spTree>
    <p:extLst>
      <p:ext uri="{BB962C8B-B14F-4D97-AF65-F5344CB8AC3E}">
        <p14:creationId xmlns:p14="http://schemas.microsoft.com/office/powerpoint/2010/main" val="3971317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AE62-4A7D-6C44-71A5-1F41E1F5481A}"/>
              </a:ext>
            </a:extLst>
          </p:cNvPr>
          <p:cNvSpPr>
            <a:spLocks noGrp="1"/>
          </p:cNvSpPr>
          <p:nvPr>
            <p:ph type="title"/>
          </p:nvPr>
        </p:nvSpPr>
        <p:spPr/>
        <p:txBody>
          <a:bodyPr/>
          <a:lstStyle/>
          <a:p>
            <a:r>
              <a:rPr lang="en-US" dirty="0">
                <a:cs typeface="Calibri"/>
              </a:rPr>
              <a:t>Recorded Training Webinars</a:t>
            </a:r>
            <a:endParaRPr lang="en-US" dirty="0"/>
          </a:p>
        </p:txBody>
      </p:sp>
      <p:sp>
        <p:nvSpPr>
          <p:cNvPr id="3" name="Content Placeholder 2">
            <a:extLst>
              <a:ext uri="{FF2B5EF4-FFF2-40B4-BE49-F238E27FC236}">
                <a16:creationId xmlns:a16="http://schemas.microsoft.com/office/drawing/2014/main" id="{FE1A00C2-B60B-E8D7-6D17-1FCF6FB49455}"/>
              </a:ext>
            </a:extLst>
          </p:cNvPr>
          <p:cNvSpPr>
            <a:spLocks noGrp="1"/>
          </p:cNvSpPr>
          <p:nvPr>
            <p:ph idx="1"/>
          </p:nvPr>
        </p:nvSpPr>
        <p:spPr>
          <a:xfrm>
            <a:off x="793376" y="1601507"/>
            <a:ext cx="10515600" cy="4351338"/>
          </a:xfrm>
        </p:spPr>
        <p:txBody>
          <a:bodyPr vert="horz" lIns="91440" tIns="45720" rIns="91440" bIns="45720" rtlCol="0" anchor="t">
            <a:normAutofit/>
          </a:bodyPr>
          <a:lstStyle/>
          <a:p>
            <a:r>
              <a:rPr lang="en-US" b="1" u="sng" dirty="0">
                <a:cs typeface="Calibri"/>
                <a:hlinkClick r:id="rId2"/>
              </a:rPr>
              <a:t>Positive Behavioral Interventions and Supports (PBIS) 101:</a:t>
            </a:r>
            <a:r>
              <a:rPr lang="en-US" b="1" dirty="0">
                <a:cs typeface="Calibri"/>
              </a:rPr>
              <a:t> </a:t>
            </a:r>
            <a:r>
              <a:rPr lang="en-US" dirty="0">
                <a:ea typeface="+mn-lt"/>
                <a:cs typeface="+mn-lt"/>
              </a:rPr>
              <a:t>An introduction to the framework, structures, and work that Minnesota schools are doing in PBIS and a multi-tiered system of support (MTSS) across the state. </a:t>
            </a:r>
          </a:p>
          <a:p>
            <a:r>
              <a:rPr lang="en-US" b="1" u="sng" dirty="0">
                <a:ea typeface="+mn-lt"/>
                <a:cs typeface="+mn-lt"/>
                <a:hlinkClick r:id="rId3"/>
              </a:rPr>
              <a:t>Alternative Delivery of Special Education Services (ADSIS) 101</a:t>
            </a:r>
            <a:r>
              <a:rPr lang="en-US" dirty="0">
                <a:ea typeface="+mn-lt"/>
                <a:cs typeface="+mn-lt"/>
              </a:rPr>
              <a:t>: An introduction to ADSIS programming, local examples from implementing sites and updates on the application window for ADSIS funding.</a:t>
            </a:r>
          </a:p>
          <a:p>
            <a:r>
              <a:rPr lang="en-US" b="1" u="sng" dirty="0">
                <a:ea typeface="+mn-lt"/>
                <a:cs typeface="+mn-lt"/>
                <a:hlinkClick r:id="rId4"/>
              </a:rPr>
              <a:t>Local Implementation Alignment - Integrating PBIS and School Linked Behavioral Health (SLBH) Services:</a:t>
            </a:r>
            <a:r>
              <a:rPr lang="en-US" dirty="0">
                <a:ea typeface="+mn-lt"/>
                <a:cs typeface="+mn-lt"/>
              </a:rPr>
              <a:t> Partnerships between public school districts and local mental health agencies to support PBIS</a:t>
            </a:r>
          </a:p>
        </p:txBody>
      </p:sp>
      <p:sp>
        <p:nvSpPr>
          <p:cNvPr id="4" name="Date Placeholder 3">
            <a:extLst>
              <a:ext uri="{FF2B5EF4-FFF2-40B4-BE49-F238E27FC236}">
                <a16:creationId xmlns:a16="http://schemas.microsoft.com/office/drawing/2014/main" id="{E4DEAA58-6B11-5DC2-129F-B6C81DB08231}"/>
              </a:ext>
            </a:extLst>
          </p:cNvPr>
          <p:cNvSpPr>
            <a:spLocks noGrp="1"/>
          </p:cNvSpPr>
          <p:nvPr>
            <p:ph type="dt" sz="half" idx="10"/>
          </p:nvPr>
        </p:nvSpPr>
        <p:spPr/>
        <p:txBody>
          <a:bodyPr/>
          <a:lstStyle/>
          <a:p>
            <a:fld id="{824D5D47-1752-4D84-8BFB-C2F71A34C932}" type="datetime1">
              <a:rPr lang="en-US" smtClean="0">
                <a:solidFill>
                  <a:srgbClr val="000000"/>
                </a:solidFill>
              </a:rPr>
              <a:pPr/>
              <a:t>6/14/2023</a:t>
            </a:fld>
            <a:endParaRPr lang="en-US">
              <a:solidFill>
                <a:srgbClr val="000000"/>
              </a:solidFill>
            </a:endParaRPr>
          </a:p>
        </p:txBody>
      </p:sp>
      <p:sp>
        <p:nvSpPr>
          <p:cNvPr id="5" name="Slide Number Placeholder 4">
            <a:extLst>
              <a:ext uri="{FF2B5EF4-FFF2-40B4-BE49-F238E27FC236}">
                <a16:creationId xmlns:a16="http://schemas.microsoft.com/office/drawing/2014/main" id="{5C21EFE5-F5F3-577B-924B-D6BD82C8C705}"/>
              </a:ext>
            </a:extLst>
          </p:cNvPr>
          <p:cNvSpPr>
            <a:spLocks noGrp="1"/>
          </p:cNvSpPr>
          <p:nvPr>
            <p:ph type="sldNum" sz="quarter" idx="12"/>
          </p:nvPr>
        </p:nvSpPr>
        <p:spPr/>
        <p:txBody>
          <a:bodyPr/>
          <a:lstStyle/>
          <a:p>
            <a:fld id="{48F63A3B-78C7-47BE-AE5E-E10140E04643}" type="slidenum">
              <a:rPr lang="en-US" smtClean="0">
                <a:solidFill>
                  <a:srgbClr val="000000"/>
                </a:solidFill>
              </a:rPr>
              <a:pPr/>
              <a:t>17</a:t>
            </a:fld>
            <a:endParaRPr lang="en-US">
              <a:solidFill>
                <a:srgbClr val="000000"/>
              </a:solidFill>
            </a:endParaRPr>
          </a:p>
        </p:txBody>
      </p:sp>
      <p:sp>
        <p:nvSpPr>
          <p:cNvPr id="6" name="Footer Placeholder 5">
            <a:extLst>
              <a:ext uri="{FF2B5EF4-FFF2-40B4-BE49-F238E27FC236}">
                <a16:creationId xmlns:a16="http://schemas.microsoft.com/office/drawing/2014/main" id="{AE34BA37-DD50-145E-1CF0-950D8140E04A}"/>
              </a:ext>
            </a:extLst>
          </p:cNvPr>
          <p:cNvSpPr>
            <a:spLocks noGrp="1"/>
          </p:cNvSpPr>
          <p:nvPr>
            <p:ph type="ftr" sz="quarter" idx="13"/>
          </p:nvPr>
        </p:nvSpPr>
        <p:spPr/>
        <p:txBody>
          <a:bodyPr/>
          <a:lstStyle/>
          <a:p>
            <a:r>
              <a:rPr lang="en-US" sz="1200">
                <a:solidFill>
                  <a:srgbClr val="003865"/>
                </a:solidFill>
                <a:effectLst/>
                <a:latin typeface="Calibri" panose="020F0502020204030204" pitchFamily="34" charset="0"/>
                <a:ea typeface="Calibri" panose="020F0502020204030204" pitchFamily="34" charset="0"/>
              </a:rPr>
              <a:t>Minnesota Department of Education</a:t>
            </a:r>
            <a:r>
              <a:rPr lang="en-US" sz="1200">
                <a:solidFill>
                  <a:srgbClr val="FFFFFF"/>
                </a:solidFill>
                <a:effectLst/>
                <a:latin typeface="Calibri" panose="020F0502020204030204" pitchFamily="34" charset="0"/>
                <a:ea typeface="Calibri" panose="020F0502020204030204" pitchFamily="34" charset="0"/>
              </a:rPr>
              <a:t> </a:t>
            </a:r>
            <a:r>
              <a:rPr lang="en-US" sz="1200">
                <a:solidFill>
                  <a:srgbClr val="78BE21"/>
                </a:solidFill>
                <a:effectLst/>
                <a:latin typeface="Calibri" panose="020F0502020204030204" pitchFamily="34" charset="0"/>
                <a:ea typeface="Calibri" panose="020F0502020204030204" pitchFamily="34" charset="0"/>
              </a:rPr>
              <a:t>|</a:t>
            </a:r>
            <a:r>
              <a:rPr lang="en-US" sz="1200">
                <a:solidFill>
                  <a:srgbClr val="FFFFFF"/>
                </a:solidFill>
                <a:effectLst/>
                <a:latin typeface="Calibri" panose="020F0502020204030204" pitchFamily="34" charset="0"/>
                <a:ea typeface="Calibri" panose="020F0502020204030204" pitchFamily="34" charset="0"/>
              </a:rPr>
              <a:t> </a:t>
            </a:r>
            <a:r>
              <a:rPr lang="en-US" sz="1200">
                <a:solidFill>
                  <a:srgbClr val="003865"/>
                </a:solidFill>
                <a:effectLst/>
                <a:latin typeface="Calibri" panose="020F0502020204030204" pitchFamily="34" charset="0"/>
                <a:ea typeface="Calibri" panose="020F0502020204030204" pitchFamily="34" charset="0"/>
              </a:rPr>
              <a:t>education.mn.gov</a:t>
            </a:r>
            <a:endParaRPr lang="en-US">
              <a:solidFill>
                <a:srgbClr val="003865"/>
              </a:solidFill>
            </a:endParaRPr>
          </a:p>
        </p:txBody>
      </p:sp>
      <p:sp>
        <p:nvSpPr>
          <p:cNvPr id="9" name="Rectangle 8">
            <a:extLst>
              <a:ext uri="{FF2B5EF4-FFF2-40B4-BE49-F238E27FC236}">
                <a16:creationId xmlns:a16="http://schemas.microsoft.com/office/drawing/2014/main" id="{777166D5-2AA5-C356-9C60-B63D9EB6B484}"/>
              </a:ext>
            </a:extLst>
          </p:cNvPr>
          <p:cNvSpPr/>
          <p:nvPr/>
        </p:nvSpPr>
        <p:spPr>
          <a:xfrm>
            <a:off x="793376" y="5754843"/>
            <a:ext cx="10515599" cy="646331"/>
          </a:xfrm>
          <a:prstGeom prst="rect">
            <a:avLst/>
          </a:prstGeom>
          <a:solidFill>
            <a:srgbClr val="FFC000"/>
          </a:solidFill>
          <a:ln w="38100">
            <a:solidFill>
              <a:schemeClr val="tx1"/>
            </a:solidFill>
          </a:ln>
        </p:spPr>
        <p:txBody>
          <a:bodyPr wrap="square">
            <a:spAutoFit/>
          </a:bodyPr>
          <a:lstStyle/>
          <a:p>
            <a:pPr lvl="0">
              <a:defRPr/>
            </a:pPr>
            <a:r>
              <a:rPr lang="en-US">
                <a:solidFill>
                  <a:srgbClr val="003865"/>
                </a:solidFill>
                <a:latin typeface="Calibri"/>
              </a:rPr>
              <a:t>All accessible </a:t>
            </a:r>
            <a:r>
              <a:rPr kumimoji="0" lang="en-US" b="0" u="none" strike="noStrike" kern="1200" cap="none" spc="0" normalizeH="0" noProof="0">
                <a:ln>
                  <a:noFill/>
                </a:ln>
                <a:solidFill>
                  <a:srgbClr val="003865"/>
                </a:solidFill>
                <a:effectLst/>
                <a:uLnTx/>
                <a:uFillTx/>
                <a:latin typeface="Calibri"/>
              </a:rPr>
              <a:t>recordings </a:t>
            </a:r>
            <a:r>
              <a:rPr kumimoji="0" lang="en-US" b="0" u="none" strike="noStrike" kern="1200" cap="none" spc="0" normalizeH="0" noProof="0">
                <a:ln>
                  <a:noFill/>
                </a:ln>
                <a:solidFill>
                  <a:srgbClr val="002060"/>
                </a:solidFill>
                <a:effectLst/>
                <a:uLnTx/>
                <a:uFillTx/>
                <a:latin typeface="Calibri"/>
              </a:rPr>
              <a:t>an</a:t>
            </a:r>
            <a:r>
              <a:rPr kumimoji="0" lang="en-US" b="0" u="none" strike="noStrike" kern="1200" cap="none" spc="0" normalizeH="0" noProof="0">
                <a:ln>
                  <a:noFill/>
                </a:ln>
                <a:solidFill>
                  <a:srgbClr val="003865"/>
                </a:solidFill>
                <a:effectLst/>
                <a:uLnTx/>
                <a:uFillTx/>
                <a:latin typeface="Calibri"/>
              </a:rPr>
              <a:t>d materials</a:t>
            </a:r>
            <a:r>
              <a:rPr kumimoji="0" lang="en-US" b="0" u="none" strike="noStrike" kern="1200" cap="none" spc="0" normalizeH="0" baseline="0" noProof="0">
                <a:ln>
                  <a:noFill/>
                </a:ln>
                <a:solidFill>
                  <a:srgbClr val="003865"/>
                </a:solidFill>
                <a:effectLst/>
                <a:uLnTx/>
                <a:uFillTx/>
                <a:latin typeface="Calibri"/>
              </a:rPr>
              <a:t> can be found </a:t>
            </a:r>
            <a:r>
              <a:rPr lang="en-US">
                <a:solidFill>
                  <a:srgbClr val="003865"/>
                </a:solidFill>
              </a:rPr>
              <a:t>at the </a:t>
            </a:r>
            <a:r>
              <a:rPr lang="en-US">
                <a:solidFill>
                  <a:srgbClr val="003865"/>
                </a:solidFill>
                <a:hlinkClick r:id="rId5"/>
              </a:rPr>
              <a:t>MDE Special Education Training webpage</a:t>
            </a:r>
            <a:r>
              <a:rPr lang="en-US">
                <a:solidFill>
                  <a:srgbClr val="003865"/>
                </a:solidFill>
              </a:rPr>
              <a:t>  (https://education.mn.gov/MDE/dse/sped/spedtrain)</a:t>
            </a:r>
          </a:p>
        </p:txBody>
      </p:sp>
    </p:spTree>
    <p:extLst>
      <p:ext uri="{BB962C8B-B14F-4D97-AF65-F5344CB8AC3E}">
        <p14:creationId xmlns:p14="http://schemas.microsoft.com/office/powerpoint/2010/main" val="103031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a:t>Share your #pbisMN work!</a:t>
            </a:r>
            <a:br>
              <a:rPr lang="en-US" sz="1800"/>
            </a:br>
            <a:endParaRPr lang="en-US" sz="180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18</a:t>
            </a:fld>
            <a:endParaRPr lang="en-US">
              <a:solidFill>
                <a:srgbClr val="000000"/>
              </a:solidFill>
            </a:endParaRPr>
          </a:p>
        </p:txBody>
      </p:sp>
      <p:sp>
        <p:nvSpPr>
          <p:cNvPr id="10" name="Shape 163"/>
          <p:cNvSpPr txBox="1"/>
          <p:nvPr/>
        </p:nvSpPr>
        <p:spPr>
          <a:xfrm>
            <a:off x="1354288" y="1933953"/>
            <a:ext cx="4515933" cy="378224"/>
          </a:xfrm>
          <a:prstGeom prst="rect">
            <a:avLst/>
          </a:prstGeom>
          <a:noFill/>
          <a:ln>
            <a:noFill/>
          </a:ln>
        </p:spPr>
        <p:txBody>
          <a:bodyPr lIns="68569" tIns="68569" rIns="68569" bIns="68569" numCol="1" anchor="ctr" anchorCtr="0">
            <a:noAutofit/>
          </a:bodyPr>
          <a:lstStyle/>
          <a:p>
            <a:r>
              <a:rPr lang="en-US" sz="3600" u="sng">
                <a:solidFill>
                  <a:srgbClr val="0563C1"/>
                </a:solidFill>
                <a:hlinkClick r:id="rId2" tooltip="pbis minnesota facebook link"/>
              </a:rPr>
              <a:t>facebook.com/pbisMN</a:t>
            </a:r>
            <a:r>
              <a:rPr lang="en-US" sz="3600" u="sng">
                <a:solidFill>
                  <a:srgbClr val="0563C1"/>
                </a:solidFill>
              </a:rPr>
              <a:t> </a:t>
            </a:r>
            <a:r>
              <a:rPr lang="en-US" sz="3600">
                <a:solidFill>
                  <a:srgbClr val="003865"/>
                </a:solidFill>
              </a:rPr>
              <a:t> </a:t>
            </a:r>
          </a:p>
        </p:txBody>
      </p:sp>
      <p:sp>
        <p:nvSpPr>
          <p:cNvPr id="11" name="Shape 164"/>
          <p:cNvSpPr txBox="1"/>
          <p:nvPr/>
        </p:nvSpPr>
        <p:spPr>
          <a:xfrm>
            <a:off x="6564678" y="1857003"/>
            <a:ext cx="4362966" cy="532124"/>
          </a:xfrm>
          <a:prstGeom prst="rect">
            <a:avLst/>
          </a:prstGeom>
          <a:noFill/>
          <a:ln>
            <a:noFill/>
          </a:ln>
        </p:spPr>
        <p:txBody>
          <a:bodyPr lIns="68569" tIns="68569" rIns="68569" bIns="68569" numCol="1" anchor="ctr" anchorCtr="0">
            <a:noAutofit/>
          </a:bodyPr>
          <a:lstStyle/>
          <a:p>
            <a:r>
              <a:rPr lang="en-US" sz="3600" u="sng">
                <a:solidFill>
                  <a:srgbClr val="0563C1"/>
                </a:solidFill>
                <a:hlinkClick r:id="rId3" tooltip="pbis minnesota twitter link"/>
              </a:rPr>
              <a:t>twitter.com/pbisMN</a:t>
            </a:r>
            <a:r>
              <a:rPr lang="en-US" sz="2800">
                <a:solidFill>
                  <a:srgbClr val="003865"/>
                </a:solidFill>
              </a:rPr>
              <a:t> </a:t>
            </a:r>
            <a:endParaRPr lang="en-US" sz="2000">
              <a:solidFill>
                <a:srgbClr val="003865"/>
              </a:solidFill>
            </a:endParaRPr>
          </a:p>
        </p:txBody>
      </p:sp>
      <p:pic>
        <p:nvPicPr>
          <p:cNvPr id="12" name="Shape 166" descr="This is the Twitter Logo of the bluebird tweeting." title="Twitter Logo"/>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5755" y="2528240"/>
            <a:ext cx="964763" cy="779737"/>
          </a:xfrm>
          <a:prstGeom prst="rect">
            <a:avLst/>
          </a:prstGeom>
          <a:noFill/>
          <a:ln>
            <a:noFill/>
          </a:ln>
        </p:spPr>
      </p:pic>
      <p:pic>
        <p:nvPicPr>
          <p:cNvPr id="9" name="Shape 162" descr="This is a thumbs up like sign from FaceBook." title="Thumbs Up Like FaceBook"/>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2704985" y="2528240"/>
            <a:ext cx="1814537" cy="816413"/>
          </a:xfrm>
          <a:prstGeom prst="roundRect">
            <a:avLst>
              <a:gd name="adj" fmla="val 16667"/>
            </a:avLst>
          </a:prstGeom>
          <a:noFill/>
          <a:ln>
            <a:noFill/>
          </a:ln>
        </p:spPr>
      </p:pic>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6/14/2023</a:t>
            </a:fld>
            <a:endParaRPr lang="en-US">
              <a:solidFill>
                <a:srgbClr val="000000"/>
              </a:solidFill>
            </a:endParaRPr>
          </a:p>
        </p:txBody>
      </p:sp>
    </p:spTree>
    <p:extLst>
      <p:ext uri="{BB962C8B-B14F-4D97-AF65-F5344CB8AC3E}">
        <p14:creationId xmlns:p14="http://schemas.microsoft.com/office/powerpoint/2010/main" val="3126074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pPr/>
              <a:t>19</a:t>
            </a:fld>
            <a:endParaRPr lang="en-US"/>
          </a:p>
        </p:txBody>
      </p:sp>
      <p:sp>
        <p:nvSpPr>
          <p:cNvPr id="3" name="Footer Placeholder 2"/>
          <p:cNvSpPr>
            <a:spLocks noGrp="1"/>
          </p:cNvSpPr>
          <p:nvPr>
            <p:ph type="ftr" sz="quarter" idx="3"/>
          </p:nvPr>
        </p:nvSpPr>
        <p:spPr/>
        <p:txBody>
          <a:bodyPr/>
          <a:lstStyle/>
          <a:p>
            <a:r>
              <a:rPr lang="en-US"/>
              <a:t>Minnesota Department of Education </a:t>
            </a:r>
            <a:r>
              <a:rPr lang="en-US">
                <a:solidFill>
                  <a:schemeClr val="accent2"/>
                </a:solidFill>
              </a:rPr>
              <a:t>|</a:t>
            </a:r>
            <a:r>
              <a:rPr lang="en-US"/>
              <a:t> education.mn.gov</a:t>
            </a:r>
          </a:p>
        </p:txBody>
      </p:sp>
      <p:sp>
        <p:nvSpPr>
          <p:cNvPr id="4" name="Date Placeholder 3"/>
          <p:cNvSpPr>
            <a:spLocks noGrp="1"/>
          </p:cNvSpPr>
          <p:nvPr>
            <p:ph type="dt" sz="half" idx="11"/>
          </p:nvPr>
        </p:nvSpPr>
        <p:spPr/>
        <p:txBody>
          <a:bodyPr/>
          <a:lstStyle/>
          <a:p>
            <a:fld id="{F4B91AA0-3BA7-4036-A3DA-317C6C4FFA29}" type="datetime1">
              <a:rPr lang="en-US" smtClean="0"/>
              <a:t>6/14/2023</a:t>
            </a:fld>
            <a:endParaRPr lang="en-US"/>
          </a:p>
        </p:txBody>
      </p:sp>
      <p:pic>
        <p:nvPicPr>
          <p:cNvPr id="7" name="Content Placeholder 6" descr="Photo of Becky in front of a fireplace image. &#10;&#10;Photo of the PBIS State Leadership team in 2016 with Becky Nies in the center."/>
          <p:cNvPicPr>
            <a:picLocks noGrp="1" noChangeAspect="1"/>
          </p:cNvPicPr>
          <p:nvPr>
            <p:ph sz="quarter" idx="10"/>
          </p:nvPr>
        </p:nvPicPr>
        <p:blipFill>
          <a:blip r:embed="rId2">
            <a:extLst>
              <a:ext uri="{28A0092B-C50C-407E-A947-70E740481C1C}">
                <a14:useLocalDpi xmlns:a14="http://schemas.microsoft.com/office/drawing/2010/main"/>
              </a:ext>
            </a:extLst>
          </a:blip>
          <a:stretch>
            <a:fillRect/>
          </a:stretch>
        </p:blipFill>
        <p:spPr>
          <a:xfrm>
            <a:off x="563924" y="1778757"/>
            <a:ext cx="4558919" cy="3543800"/>
          </a:xfrm>
        </p:spPr>
      </p:pic>
      <p:sp>
        <p:nvSpPr>
          <p:cNvPr id="6" name="Title 5"/>
          <p:cNvSpPr>
            <a:spLocks noGrp="1"/>
          </p:cNvSpPr>
          <p:nvPr>
            <p:ph type="title"/>
          </p:nvPr>
        </p:nvSpPr>
        <p:spPr/>
        <p:txBody>
          <a:bodyPr/>
          <a:lstStyle/>
          <a:p>
            <a:pPr algn="ctr"/>
            <a:r>
              <a:rPr lang="en-US" dirty="0">
                <a:solidFill>
                  <a:schemeClr val="bg1"/>
                </a:solidFill>
              </a:rPr>
              <a:t>Honoring our Dear Friend and Colleague Becky Nies</a:t>
            </a:r>
          </a:p>
        </p:txBody>
      </p:sp>
      <p:pic>
        <p:nvPicPr>
          <p:cNvPr id="10" name="Picture 9" descr="Group photo of PBIS State Leadership Team in 2017, with Becky in the center of the photo amongst the other team member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8771" y="1778757"/>
            <a:ext cx="6172745" cy="3472170"/>
          </a:xfrm>
          <a:prstGeom prst="rect">
            <a:avLst/>
          </a:prstGeom>
        </p:spPr>
      </p:pic>
    </p:spTree>
    <p:extLst>
      <p:ext uri="{BB962C8B-B14F-4D97-AF65-F5344CB8AC3E}">
        <p14:creationId xmlns:p14="http://schemas.microsoft.com/office/powerpoint/2010/main" val="64300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Zoom Reminders and Tips</a:t>
            </a:r>
          </a:p>
        </p:txBody>
      </p:sp>
      <p:sp>
        <p:nvSpPr>
          <p:cNvPr id="3" name="Content Placeholder 2"/>
          <p:cNvSpPr>
            <a:spLocks noGrp="1"/>
          </p:cNvSpPr>
          <p:nvPr>
            <p:ph idx="1"/>
          </p:nvPr>
        </p:nvSpPr>
        <p:spPr/>
        <p:txBody>
          <a:bodyPr/>
          <a:lstStyle/>
          <a:p>
            <a:r>
              <a:rPr lang="en-US"/>
              <a:t>You will be muted on entry</a:t>
            </a:r>
          </a:p>
          <a:p>
            <a:r>
              <a:rPr lang="en-US"/>
              <a:t>You can ask questions in the chat or at the end</a:t>
            </a:r>
          </a:p>
          <a:p>
            <a:r>
              <a:rPr lang="en-US"/>
              <a:t>Optional to use video </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6/14/2023</a:t>
            </a:fld>
            <a:endParaRPr lang="en-US">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2</a:t>
            </a:fld>
            <a:endParaRPr lang="en-US">
              <a:solidFill>
                <a:srgbClr val="000000"/>
              </a:solidFill>
            </a:endParaRPr>
          </a:p>
        </p:txBody>
      </p:sp>
      <p:pic>
        <p:nvPicPr>
          <p:cNvPr id="11" name="Picture 10" descr="A picture containing monitor, meter, clock&#10;&#10;Description automatically generated">
            <a:extLst>
              <a:ext uri="{FF2B5EF4-FFF2-40B4-BE49-F238E27FC236}">
                <a16:creationId xmlns:a16="http://schemas.microsoft.com/office/drawing/2014/main" id="{86D5DCBA-6C08-1248-A3F2-180CCB212B18}"/>
              </a:ext>
            </a:extLst>
          </p:cNvPr>
          <p:cNvPicPr>
            <a:picLocks noChangeAspect="1"/>
          </p:cNvPicPr>
          <p:nvPr/>
        </p:nvPicPr>
        <p:blipFill>
          <a:blip r:embed="rId3"/>
          <a:stretch>
            <a:fillRect/>
          </a:stretch>
        </p:blipFill>
        <p:spPr>
          <a:xfrm>
            <a:off x="1318392" y="4088607"/>
            <a:ext cx="4559300" cy="1130300"/>
          </a:xfrm>
          <a:prstGeom prst="rect">
            <a:avLst/>
          </a:prstGeom>
        </p:spPr>
      </p:pic>
      <p:pic>
        <p:nvPicPr>
          <p:cNvPr id="12" name="Picture 11" descr="Gallery View see all participants click 3 x 3 matrix icon&#10;&#10;Exit Full screen hit bracket">
            <a:extLst>
              <a:ext uri="{FF2B5EF4-FFF2-40B4-BE49-F238E27FC236}">
                <a16:creationId xmlns:a16="http://schemas.microsoft.com/office/drawing/2014/main" id="{A01EE09B-602B-9C4A-9933-3C9B091A5EA3}"/>
              </a:ext>
            </a:extLst>
          </p:cNvPr>
          <p:cNvPicPr>
            <a:picLocks noChangeAspect="1"/>
          </p:cNvPicPr>
          <p:nvPr/>
        </p:nvPicPr>
        <p:blipFill>
          <a:blip r:embed="rId4"/>
          <a:stretch>
            <a:fillRect/>
          </a:stretch>
        </p:blipFill>
        <p:spPr>
          <a:xfrm>
            <a:off x="7025508" y="3123407"/>
            <a:ext cx="3848100" cy="2095500"/>
          </a:xfrm>
          <a:prstGeom prst="rect">
            <a:avLst/>
          </a:prstGeom>
        </p:spPr>
      </p:pic>
      <p:sp>
        <p:nvSpPr>
          <p:cNvPr id="6" name="TextBox 5">
            <a:extLst>
              <a:ext uri="{FF2B5EF4-FFF2-40B4-BE49-F238E27FC236}">
                <a16:creationId xmlns:a16="http://schemas.microsoft.com/office/drawing/2014/main" id="{4AF5AF48-E528-5FF8-2EC6-2B911FD88B3F}"/>
              </a:ext>
            </a:extLst>
          </p:cNvPr>
          <p:cNvSpPr txBox="1"/>
          <p:nvPr/>
        </p:nvSpPr>
        <p:spPr>
          <a:xfrm>
            <a:off x="4724400" y="3200400"/>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//surveygizmolibrary.s3.amazonaws.com/library/135041/SummerInstitute2023CertificateofAttendanceDay2.docx</a:t>
            </a:r>
          </a:p>
        </p:txBody>
      </p:sp>
    </p:spTree>
    <p:extLst>
      <p:ext uri="{BB962C8B-B14F-4D97-AF65-F5344CB8AC3E}">
        <p14:creationId xmlns:p14="http://schemas.microsoft.com/office/powerpoint/2010/main" val="58484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sz="4800"/>
              <a:t>Enjoy the Institute</a:t>
            </a:r>
          </a:p>
        </p:txBody>
      </p:sp>
      <p:pic>
        <p:nvPicPr>
          <p:cNvPr id="14" name="Content Placeholder 6" descr="Image of the boundary waters canoed are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2545" y="2406387"/>
            <a:ext cx="5015476" cy="3761607"/>
          </a:xfrm>
          <a:prstGeom prst="rect">
            <a:avLst/>
          </a:prstGeom>
        </p:spPr>
      </p:pic>
      <p:sp>
        <p:nvSpPr>
          <p:cNvPr id="15" name="TextBox 14"/>
          <p:cNvSpPr txBox="1"/>
          <p:nvPr/>
        </p:nvSpPr>
        <p:spPr>
          <a:xfrm>
            <a:off x="7284336" y="6155849"/>
            <a:ext cx="2931894" cy="369332"/>
          </a:xfrm>
          <a:prstGeom prst="rect">
            <a:avLst/>
          </a:prstGeom>
          <a:noFill/>
        </p:spPr>
        <p:txBody>
          <a:bodyPr wrap="square" rtlCol="0">
            <a:spAutoFit/>
          </a:bodyPr>
          <a:lstStyle/>
          <a:p>
            <a:r>
              <a:rPr lang="en-US">
                <a:solidFill>
                  <a:srgbClr val="FFFFFF"/>
                </a:solidFill>
                <a:latin typeface="Calibri"/>
              </a:rPr>
              <a:t>Boundary Waters Canoe Area</a:t>
            </a:r>
          </a:p>
        </p:txBody>
      </p:sp>
      <p:sp>
        <p:nvSpPr>
          <p:cNvPr id="16" name="Text Placeholder 9"/>
          <p:cNvSpPr txBox="1">
            <a:spLocks/>
          </p:cNvSpPr>
          <p:nvPr/>
        </p:nvSpPr>
        <p:spPr>
          <a:xfrm>
            <a:off x="433137" y="3650394"/>
            <a:ext cx="5358341" cy="251760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2500" kern="1200" baseline="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3865"/>
              </a:buClr>
              <a:buSzTx/>
              <a:buFont typeface="Arial" panose="020B0604020202020204" pitchFamily="34" charset="0"/>
              <a:buNone/>
              <a:tabLst/>
              <a:defRPr/>
            </a:pPr>
            <a:r>
              <a:rPr kumimoji="0" lang="en-US" sz="2400" b="0" i="0" u="none" strike="noStrike" kern="1200" cap="none" spc="0" normalizeH="0" baseline="0" noProof="0">
                <a:ln>
                  <a:noFill/>
                </a:ln>
                <a:solidFill>
                  <a:srgbClr val="78BE21"/>
                </a:solidFill>
                <a:effectLst/>
                <a:uLnTx/>
                <a:uFillTx/>
                <a:latin typeface="Calibri"/>
                <a:ea typeface="+mn-ea"/>
                <a:cs typeface="+mn-cs"/>
              </a:rPr>
              <a:t>Minnesota PBIS</a:t>
            </a:r>
            <a:endParaRPr kumimoji="0" lang="en-US" sz="2400" b="0" i="0" u="none" strike="noStrike" kern="1200" cap="none" spc="0" normalizeH="0" baseline="0" noProof="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1000"/>
              </a:spcAft>
              <a:buClr>
                <a:srgbClr val="003865"/>
              </a:buClr>
              <a:buSzTx/>
              <a:buFont typeface="Arial" panose="020B0604020202020204" pitchFamily="34" charset="0"/>
              <a:buNone/>
              <a:tabLst/>
              <a:defRPr/>
            </a:pPr>
            <a:endParaRPr kumimoji="0" lang="en-US" sz="25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50696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Welcome to Minnesota PBIS Summer Institute"/>
          <p:cNvSpPr txBox="1">
            <a:spLocks noGrp="1"/>
          </p:cNvSpPr>
          <p:nvPr>
            <p:ph type="title"/>
          </p:nvPr>
        </p:nvSpPr>
        <p:spPr>
          <a:xfrm>
            <a:off x="0" y="0"/>
            <a:ext cx="12192000" cy="1704153"/>
          </a:xfrm>
          <a:prstGeom prst="rect">
            <a:avLst/>
          </a:prstGeom>
          <a:solidFill>
            <a:srgbClr val="002644"/>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Calibri"/>
              <a:buNone/>
            </a:pPr>
            <a:r>
              <a:rPr lang="en-US" sz="4800" dirty="0"/>
              <a:t>Welcome to Minnesota PBIS Summer Institute</a:t>
            </a:r>
            <a:endParaRPr sz="4800" dirty="0"/>
          </a:p>
        </p:txBody>
      </p:sp>
      <p:sp>
        <p:nvSpPr>
          <p:cNvPr id="153" name="Google Shape;153;p5" descr="Welsome to Minnesota sign on road in teh shapr of Minnesota&#10;" title="Welcome to Minnesota"/>
          <p:cNvSpPr/>
          <p:nvPr/>
        </p:nvSpPr>
        <p:spPr>
          <a:xfrm>
            <a:off x="1738008" y="1704153"/>
            <a:ext cx="8715983" cy="48347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589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0019" y="-3987628"/>
            <a:ext cx="9144000" cy="2387600"/>
          </a:xfrm>
        </p:spPr>
        <p:txBody>
          <a:bodyPr/>
          <a:lstStyle/>
          <a:p>
            <a:r>
              <a:rPr lang="en-US"/>
              <a:t>Ten Minnesota Commitments to Equity</a:t>
            </a:r>
          </a:p>
        </p:txBody>
      </p:sp>
      <p:pic>
        <p:nvPicPr>
          <p:cNvPr id="4" name="Picture 3" descr="Ten Minnesota Commitments to Equity&#10;1. Prioritize equity&#10;2. Start from within&#10;3. Measure what matters&#10;4. Go locao&#10;5. Follow the money&#10;6. Start early&#10;7. Monitor implementation of standard&#10;8. Value people&#10;9. Improve Conditions for learning&#10;10. Give students option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 y="0"/>
            <a:ext cx="12191695" cy="6858000"/>
          </a:xfrm>
          <a:prstGeom prst="rect">
            <a:avLst/>
          </a:prstGeom>
        </p:spPr>
      </p:pic>
      <p:sp>
        <p:nvSpPr>
          <p:cNvPr id="3" name="Rectangle 2" descr="Minnesota brand color green rectangle around the commitment 1. Prioritize Equity."/>
          <p:cNvSpPr/>
          <p:nvPr/>
        </p:nvSpPr>
        <p:spPr>
          <a:xfrm>
            <a:off x="895737" y="1800808"/>
            <a:ext cx="2864499" cy="44787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Minnesota brand color green rectangle around the commitment 3 Measure What Matters"/>
          <p:cNvSpPr/>
          <p:nvPr/>
        </p:nvSpPr>
        <p:spPr>
          <a:xfrm>
            <a:off x="895737" y="2696548"/>
            <a:ext cx="3647688" cy="44787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Minnesota brand color green rectangle around the commitment 4. Go Local"/>
          <p:cNvSpPr/>
          <p:nvPr/>
        </p:nvSpPr>
        <p:spPr>
          <a:xfrm>
            <a:off x="895737" y="3144418"/>
            <a:ext cx="1904613" cy="44787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49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cs typeface="Calibri"/>
              </a:rPr>
              <a:t>Thank You</a:t>
            </a:r>
          </a:p>
        </p:txBody>
      </p:sp>
      <p:sp>
        <p:nvSpPr>
          <p:cNvPr id="3" name="Content Placeholder 2"/>
          <p:cNvSpPr>
            <a:spLocks noGrp="1"/>
          </p:cNvSpPr>
          <p:nvPr>
            <p:ph idx="1"/>
          </p:nvPr>
        </p:nvSpPr>
        <p:spPr/>
        <p:txBody>
          <a:bodyPr vert="horz" lIns="228600" tIns="548640" rIns="274320" bIns="45720" rtlCol="0" anchor="t">
            <a:normAutofit/>
          </a:bodyPr>
          <a:lstStyle/>
          <a:p>
            <a:r>
              <a:rPr lang="en-US" dirty="0">
                <a:cs typeface="Calibri"/>
              </a:rPr>
              <a:t>You made it through one of the toughest MN winters and the 2022-2023 school year!</a:t>
            </a:r>
          </a:p>
          <a:p>
            <a:r>
              <a:rPr lang="en-US" dirty="0">
                <a:cs typeface="Calibri"/>
              </a:rPr>
              <a:t>We want to recognize your sustained efforts to improve outcomes for students and today most notably your PBIS work!</a:t>
            </a:r>
          </a:p>
          <a:p>
            <a:r>
              <a:rPr lang="en-US" dirty="0">
                <a:cs typeface="Calibri"/>
              </a:rPr>
              <a:t>PBIS implementation takes intentional, sustained team effort over time. The non-linear fashion of implementation can be challenging. We would like to thank you for your PBIS work in your school and your presence today.</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5</a:t>
            </a:fld>
            <a:endParaRPr lang="en-US">
              <a:solidFill>
                <a:srgbClr val="000000"/>
              </a:solidFill>
            </a:endParaRPr>
          </a:p>
        </p:txBody>
      </p:sp>
      <p:sp>
        <p:nvSpPr>
          <p:cNvPr id="8" name="AutoShape 2" descr="https://gbc-powerpoint.officeapps.live.com/pods/GetClipboardImage.ashx?Id=412d0e71-67ec-4bbd-93ac-2e8ed4e74321&amp;DC=GB4&amp;pkey=116261df-f12b-45cd-afe9-fc84c2ff312d&amp;wdwaccluster=GB4"/>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ooter Placeholder 5"/>
          <p:cNvSpPr>
            <a:spLocks noGrp="1"/>
          </p:cNvSpPr>
          <p:nvPr>
            <p:ph type="ftr" sz="quarter" idx="13"/>
          </p:nvPr>
        </p:nvSpPr>
        <p:spPr/>
        <p:txBody>
          <a:bodyPr/>
          <a:lstStyle/>
          <a:p>
            <a:r>
              <a:rPr lang="en-US">
                <a:solidFill>
                  <a:srgbClr val="003865"/>
                </a:solidFill>
              </a:rPr>
              <a:t>Minnesota Department of Education </a:t>
            </a:r>
            <a:r>
              <a:rPr lang="en-US">
                <a:solidFill>
                  <a:schemeClr val="accent2"/>
                </a:solidFill>
              </a:rPr>
              <a:t>|</a:t>
            </a:r>
            <a:r>
              <a:rPr lang="en-US">
                <a:solidFill>
                  <a:srgbClr val="003865"/>
                </a:solidFill>
              </a:rPr>
              <a:t> education.mn.gov</a:t>
            </a:r>
          </a:p>
        </p:txBody>
      </p:sp>
      <p:sp>
        <p:nvSpPr>
          <p:cNvPr id="4" name="Date Placeholder 3"/>
          <p:cNvSpPr>
            <a:spLocks noGrp="1"/>
          </p:cNvSpPr>
          <p:nvPr>
            <p:ph type="dt" sz="half" idx="10"/>
          </p:nvPr>
        </p:nvSpPr>
        <p:spPr/>
        <p:txBody>
          <a:bodyPr/>
          <a:lstStyle/>
          <a:p>
            <a:fld id="{97D9AE6F-D76A-4BC5-AB2F-9BECD762DFF5}" type="datetime1">
              <a:rPr lang="en-US" smtClean="0">
                <a:solidFill>
                  <a:srgbClr val="000000"/>
                </a:solidFill>
              </a:rPr>
              <a:t>6/14/2023</a:t>
            </a:fld>
            <a:endParaRPr lang="en-US">
              <a:solidFill>
                <a:srgbClr val="000000"/>
              </a:solidFill>
            </a:endParaRPr>
          </a:p>
        </p:txBody>
      </p:sp>
    </p:spTree>
    <p:extLst>
      <p:ext uri="{BB962C8B-B14F-4D97-AF65-F5344CB8AC3E}">
        <p14:creationId xmlns:p14="http://schemas.microsoft.com/office/powerpoint/2010/main" val="404824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PBIS Growth in Minnesota</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6/14/2023</a:t>
            </a:fld>
            <a:endParaRPr lang="en-US">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173719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7DD31-A65D-FDD5-0D69-164C10F73701}"/>
              </a:ext>
            </a:extLst>
          </p:cNvPr>
          <p:cNvSpPr>
            <a:spLocks noGrp="1"/>
          </p:cNvSpPr>
          <p:nvPr>
            <p:ph type="title"/>
          </p:nvPr>
        </p:nvSpPr>
        <p:spPr/>
        <p:txBody>
          <a:bodyPr>
            <a:normAutofit fontScale="90000"/>
          </a:bodyPr>
          <a:lstStyle/>
          <a:p>
            <a:r>
              <a:rPr lang="en-US">
                <a:cs typeface="Calibri"/>
              </a:rPr>
              <a:t>Growth of PBIS in Minnesota</a:t>
            </a:r>
            <a:br>
              <a:rPr lang="en-US">
                <a:cs typeface="Calibri"/>
              </a:rPr>
            </a:br>
            <a:r>
              <a:rPr lang="en-US">
                <a:cs typeface="Calibri"/>
              </a:rPr>
              <a:t>2005-2023</a:t>
            </a:r>
            <a:endParaRPr lang="en-US"/>
          </a:p>
        </p:txBody>
      </p:sp>
      <p:sp>
        <p:nvSpPr>
          <p:cNvPr id="4" name="Date Placeholder 3">
            <a:extLst>
              <a:ext uri="{FF2B5EF4-FFF2-40B4-BE49-F238E27FC236}">
                <a16:creationId xmlns:a16="http://schemas.microsoft.com/office/drawing/2014/main" id="{50C28904-3CA5-7CB8-4997-21EA58D77288}"/>
              </a:ext>
            </a:extLst>
          </p:cNvPr>
          <p:cNvSpPr>
            <a:spLocks noGrp="1"/>
          </p:cNvSpPr>
          <p:nvPr>
            <p:ph type="dt" sz="half" idx="10"/>
          </p:nvPr>
        </p:nvSpPr>
        <p:spPr/>
        <p:txBody>
          <a:bodyPr/>
          <a:lstStyle/>
          <a:p>
            <a:fld id="{824D5D47-1752-4D84-8BFB-C2F71A34C932}" type="datetime1">
              <a:rPr lang="en-US" smtClean="0">
                <a:solidFill>
                  <a:srgbClr val="000000"/>
                </a:solidFill>
              </a:rPr>
              <a:pPr/>
              <a:t>6/14/2023</a:t>
            </a:fld>
            <a:endParaRPr lang="en-US">
              <a:solidFill>
                <a:srgbClr val="000000"/>
              </a:solidFill>
            </a:endParaRPr>
          </a:p>
        </p:txBody>
      </p:sp>
      <p:sp>
        <p:nvSpPr>
          <p:cNvPr id="5" name="Slide Number Placeholder 4">
            <a:extLst>
              <a:ext uri="{FF2B5EF4-FFF2-40B4-BE49-F238E27FC236}">
                <a16:creationId xmlns:a16="http://schemas.microsoft.com/office/drawing/2014/main" id="{B1EED224-58A9-1C81-AD7F-DA53838D5CE2}"/>
              </a:ext>
            </a:extLst>
          </p:cNvPr>
          <p:cNvSpPr>
            <a:spLocks noGrp="1"/>
          </p:cNvSpPr>
          <p:nvPr>
            <p:ph type="sldNum" sz="quarter" idx="12"/>
          </p:nvPr>
        </p:nvSpPr>
        <p:spPr/>
        <p:txBody>
          <a:bodyPr/>
          <a:lstStyle/>
          <a:p>
            <a:fld id="{48F63A3B-78C7-47BE-AE5E-E10140E04643}" type="slidenum">
              <a:rPr lang="en-US" smtClean="0">
                <a:solidFill>
                  <a:srgbClr val="000000"/>
                </a:solidFill>
              </a:rPr>
              <a:pPr/>
              <a:t>7</a:t>
            </a:fld>
            <a:endParaRPr lang="en-US">
              <a:solidFill>
                <a:srgbClr val="000000"/>
              </a:solidFill>
            </a:endParaRPr>
          </a:p>
        </p:txBody>
      </p:sp>
      <p:sp>
        <p:nvSpPr>
          <p:cNvPr id="6" name="Footer Placeholder 5">
            <a:extLst>
              <a:ext uri="{FF2B5EF4-FFF2-40B4-BE49-F238E27FC236}">
                <a16:creationId xmlns:a16="http://schemas.microsoft.com/office/drawing/2014/main" id="{5994B7CB-464E-BA8D-E74E-A22D3C971CEC}"/>
              </a:ext>
            </a:extLst>
          </p:cNvPr>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p>
        </p:txBody>
      </p:sp>
      <p:pic>
        <p:nvPicPr>
          <p:cNvPr id="10" name="Picture 10" descr="Chart showing the growth of the number of PBIS school sites from 2005 to 2023, from about 9 nine schools in 2005 to 836 schools and programs with the addition of Cohort 18 in 2022-23 school year.">
            <a:extLst>
              <a:ext uri="{FF2B5EF4-FFF2-40B4-BE49-F238E27FC236}">
                <a16:creationId xmlns:a16="http://schemas.microsoft.com/office/drawing/2014/main" id="{E3ABE760-6629-4E24-D4CF-B2B415C49293}"/>
              </a:ext>
            </a:extLst>
          </p:cNvPr>
          <p:cNvPicPr>
            <a:picLocks noChangeAspect="1"/>
          </p:cNvPicPr>
          <p:nvPr/>
        </p:nvPicPr>
        <p:blipFill>
          <a:blip r:embed="rId2"/>
          <a:stretch>
            <a:fillRect/>
          </a:stretch>
        </p:blipFill>
        <p:spPr>
          <a:xfrm>
            <a:off x="425727" y="1384979"/>
            <a:ext cx="11340546" cy="5057106"/>
          </a:xfrm>
          <a:prstGeom prst="rect">
            <a:avLst/>
          </a:prstGeom>
        </p:spPr>
      </p:pic>
    </p:spTree>
    <p:extLst>
      <p:ext uri="{BB962C8B-B14F-4D97-AF65-F5344CB8AC3E}">
        <p14:creationId xmlns:p14="http://schemas.microsoft.com/office/powerpoint/2010/main" val="636758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rPr>
              <a:t>PBIS Scale-Up in Minnesota</a:t>
            </a:r>
            <a:br>
              <a:rPr lang="en-US">
                <a:solidFill>
                  <a:srgbClr val="FFFFFF"/>
                </a:solidFill>
              </a:rPr>
            </a:br>
            <a:r>
              <a:rPr lang="en-US" sz="2400">
                <a:solidFill>
                  <a:srgbClr val="FFFFFF"/>
                </a:solidFill>
              </a:rPr>
              <a:t>As of 2023</a:t>
            </a:r>
            <a:endParaRPr lang="en-US"/>
          </a:p>
        </p:txBody>
      </p:sp>
      <p:sp>
        <p:nvSpPr>
          <p:cNvPr id="3" name="Content Placeholder 2"/>
          <p:cNvSpPr>
            <a:spLocks noGrp="1"/>
          </p:cNvSpPr>
          <p:nvPr>
            <p:ph idx="1"/>
          </p:nvPr>
        </p:nvSpPr>
        <p:spPr>
          <a:xfrm>
            <a:off x="295422" y="1340242"/>
            <a:ext cx="5846500" cy="4836721"/>
          </a:xfrm>
        </p:spPr>
        <p:txBody>
          <a:bodyPr vert="horz" lIns="91440" tIns="45720" rIns="91440" bIns="45720" rtlCol="0" anchor="t">
            <a:normAutofit/>
          </a:bodyPr>
          <a:lstStyle/>
          <a:p>
            <a:pPr>
              <a:lnSpc>
                <a:spcPct val="150000"/>
              </a:lnSpc>
              <a:spcBef>
                <a:spcPct val="20000"/>
              </a:spcBef>
              <a:spcAft>
                <a:spcPts val="0"/>
              </a:spcAft>
              <a:buClrTx/>
              <a:defRPr/>
            </a:pPr>
            <a:r>
              <a:rPr lang="en-US" altLang="en-US" sz="3300" b="1">
                <a:solidFill>
                  <a:srgbClr val="003865"/>
                </a:solidFill>
                <a:cs typeface="Arial"/>
              </a:rPr>
              <a:t> </a:t>
            </a:r>
            <a:r>
              <a:rPr lang="en-US" altLang="en-US" sz="3300" b="1">
                <a:solidFill>
                  <a:schemeClr val="accent2">
                    <a:lumMod val="75000"/>
                  </a:schemeClr>
                </a:solidFill>
                <a:cs typeface="Arial"/>
              </a:rPr>
              <a:t>288</a:t>
            </a:r>
            <a:r>
              <a:rPr lang="en-US" altLang="en-US" sz="3300" b="1">
                <a:solidFill>
                  <a:srgbClr val="78BE21"/>
                </a:solidFill>
                <a:cs typeface="Arial"/>
              </a:rPr>
              <a:t> </a:t>
            </a:r>
            <a:r>
              <a:rPr lang="en-US" altLang="en-US" sz="3300">
                <a:solidFill>
                  <a:srgbClr val="003865"/>
                </a:solidFill>
                <a:cs typeface="Arial"/>
              </a:rPr>
              <a:t>districts/charters</a:t>
            </a:r>
          </a:p>
          <a:p>
            <a:pPr lvl="1">
              <a:lnSpc>
                <a:spcPct val="150000"/>
              </a:lnSpc>
              <a:spcBef>
                <a:spcPct val="20000"/>
              </a:spcBef>
              <a:spcAft>
                <a:spcPts val="0"/>
              </a:spcAft>
              <a:buClrTx/>
              <a:defRPr/>
            </a:pPr>
            <a:r>
              <a:rPr lang="en-US" altLang="en-US" sz="2900" b="1">
                <a:solidFill>
                  <a:schemeClr val="accent2">
                    <a:lumMod val="75000"/>
                  </a:schemeClr>
                </a:solidFill>
              </a:rPr>
              <a:t>57%</a:t>
            </a:r>
            <a:r>
              <a:rPr lang="en-US" altLang="en-US" b="1"/>
              <a:t> </a:t>
            </a:r>
            <a:r>
              <a:rPr lang="en-US" altLang="en-US" sz="2900">
                <a:solidFill>
                  <a:srgbClr val="003865"/>
                </a:solidFill>
                <a:cs typeface="Arial"/>
              </a:rPr>
              <a:t>of districts/charters in MN </a:t>
            </a:r>
            <a:endParaRPr lang="en-US" altLang="en-US" sz="2900">
              <a:solidFill>
                <a:srgbClr val="003865"/>
              </a:solidFill>
              <a:cs typeface="Arial" pitchFamily="34" charset="0"/>
            </a:endParaRPr>
          </a:p>
          <a:p>
            <a:pPr>
              <a:lnSpc>
                <a:spcPct val="150000"/>
              </a:lnSpc>
              <a:spcBef>
                <a:spcPct val="20000"/>
              </a:spcBef>
              <a:spcAft>
                <a:spcPts val="0"/>
              </a:spcAft>
              <a:buClrTx/>
              <a:defRPr/>
            </a:pPr>
            <a:r>
              <a:rPr lang="en-US" altLang="en-US" sz="3300" b="1">
                <a:solidFill>
                  <a:srgbClr val="003865"/>
                </a:solidFill>
                <a:cs typeface="Arial"/>
              </a:rPr>
              <a:t> </a:t>
            </a:r>
            <a:r>
              <a:rPr lang="en-US" altLang="en-US" sz="3300" b="1">
                <a:solidFill>
                  <a:schemeClr val="accent2">
                    <a:lumMod val="75000"/>
                  </a:schemeClr>
                </a:solidFill>
                <a:cs typeface="Arial"/>
              </a:rPr>
              <a:t>836</a:t>
            </a:r>
            <a:r>
              <a:rPr lang="en-US" altLang="en-US" sz="3300" b="1">
                <a:solidFill>
                  <a:srgbClr val="78BE21"/>
                </a:solidFill>
                <a:cs typeface="Arial"/>
              </a:rPr>
              <a:t> </a:t>
            </a:r>
            <a:r>
              <a:rPr lang="en-US" altLang="en-US" sz="3300">
                <a:solidFill>
                  <a:srgbClr val="003865"/>
                </a:solidFill>
                <a:cs typeface="Arial"/>
              </a:rPr>
              <a:t>schools</a:t>
            </a:r>
          </a:p>
          <a:p>
            <a:pPr lvl="1">
              <a:lnSpc>
                <a:spcPct val="150000"/>
              </a:lnSpc>
              <a:spcBef>
                <a:spcPct val="20000"/>
              </a:spcBef>
              <a:spcAft>
                <a:spcPts val="0"/>
              </a:spcAft>
              <a:buClrTx/>
              <a:defRPr/>
            </a:pPr>
            <a:r>
              <a:rPr lang="en-US" altLang="en-US" sz="2900" b="1">
                <a:solidFill>
                  <a:schemeClr val="accent2">
                    <a:lumMod val="75000"/>
                  </a:schemeClr>
                </a:solidFill>
                <a:cs typeface="Arial"/>
              </a:rPr>
              <a:t>40%</a:t>
            </a:r>
            <a:r>
              <a:rPr lang="en-US" altLang="en-US" sz="2900" b="1">
                <a:solidFill>
                  <a:srgbClr val="003865"/>
                </a:solidFill>
                <a:cs typeface="Arial"/>
              </a:rPr>
              <a:t> </a:t>
            </a:r>
            <a:r>
              <a:rPr lang="en-US" altLang="en-US" sz="2900">
                <a:solidFill>
                  <a:srgbClr val="003865"/>
                </a:solidFill>
                <a:cs typeface="Arial"/>
              </a:rPr>
              <a:t>of schools in Minnesota</a:t>
            </a:r>
          </a:p>
          <a:p>
            <a:pPr>
              <a:lnSpc>
                <a:spcPct val="150000"/>
              </a:lnSpc>
              <a:spcBef>
                <a:spcPct val="20000"/>
              </a:spcBef>
              <a:spcAft>
                <a:spcPts val="0"/>
              </a:spcAft>
              <a:buClrTx/>
              <a:defRPr/>
            </a:pPr>
            <a:r>
              <a:rPr lang="en-US" altLang="en-US" sz="3400">
                <a:solidFill>
                  <a:srgbClr val="003865"/>
                </a:solidFill>
                <a:cs typeface="Arial"/>
              </a:rPr>
              <a:t> </a:t>
            </a:r>
            <a:r>
              <a:rPr lang="en-US" altLang="en-US" sz="3400" b="1">
                <a:solidFill>
                  <a:schemeClr val="accent2">
                    <a:lumMod val="75000"/>
                  </a:schemeClr>
                </a:solidFill>
                <a:cs typeface="Arial"/>
              </a:rPr>
              <a:t>392,506</a:t>
            </a:r>
            <a:r>
              <a:rPr lang="en-US" altLang="en-US" sz="3300">
                <a:solidFill>
                  <a:srgbClr val="003865"/>
                </a:solidFill>
                <a:cs typeface="Arial"/>
              </a:rPr>
              <a:t> students </a:t>
            </a:r>
            <a:endParaRPr lang="en-US" altLang="en-US" sz="3300">
              <a:solidFill>
                <a:srgbClr val="003865"/>
              </a:solidFill>
              <a:cs typeface="Arial" pitchFamily="34" charset="0"/>
            </a:endParaRPr>
          </a:p>
          <a:p>
            <a:pPr lvl="1">
              <a:lnSpc>
                <a:spcPct val="150000"/>
              </a:lnSpc>
              <a:spcBef>
                <a:spcPct val="20000"/>
              </a:spcBef>
              <a:spcAft>
                <a:spcPts val="0"/>
              </a:spcAft>
              <a:buClrTx/>
              <a:defRPr/>
            </a:pPr>
            <a:r>
              <a:rPr lang="en-US" altLang="en-US" sz="2900" b="1">
                <a:solidFill>
                  <a:schemeClr val="accent2">
                    <a:lumMod val="75000"/>
                  </a:schemeClr>
                </a:solidFill>
                <a:cs typeface="Arial"/>
              </a:rPr>
              <a:t>45%</a:t>
            </a:r>
            <a:r>
              <a:rPr lang="en-US" altLang="en-US" sz="2900" b="1">
                <a:solidFill>
                  <a:srgbClr val="003865"/>
                </a:solidFill>
                <a:cs typeface="Arial"/>
              </a:rPr>
              <a:t> </a:t>
            </a:r>
            <a:r>
              <a:rPr lang="en-US" altLang="en-US" sz="2900">
                <a:solidFill>
                  <a:srgbClr val="003865"/>
                </a:solidFill>
                <a:cs typeface="Arial"/>
              </a:rPr>
              <a:t>of students in Minnesota</a:t>
            </a:r>
            <a:endParaRPr lang="en-US" sz="700">
              <a:solidFill>
                <a:srgbClr val="78BE21">
                  <a:lumMod val="75000"/>
                </a:srgbClr>
              </a:solidFill>
              <a:cs typeface="Arial"/>
            </a:endParaRPr>
          </a:p>
        </p:txBody>
      </p:sp>
      <p:pic>
        <p:nvPicPr>
          <p:cNvPr id="4" name="Picture 5" descr="PBIS Statewide map wit districts shaded to represent PBIS implementation with dark green as 60% or more, light green 1-59% and white as 0%&#10;&#10;blue dots represent charter schools and other education sites. ">
            <a:extLst>
              <a:ext uri="{FF2B5EF4-FFF2-40B4-BE49-F238E27FC236}">
                <a16:creationId xmlns:a16="http://schemas.microsoft.com/office/drawing/2014/main" id="{CDBFCF03-0237-4DB9-52B4-805E790ED5DB}"/>
              </a:ext>
            </a:extLst>
          </p:cNvPr>
          <p:cNvPicPr>
            <a:picLocks noChangeAspect="1"/>
          </p:cNvPicPr>
          <p:nvPr/>
        </p:nvPicPr>
        <p:blipFill>
          <a:blip r:embed="rId3"/>
          <a:stretch>
            <a:fillRect/>
          </a:stretch>
        </p:blipFill>
        <p:spPr>
          <a:xfrm>
            <a:off x="6046940" y="1710987"/>
            <a:ext cx="4480906" cy="4995701"/>
          </a:xfrm>
          <a:prstGeom prst="rect">
            <a:avLst/>
          </a:prstGeom>
        </p:spPr>
      </p:pic>
    </p:spTree>
    <p:extLst>
      <p:ext uri="{BB962C8B-B14F-4D97-AF65-F5344CB8AC3E}">
        <p14:creationId xmlns:p14="http://schemas.microsoft.com/office/powerpoint/2010/main" val="1373098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453" y="152400"/>
            <a:ext cx="8989803" cy="914400"/>
          </a:xfrm>
        </p:spPr>
        <p:txBody>
          <a:bodyPr>
            <a:normAutofit/>
          </a:bodyPr>
          <a:lstStyle/>
          <a:p>
            <a:r>
              <a:rPr lang="en-US" sz="2800"/>
              <a:t>Stage-based Implementation</a:t>
            </a:r>
            <a:br>
              <a:rPr lang="en-US" sz="2400"/>
            </a:br>
            <a:r>
              <a:rPr lang="en-US" sz="2000"/>
              <a:t>Statewide Cohorts 11-17 – 2015-2023</a:t>
            </a:r>
          </a:p>
        </p:txBody>
      </p:sp>
      <p:graphicFrame>
        <p:nvGraphicFramePr>
          <p:cNvPr id="3" name="Google Shape;234;p13" descr="Graph depicting the SET Results for Cohorts 5 - 9 during training. Blue bars represent the baseline, red bars represent the end of year one, and the green bars represent the end of year two.&#10;&#10;Cohort 5 had a baseline of 51, first year score of 71, second year score of 86. Cohort 6 had a baseline of 71, first year score of 84, second year score of 91. Cohort 7 had a baseline of 71, first year score of 82, second year score of 91. C8 had a baseline of 73, first year score of 85, second year score of 92. C9 had a baseline of 69, first year score of 80, and has not yet completed its second year. &#10;" title="Cohorts 5 - 9 SET Result Graph">
            <a:extLst>
              <a:ext uri="{FF2B5EF4-FFF2-40B4-BE49-F238E27FC236}">
                <a16:creationId xmlns:a16="http://schemas.microsoft.com/office/drawing/2014/main" id="{A9A6DAF3-0880-4DF3-8173-C90D7652BF05}"/>
              </a:ext>
            </a:extLst>
          </p:cNvPr>
          <p:cNvGraphicFramePr/>
          <p:nvPr/>
        </p:nvGraphicFramePr>
        <p:xfrm>
          <a:off x="1195754" y="1476781"/>
          <a:ext cx="9857433" cy="5311857"/>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1808703" y="2926080"/>
            <a:ext cx="10108642"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5" name="Picture 4"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54783" y="152400"/>
            <a:ext cx="1356534" cy="1555887"/>
          </a:xfrm>
          <a:prstGeom prst="rect">
            <a:avLst/>
          </a:prstGeom>
        </p:spPr>
      </p:pic>
    </p:spTree>
    <p:extLst>
      <p:ext uri="{BB962C8B-B14F-4D97-AF65-F5344CB8AC3E}">
        <p14:creationId xmlns:p14="http://schemas.microsoft.com/office/powerpoint/2010/main" val="352085412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UofO 4: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E9D744D-314C-4916-9831-BD2B06091EB8}" vid="{DC4C78A4-9D92-4BA6-A749-652FAF62D56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7176e6-ff46-46f8-8b8f-d830a43c7201" xsi:nil="true"/>
    <lcf76f155ced4ddcb4097134ff3c332f xmlns="df1db236-f4ed-46d7-a734-34aadf21367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2966C2BD65E54BBBE133EDCB429956" ma:contentTypeVersion="14" ma:contentTypeDescription="Create a new document." ma:contentTypeScope="" ma:versionID="ac69345fbbf574d82edd81f3db0934ac">
  <xsd:schema xmlns:xsd="http://www.w3.org/2001/XMLSchema" xmlns:xs="http://www.w3.org/2001/XMLSchema" xmlns:p="http://schemas.microsoft.com/office/2006/metadata/properties" xmlns:ns2="df1db236-f4ed-46d7-a734-34aadf213676" xmlns:ns3="df7176e6-ff46-46f8-8b8f-d830a43c7201" targetNamespace="http://schemas.microsoft.com/office/2006/metadata/properties" ma:root="true" ma:fieldsID="db141f0d45ab0eb70a104c2bc1c1cfd7" ns2:_="" ns3:_="">
    <xsd:import namespace="df1db236-f4ed-46d7-a734-34aadf213676"/>
    <xsd:import namespace="df7176e6-ff46-46f8-8b8f-d830a43c72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db236-f4ed-46d7-a734-34aadf213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7176e6-ff46-46f8-8b8f-d830a43c72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373dd75-cc1d-4c0a-be8c-3205ab64db35}" ma:internalName="TaxCatchAll" ma:showField="CatchAllData" ma:web="df7176e6-ff46-46f8-8b8f-d830a43c72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BDE515-99E9-4727-87CF-196D50888BEE}">
  <ds:schemaRefs>
    <ds:schemaRef ds:uri="http://schemas.openxmlformats.org/package/2006/metadata/core-properties"/>
    <ds:schemaRef ds:uri="http://schemas.microsoft.com/office/infopath/2007/PartnerControls"/>
    <ds:schemaRef ds:uri="http://schemas.microsoft.com/office/2006/documentManagement/types"/>
    <ds:schemaRef ds:uri="df1db236-f4ed-46d7-a734-34aadf213676"/>
    <ds:schemaRef ds:uri="http://schemas.microsoft.com/office/2006/metadata/properties"/>
    <ds:schemaRef ds:uri="http://purl.org/dc/dcmitype/"/>
    <ds:schemaRef ds:uri="http://purl.org/dc/elements/1.1/"/>
    <ds:schemaRef ds:uri="df7176e6-ff46-46f8-8b8f-d830a43c7201"/>
    <ds:schemaRef ds:uri="http://www.w3.org/XML/1998/namespace"/>
    <ds:schemaRef ds:uri="http://purl.org/dc/terms/"/>
  </ds:schemaRefs>
</ds:datastoreItem>
</file>

<file path=customXml/itemProps2.xml><?xml version="1.0" encoding="utf-8"?>
<ds:datastoreItem xmlns:ds="http://schemas.openxmlformats.org/officeDocument/2006/customXml" ds:itemID="{6B632B32-FF42-4833-A6F6-58F509F4A606}">
  <ds:schemaRefs>
    <ds:schemaRef ds:uri="df1db236-f4ed-46d7-a734-34aadf213676"/>
    <ds:schemaRef ds:uri="df7176e6-ff46-46f8-8b8f-d830a43c72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12CCFA-9110-4FDB-9991-7909627C66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TotalTime>
  <Words>1320</Words>
  <Application>Microsoft Office PowerPoint</Application>
  <PresentationFormat>Widescreen</PresentationFormat>
  <Paragraphs>139</Paragraphs>
  <Slides>20</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ＭＳ Ｐゴシック</vt:lpstr>
      <vt:lpstr>Arial</vt:lpstr>
      <vt:lpstr>Calibri</vt:lpstr>
      <vt:lpstr>NeueHaasGroteskText Std</vt:lpstr>
      <vt:lpstr>Wingdings</vt:lpstr>
      <vt:lpstr>MDE &amp; PBISmn</vt:lpstr>
      <vt:lpstr>UofO 4:3</vt:lpstr>
      <vt:lpstr>Minnesota</vt:lpstr>
      <vt:lpstr>PBIS Summer Institute 2023 Welcome and Opening – Day 1</vt:lpstr>
      <vt:lpstr>Zoom Reminders and Tips</vt:lpstr>
      <vt:lpstr>Welcome to Minnesota PBIS Summer Institute</vt:lpstr>
      <vt:lpstr>Ten Minnesota Commitments to Equity</vt:lpstr>
      <vt:lpstr>Thank You</vt:lpstr>
      <vt:lpstr>PBIS Growth in Minnesota</vt:lpstr>
      <vt:lpstr>Growth of PBIS in Minnesota 2005-2023</vt:lpstr>
      <vt:lpstr>PBIS Scale-Up in Minnesota As of 2023</vt:lpstr>
      <vt:lpstr>Stage-based Implementation Statewide Cohorts 11-17 – 2015-2023</vt:lpstr>
      <vt:lpstr>Minnesota Department of Education Priorities &amp; Alignment</vt:lpstr>
      <vt:lpstr>2023 Minnesota PBIS Summer Institute Recordings Made Available  </vt:lpstr>
      <vt:lpstr>Congratulations to our Exemplar Schools and Districts </vt:lpstr>
      <vt:lpstr>Resources</vt:lpstr>
      <vt:lpstr>Recording Access: Subscribe on YouTube</vt:lpstr>
      <vt:lpstr>PBIS Minnesota YouTube Channel</vt:lpstr>
      <vt:lpstr>New and Emerging Resources on PBIS.org</vt:lpstr>
      <vt:lpstr>Recorded Training Webinars</vt:lpstr>
      <vt:lpstr>Share your #pbisMN work! </vt:lpstr>
      <vt:lpstr>Honoring our Dear Friend and Colleague Becky Nies</vt:lpstr>
      <vt:lpstr>Enjoy the Institute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Kloos</dc:creator>
  <cp:lastModifiedBy>Petrie, Garrett (MDE)</cp:lastModifiedBy>
  <cp:revision>137</cp:revision>
  <cp:lastPrinted>2019-04-29T19:51:25Z</cp:lastPrinted>
  <dcterms:created xsi:type="dcterms:W3CDTF">2018-02-11T03:07:50Z</dcterms:created>
  <dcterms:modified xsi:type="dcterms:W3CDTF">2023-06-14T13:31:41Z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0x010100832966C2BD65E54BBBE133EDCB429956</vt:lpwstr>
  </property>
  <property fmtid="{D5CDD505-2E9C-101B-9397-08002B2CF9AE}" pid="3" name="MediaServiceImageTags">
    <vt:lpwstr/>
  </property>
</Properties>
</file>