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91" r:id="rId3"/>
    <p:sldId id="257" r:id="rId4"/>
    <p:sldId id="258" r:id="rId5"/>
    <p:sldId id="279" r:id="rId6"/>
    <p:sldId id="260" r:id="rId7"/>
    <p:sldId id="261" r:id="rId8"/>
    <p:sldId id="280" r:id="rId9"/>
    <p:sldId id="281" r:id="rId10"/>
    <p:sldId id="282" r:id="rId11"/>
    <p:sldId id="287" r:id="rId12"/>
    <p:sldId id="288" r:id="rId13"/>
    <p:sldId id="262" r:id="rId14"/>
    <p:sldId id="266" r:id="rId15"/>
    <p:sldId id="264" r:id="rId16"/>
    <p:sldId id="283" r:id="rId17"/>
    <p:sldId id="284" r:id="rId18"/>
    <p:sldId id="285" r:id="rId19"/>
    <p:sldId id="286" r:id="rId20"/>
    <p:sldId id="265" r:id="rId21"/>
    <p:sldId id="267" r:id="rId22"/>
    <p:sldId id="268" r:id="rId23"/>
    <p:sldId id="269" r:id="rId24"/>
    <p:sldId id="270" r:id="rId25"/>
    <p:sldId id="271" r:id="rId26"/>
    <p:sldId id="275" r:id="rId27"/>
    <p:sldId id="272" r:id="rId28"/>
    <p:sldId id="274" r:id="rId29"/>
    <p:sldId id="273" r:id="rId30"/>
    <p:sldId id="290" r:id="rId31"/>
    <p:sldId id="276" r:id="rId32"/>
    <p:sldId id="277" r:id="rId33"/>
    <p:sldId id="259" r:id="rId34"/>
    <p:sldId id="263" r:id="rId35"/>
    <p:sldId id="289" r:id="rId36"/>
    <p:sldId id="278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784DA-E3E0-4099-8BC4-1813584CD7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6415" y="800100"/>
            <a:ext cx="8447314" cy="3314694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1BD63B-9405-4E42-9E2F-07573F9B15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6415" y="4909459"/>
            <a:ext cx="8292874" cy="914395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68D03A-9A11-476C-B52A-593F3C019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A0168-EB40-45AF-89A1-87DE0A55FFC6}" type="datetime1">
              <a:rPr lang="en-US" smtClean="0"/>
              <a:t>6/13/2023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950CD1-7906-4885-9A4D-B764220DD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DECA96-1AD5-41FE-AB5C-68ABD6522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A09E39A-DA3F-4BDC-A89A-6545C1DD3721}"/>
              </a:ext>
            </a:extLst>
          </p:cNvPr>
          <p:cNvCxnSpPr>
            <a:cxnSpLocks/>
          </p:cNvCxnSpPr>
          <p:nvPr/>
        </p:nvCxnSpPr>
        <p:spPr>
          <a:xfrm>
            <a:off x="360154" y="4602664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1747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B4882-AC48-4F1E-837D-E154BEEDC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5439"/>
            <a:ext cx="9613106" cy="128288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FD34B7-C335-425E-BF89-DB1A0C2353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914525"/>
            <a:ext cx="9613106" cy="3883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D63754-C885-4DC6-962D-C861267B6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CA68F-747D-436A-B5BB-2EBC3ED499E4}" type="datetime1">
              <a:rPr lang="en-US" smtClean="0"/>
              <a:t>6/13/2023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EC9693-03CD-4EBD-A3D7-BE310CD5F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CBBD01-5E50-4FF1-A1D6-B24B7B75E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534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CEA1D39-AB23-4CEE-BBAA-55B29415D4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578644"/>
            <a:ext cx="1912144" cy="52720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C20688-FA9B-4ABD-9E9E-C7EADE949A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578643"/>
            <a:ext cx="7943848" cy="52720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6B1A6B-AE19-4BD4-AE49-43E78CC0B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DC11-9E39-40A0-B3DC-E3F2AD04A616}" type="datetime1">
              <a:rPr lang="en-US" smtClean="0"/>
              <a:t>6/13/2023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862144-27EE-4CE0-B167-F5DBA41B3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8A40B2-EFB0-47EA-878B-6405E1DC1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690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2BEE8-2E4A-4A4A-833E-89D8D794E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45914"/>
            <a:ext cx="9527275" cy="1241944"/>
          </a:xfr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46CFDA-CDBF-4B24-9EC3-827F540F71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108595"/>
            <a:ext cx="9527275" cy="36439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25871D-4A14-4A17-A0ED-7DDA7752B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A88F0-556B-4BB7-8AAB-D63AEB65C662}" type="datetime1">
              <a:rPr lang="en-US" smtClean="0"/>
              <a:t>6/13/2023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5BD654-899B-4DAF-93B9-1CBCAB5F6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5F7FCA-B968-443D-90A7-E0F3C6D64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7F5CC56-CBE8-4152-AD5E-982DD286AA28}"/>
              </a:ext>
            </a:extLst>
          </p:cNvPr>
          <p:cNvCxnSpPr>
            <a:cxnSpLocks/>
          </p:cNvCxnSpPr>
          <p:nvPr/>
        </p:nvCxnSpPr>
        <p:spPr>
          <a:xfrm>
            <a:off x="386707" y="1905000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7810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895B8-786F-418B-9367-52B195268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3426"/>
            <a:ext cx="8840344" cy="348904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BCF574-9044-4964-B6AE-A3983D595C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818488"/>
            <a:ext cx="8840344" cy="900772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D2A109-E9F9-428E-858A-38375BF1D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05506-6815-4E0E-B1DE-ECA35C2016DF}" type="datetime1">
              <a:rPr lang="en-US" smtClean="0"/>
              <a:t>6/13/2023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D9BA6F-665B-4D62-84D1-23E03428C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A1A2D7-4390-4B51-90D4-900EAAB13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296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166EE-5127-48B4-A6F6-F5F6B38DB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87828"/>
            <a:ext cx="9578683" cy="990601"/>
          </a:xfr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57B8A9-5914-49F9-8E0E-C8723C5339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2057407"/>
            <a:ext cx="4318906" cy="37251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E7D0C2-CAEA-4E31-8FA6-D866315DF6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69577" y="2057407"/>
            <a:ext cx="4405746" cy="37251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1E5DE2-0BD6-45B3-BDB1-675BA058B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E85F7-A724-48A4-9D33-CEBC5174E865}" type="datetime1">
              <a:rPr lang="en-US" smtClean="0"/>
              <a:t>6/13/2023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2622B7-97C1-4C72-BCA9-290DC716F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57BEE3-B3AE-45B6-924A-08ABC9518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610397D-8A25-4307-B58D-8DE617EFD26D}"/>
              </a:ext>
            </a:extLst>
          </p:cNvPr>
          <p:cNvCxnSpPr>
            <a:cxnSpLocks/>
          </p:cNvCxnSpPr>
          <p:nvPr/>
        </p:nvCxnSpPr>
        <p:spPr>
          <a:xfrm>
            <a:off x="375523" y="1760404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B747697-5C57-4DA6-8ED6-CAB14CDD220A}"/>
              </a:ext>
            </a:extLst>
          </p:cNvPr>
          <p:cNvCxnSpPr>
            <a:cxnSpLocks/>
          </p:cNvCxnSpPr>
          <p:nvPr/>
        </p:nvCxnSpPr>
        <p:spPr>
          <a:xfrm>
            <a:off x="5563342" y="1752600"/>
            <a:ext cx="0" cy="4300105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4205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22296-2B01-4044-AD7B-497BAC8AE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09600"/>
            <a:ext cx="10515600" cy="951491"/>
          </a:xfr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F08880-DE5D-4299-BAC3-D45377C499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989859"/>
            <a:ext cx="4381644" cy="602671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2A655D-7A3A-4BA5-B82A-744276BE25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713126"/>
            <a:ext cx="4381644" cy="31213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037933-BDAC-4317-9B7E-E30CF0B42E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50530" y="1989859"/>
            <a:ext cx="4487137" cy="602671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A5878F-AE56-4F8C-A84A-A8534180DE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50531" y="2713127"/>
            <a:ext cx="4487136" cy="31213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FF249A-9D93-4A8E-9284-5AB19AC0A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06E7A-BDD3-46A3-BEE2-EB821F9236B4}" type="datetime1">
              <a:rPr lang="en-US" smtClean="0"/>
              <a:t>6/13/2023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563883-9438-44C9-877E-EC771D1B3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5ED3CC-D7BA-43BD-973A-B09921FED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4B03ADF-AEED-49C1-9CF7-7749387E2A4F}"/>
              </a:ext>
            </a:extLst>
          </p:cNvPr>
          <p:cNvCxnSpPr>
            <a:cxnSpLocks/>
          </p:cNvCxnSpPr>
          <p:nvPr/>
        </p:nvCxnSpPr>
        <p:spPr>
          <a:xfrm>
            <a:off x="378503" y="1752600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B5345CA-2FC8-42B9-85F7-84F77724D011}"/>
              </a:ext>
            </a:extLst>
          </p:cNvPr>
          <p:cNvCxnSpPr>
            <a:cxnSpLocks/>
          </p:cNvCxnSpPr>
          <p:nvPr/>
        </p:nvCxnSpPr>
        <p:spPr>
          <a:xfrm>
            <a:off x="5563342" y="1752600"/>
            <a:ext cx="0" cy="4300105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866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F8770-E2EE-4C9B-9F89-128DAC661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116" y="703687"/>
            <a:ext cx="9406190" cy="172258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1CE391-8E22-4716-8A8B-C39BA61A7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1540C-9440-4E7A-B71A-BEFEE06869E3}" type="datetime1">
              <a:rPr lang="en-US" smtClean="0"/>
              <a:t>6/13/2023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6C042F-179F-4DBC-80B7-34B89EA27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386EA4-4BE5-4D17-A1DC-196FEA972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759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649B6B-2C1C-452D-9F93-BD9A6F2B0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18DDB-88AC-4039-B59C-B05DC4C9C16C}" type="datetime1">
              <a:rPr lang="en-US" smtClean="0"/>
              <a:t>6/13/2023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7CA8ED-78AC-4474-8874-E4C424297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90B764-0B68-4801-ADE7-931059129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77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E717A-ED7D-43FE-881F-9407FF220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97476"/>
            <a:ext cx="3932237" cy="169371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6FE954-332E-4D66-AFFD-A15389A769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597475"/>
            <a:ext cx="5140180" cy="526357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D15CDA-9FC3-4F17-963C-DD9E226ECC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91194"/>
            <a:ext cx="3932237" cy="357779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CC30BE-8EE8-4A41-B20E-ACEFC980C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2ABFB-60E7-4BA1-866A-7059F058065B}" type="datetime1">
              <a:rPr lang="en-US" smtClean="0"/>
              <a:t>6/13/2023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4B6719-F550-42EF-B377-8E41A46D0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7A6636-5EF9-499C-A3A0-3021812D0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245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038CB-27F1-47CF-B05A-CC0688301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59822"/>
            <a:ext cx="3932237" cy="165215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9C67EA-3155-4708-9B86-D7B2B54FC2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703687"/>
            <a:ext cx="5212917" cy="49690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B434F1-C813-4E9B-98A4-B0B372CE27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26277"/>
            <a:ext cx="3932237" cy="324642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22A0B8-75E7-465D-84CB-BC9C3FB2F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4112F-55F4-4776-A323-7418930321C8}" type="datetime1">
              <a:rPr lang="en-US" smtClean="0"/>
              <a:t>6/13/2023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3879C9-B751-43BD-8B27-FA18290E1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1998FB-27B9-46E5-90E3-09B108B0E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350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FBA68A5-A7C7-4D91-AB95-6E0B6FFD874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F93EBF-655A-4373-ADBE-9606BFA94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5439"/>
            <a:ext cx="9485160" cy="12828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AF2994-4D2E-43BB-9D9B-117ED94ABD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91757"/>
            <a:ext cx="9485163" cy="37064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F28926-9DF1-4A3E-8B81-2191D6F75E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2" y="6140304"/>
            <a:ext cx="3154896" cy="287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300" baseline="0">
                <a:solidFill>
                  <a:schemeClr val="accent1"/>
                </a:solidFill>
              </a:defRPr>
            </a:lvl1pPr>
          </a:lstStyle>
          <a:p>
            <a:fld id="{CFBEA57F-793F-4683-BD8A-741FD4B89154}" type="datetime1">
              <a:rPr lang="en-US" smtClean="0"/>
              <a:t>6/13/2023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01BD4F-CE83-48A3-9683-19CF03C0A5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9233562" y="257852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1" cap="all" spc="300" baseline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94939-09B3-4A6E-88F8-4D923A56D4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1701" y="5672706"/>
            <a:ext cx="951908" cy="7546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0" b="1">
                <a:solidFill>
                  <a:schemeClr val="accent1"/>
                </a:solidFill>
              </a:defRPr>
            </a:lvl1pPr>
          </a:lstStyle>
          <a:p>
            <a:fld id="{81D2C36F-4504-47C0-B82F-A167342A27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A4051E3-92B2-42FC-BB3D-372E4A614439}"/>
              </a:ext>
            </a:extLst>
          </p:cNvPr>
          <p:cNvSpPr/>
          <p:nvPr/>
        </p:nvSpPr>
        <p:spPr>
          <a:xfrm>
            <a:off x="367744" y="334928"/>
            <a:ext cx="11456511" cy="61881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C425084-C97A-4C25-AE47-DDECF2DD3ABC}"/>
              </a:ext>
            </a:extLst>
          </p:cNvPr>
          <p:cNvCxnSpPr>
            <a:cxnSpLocks/>
          </p:cNvCxnSpPr>
          <p:nvPr/>
        </p:nvCxnSpPr>
        <p:spPr>
          <a:xfrm>
            <a:off x="10748698" y="334928"/>
            <a:ext cx="0" cy="618814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6A478A1-0B34-4F2B-88FA-CF47551E5DF9}"/>
              </a:ext>
            </a:extLst>
          </p:cNvPr>
          <p:cNvCxnSpPr>
            <a:cxnSpLocks/>
          </p:cNvCxnSpPr>
          <p:nvPr/>
        </p:nvCxnSpPr>
        <p:spPr>
          <a:xfrm>
            <a:off x="373060" y="6047437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6894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66" r:id="rId6"/>
    <p:sldLayoutId id="2147483662" r:id="rId7"/>
    <p:sldLayoutId id="2147483663" r:id="rId8"/>
    <p:sldLayoutId id="2147483664" r:id="rId9"/>
    <p:sldLayoutId id="2147483665" r:id="rId10"/>
    <p:sldLayoutId id="2147483667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4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4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4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4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4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7468962-6189-43AD-BB02-A6F88AD0E5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BF2E68D-E9CA-4A00-AE2B-17BCDFABC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School desk with books and pencils with chalkboard in background">
            <a:extLst>
              <a:ext uri="{FF2B5EF4-FFF2-40B4-BE49-F238E27FC236}">
                <a16:creationId xmlns:a16="http://schemas.microsoft.com/office/drawing/2014/main" id="{64087135-5001-9CB6-743A-EF8D482A2DA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0"/>
            <a:ext cx="121919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71DA18E-EE4F-421B-99B9-15A68FDE13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8693" y="838200"/>
            <a:ext cx="7941155" cy="3531847"/>
          </a:xfrm>
        </p:spPr>
        <p:txBody>
          <a:bodyPr anchor="t">
            <a:normAutofit/>
          </a:bodyPr>
          <a:lstStyle/>
          <a:p>
            <a:r>
              <a:rPr lang="en-US" sz="8000" dirty="0">
                <a:solidFill>
                  <a:schemeClr val="tx2"/>
                </a:solidFill>
              </a:rPr>
              <a:t>PBIS and Behavior Coaches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BBDB6E-1EBD-481F-A994-368C7B4B11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8692" y="4991101"/>
            <a:ext cx="8701087" cy="832754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tx2"/>
                </a:solidFill>
              </a:rPr>
              <a:t>5 years of Behavior Coaches and PBIS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E1304CE-399E-4EFB-AC6F-CA3ABE76CD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744" y="334928"/>
            <a:ext cx="11456511" cy="61881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B346787-55AA-410B-9763-FB4DF19D58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748698" y="334928"/>
            <a:ext cx="0" cy="618814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74228F0-C94A-49D1-98AF-F8C229FF0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060" y="4991100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C5F0E5C-AB75-49D9-8D9B-727A524E40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060" y="6047437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73847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D4C8506-8390-40D9-8CDE-AA363AFBB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Content Placeholder 6" descr="Bathroom wastebasket">
            <a:extLst>
              <a:ext uri="{FF2B5EF4-FFF2-40B4-BE49-F238E27FC236}">
                <a16:creationId xmlns:a16="http://schemas.microsoft.com/office/drawing/2014/main" id="{890A7343-B2C0-4330-9934-E725792A77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8391" y="1977876"/>
            <a:ext cx="4958606" cy="4656604"/>
          </a:xfrm>
          <a:prstGeom prst="rect">
            <a:avLst/>
          </a:prstGeom>
        </p:spPr>
      </p:pic>
      <p:pic>
        <p:nvPicPr>
          <p:cNvPr id="8" name="Picture 7" descr="Picture of restroom">
            <a:extLst>
              <a:ext uri="{FF2B5EF4-FFF2-40B4-BE49-F238E27FC236}">
                <a16:creationId xmlns:a16="http://schemas.microsoft.com/office/drawing/2014/main" id="{42A4732F-8852-4CD5-8FDD-04C7787BE5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6997" y="1977876"/>
            <a:ext cx="6096528" cy="4656604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9DFD16-7579-4C89-A15F-7833CC728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A88F0-556B-4BB7-8AAB-D63AEB65C662}" type="datetime1">
              <a:rPr lang="en-US" smtClean="0"/>
              <a:t>6/13/2023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59757E-E66F-4DB3-9309-C0E63543A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1B6BB2-1B14-4785-965A-008BFA250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6211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4E84831-DFA2-450F-91B8-B6577FA2B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7B38F2D-F2A2-4C98-879E-B53BB3743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2080" y="121920"/>
            <a:ext cx="9215119" cy="6614160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B33466-F3FF-44D6-8A1C-F2A783F81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A88F0-556B-4BB7-8AAB-D63AEB65C662}" type="datetime1">
              <a:rPr lang="en-US" smtClean="0"/>
              <a:t>6/13/2023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A5708E-0084-4B5E-8EE8-54261250C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66025E-8770-4B07-811E-E6C3F45C8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6955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7BCA55D-9D47-4C2D-889F-9D5A68BE1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BD39DD6-0EFC-4D9D-9022-ACD198B3E7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199" y="703686"/>
            <a:ext cx="10635326" cy="5270393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47BDD1-B604-4D2C-BD90-5AD4E9FB1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A88F0-556B-4BB7-8AAB-D63AEB65C662}" type="datetime1">
              <a:rPr lang="en-US" smtClean="0"/>
              <a:t>6/13/2023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BE3C60-A7A2-48DE-B1FA-17F01A43E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091C4D-EBFF-4E83-86AF-271C8BA7E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7820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A06B5-CB40-4794-8861-5CA7E3A7F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567" y="545914"/>
            <a:ext cx="10271052" cy="1241944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Year 1 (2018-2019)Data vs 2017-2018</a:t>
            </a:r>
            <a:br>
              <a:rPr lang="en-US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(Major Behaviors Only)*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6AA25-E83B-4F48-A9E6-F109AE7DF3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108595"/>
            <a:ext cx="9527275" cy="4031709"/>
          </a:xfrm>
        </p:spPr>
        <p:txBody>
          <a:bodyPr>
            <a:normAutofit lnSpcReduction="10000"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Location		2017-2018	    2018-2019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Classroom Behaviors	1526 --------------------- 938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Locker			31------------------------- 21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Other Indoor Areas               235------------------------157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Outdoor Area (MB)	193------------------------126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Cafeteria		205------------------------22</a:t>
            </a:r>
          </a:p>
          <a:p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*Infinite Campus Behavior Extracts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886776-4D13-484E-9CC0-B18174EA4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A88F0-556B-4BB7-8AAB-D63AEB65C662}" type="datetime1">
              <a:rPr lang="en-US" smtClean="0"/>
              <a:t>6/13/2023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61F359-5513-4DED-B90D-FF1B6F7B3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F92ADF-14E6-4F73-8F70-F51871FAE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1156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AD7FC-67A3-47A3-B0EA-BA25F7C21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Year 1 (2018-2019)Data SWIS</a:t>
            </a:r>
            <a:br>
              <a:rPr lang="en-US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(Minor Behaviors Only)*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9E74EE-66C1-4C24-8858-E5C70A7335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8000" dirty="0">
                <a:solidFill>
                  <a:schemeClr val="accent1">
                    <a:lumMod val="50000"/>
                  </a:schemeClr>
                </a:solidFill>
              </a:rPr>
              <a:t>1510 Documentations</a:t>
            </a:r>
          </a:p>
          <a:p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*PBIS SWIS Data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2A3F19-AE20-423F-94CA-828D2FB5E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A88F0-556B-4BB7-8AAB-D63AEB65C662}" type="datetime1">
              <a:rPr lang="en-US" smtClean="0"/>
              <a:t>6/13/2023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F652C9-1D7A-4257-AA5A-138A56084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0BD290-634F-486E-B12F-B59B37051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6028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3C888-0058-4E7A-9052-5CD9A2C07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Year 2 (2019-2020)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52772A-7B33-49E9-A426-A2A9680A44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391" y="1787858"/>
            <a:ext cx="9947083" cy="4524227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Creation of Tier II Committee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Created “Office vs Classroom Managed Behaviors” document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Formally created and began using RADs (Restorative Alternatives to Discipline)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Expectation videos and PowerPoints created to share with students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Additional equipment for Movement Break added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Assistant Principal and Behavior Coaches attended several workshops on behavior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Used documentation from Year 1 to address areas that still needed attention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Behavior Coaches began attending SAT Meetings.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Dean of Students and Continuing Improvement Specialist Positions Dropped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** March of 2020-- COVID 19 ended the school year as we knew it (Distance Learning).</a:t>
            </a:r>
          </a:p>
          <a:p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CF2EF0-9029-4337-A233-1E47E4850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A88F0-556B-4BB7-8AAB-D63AEB65C662}" type="datetime1">
              <a:rPr lang="en-US" smtClean="0"/>
              <a:t>6/13/2023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5A39F8-90B1-467B-9F56-FAF8BFF9E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E49480-82E0-46A0-9C45-93CC9EFFE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748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4F02350-7DA1-4EAF-8820-E165F5EAF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E1E88AE-B361-4125-8843-5D8BEAAA4B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115" y="545914"/>
            <a:ext cx="10162405" cy="5766172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4AF46A-F6DA-433C-BDFD-D1227B38B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A88F0-556B-4BB7-8AAB-D63AEB65C662}" type="datetime1">
              <a:rPr lang="en-US" smtClean="0"/>
              <a:t>6/13/2023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190082-885F-450D-85D3-CFD299059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5B8DCB-F4BF-4F1F-81B3-23AAAFFBF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8982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EC359E8-2888-4925-8B15-ADB0E70CC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F97579A-2C59-4DDC-A9CA-BF24989011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475" y="545914"/>
            <a:ext cx="10131924" cy="5997126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B19F4B-8C52-458E-A2F6-A1A91E751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A88F0-556B-4BB7-8AAB-D63AEB65C662}" type="datetime1">
              <a:rPr lang="en-US" smtClean="0"/>
              <a:t>6/13/2023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46130F-4CF3-4C62-8F55-BA9B18114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4C5DEF-0E48-4214-ABD2-E6E3AD112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3559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AB87709-20D0-4AFF-B9C0-136267C2F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340EA3C-1309-4AB9-9E16-775D4BB10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426" y="264159"/>
            <a:ext cx="10502694" cy="6163219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9C5B3B-2304-4434-87D1-8C78BBB8F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A88F0-556B-4BB7-8AAB-D63AEB65C662}" type="datetime1">
              <a:rPr lang="en-US" smtClean="0"/>
              <a:t>6/13/2023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FD27AC-52F1-4C80-BE77-7B95B1720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0421B8-D610-4590-BF28-BABD7E7C8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1740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17F9E83-A042-4994-BDDE-C392CF00B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00CFBD5-3AB4-4292-9462-B1A699A33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319" y="430620"/>
            <a:ext cx="10737289" cy="607178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B54FD2-5B3D-4280-A232-C5AA6C2113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105FC0-E975-4D49-A18E-0EC7F6638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A88F0-556B-4BB7-8AAB-D63AEB65C662}" type="datetime1">
              <a:rPr lang="en-US" smtClean="0"/>
              <a:t>6/13/2023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8C8750-5B81-468E-964D-355AF852A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973C1D-74E0-4253-9B4A-9EAE186E1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960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40092-8F60-439F-9A67-AB4B80B0C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We 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82ADAD-84CB-4075-89E8-0310F68061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Matt </a:t>
            </a:r>
            <a:r>
              <a:rPr lang="en-US" sz="4000" dirty="0" err="1"/>
              <a:t>Lambaere</a:t>
            </a:r>
            <a:r>
              <a:rPr lang="en-US" sz="4000" dirty="0"/>
              <a:t>- PBIS Lead of IJ Holton</a:t>
            </a:r>
          </a:p>
          <a:p>
            <a:r>
              <a:rPr lang="en-US" sz="4000" dirty="0"/>
              <a:t>David Brown- Behavior Coach, IJ Holton</a:t>
            </a:r>
          </a:p>
          <a:p>
            <a:r>
              <a:rPr lang="en-US" sz="4000" dirty="0"/>
              <a:t>Blake </a:t>
            </a:r>
            <a:r>
              <a:rPr lang="en-US" sz="4000" dirty="0" err="1"/>
              <a:t>Henely</a:t>
            </a:r>
            <a:r>
              <a:rPr lang="en-US" sz="4000" dirty="0"/>
              <a:t>- Associate Principal, IJ Holton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96D15E-77AE-4F5E-8C36-A9405B491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A88F0-556B-4BB7-8AAB-D63AEB65C662}" type="datetime1">
              <a:rPr lang="en-US" smtClean="0"/>
              <a:t>6/13/2023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3C4013-CDAD-4FE7-A95D-FB26339FD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B95046-0138-4A45-A008-EBD7BAF15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3793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AEDCB-7259-46C1-BE3F-99AAD949C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507" y="545914"/>
            <a:ext cx="10334846" cy="1241944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Year 1(18-19) Data vs Year 2 (19-20)</a:t>
            </a:r>
            <a:br>
              <a:rPr lang="en-US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(Major Behaviors Only)*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B34839-CAC8-4B6B-9D76-9453AC909C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Location		2018-2019	                2019-2020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Classroom Behaviors	938 --------------------- 396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Locker			21-------------------------12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Other Indoor Areas               157------------------------126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Outdoor Area (MB)	126------------------------91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Cafeteria		22--------------------------7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*Infinite Campus Behavior Extracts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544158-DCA1-4178-965E-520D6F5C3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A88F0-556B-4BB7-8AAB-D63AEB65C662}" type="datetime1">
              <a:rPr lang="en-US" smtClean="0"/>
              <a:t>6/13/2023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696587-DF5E-4D92-B84C-7BC54532C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6CAC2E-F2C6-40BC-A8E4-08C7BAAF2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0695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85599-5797-4A79-98A8-35B094EC6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475" y="484502"/>
            <a:ext cx="9527275" cy="1241944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Year 2 (2019-2020)Data SWIS</a:t>
            </a:r>
            <a:br>
              <a:rPr lang="en-US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(Minor Behaviors Only)*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3DD7B-37E1-4903-AAF9-9477FAEAB9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80A9A7">
                    <a:lumMod val="50000"/>
                  </a:srgbClr>
                </a:solidFill>
                <a:effectLst/>
                <a:uLnTx/>
                <a:uFillTx/>
                <a:latin typeface="Univers Condensed"/>
                <a:ea typeface="+mn-ea"/>
                <a:cs typeface="+mn-cs"/>
              </a:rPr>
              <a:t>851 Documentations</a:t>
            </a:r>
          </a:p>
          <a:p>
            <a:pPr marL="228600" marR="0" lvl="0" indent="-228600" algn="l" defTabSz="914400" rtl="0" eaLnBrk="1" fontAlgn="auto" latinLnBrk="0" hangingPunct="1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80A9A7">
                    <a:lumMod val="50000"/>
                  </a:srgbClr>
                </a:solidFill>
                <a:effectLst/>
                <a:uLnTx/>
                <a:uFillTx/>
                <a:latin typeface="Univers Condensed"/>
                <a:ea typeface="+mn-ea"/>
                <a:cs typeface="+mn-cs"/>
              </a:rPr>
              <a:t>*PBIS SWIS Data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F9ED7D-0148-49D9-AEE7-1AC538E56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A88F0-556B-4BB7-8AAB-D63AEB65C662}" type="datetime1">
              <a:rPr lang="en-US" smtClean="0"/>
              <a:t>6/13/2023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524364-7883-4868-B0FF-01F77C605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4B392D-55C5-49B3-93CA-15B4A44D2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7469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85289-66B1-449D-A240-BDF84CE73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80A9A7">
                    <a:lumMod val="50000"/>
                  </a:srgbClr>
                </a:solidFill>
                <a:effectLst/>
                <a:uLnTx/>
                <a:uFillTx/>
                <a:latin typeface="Elephant"/>
                <a:ea typeface="+mj-ea"/>
                <a:cs typeface="+mj-cs"/>
              </a:rPr>
              <a:t>Year 3 (2020-2021)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CC7278-4785-4715-B6EB-74D52EF7A0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391" y="1935127"/>
            <a:ext cx="10246065" cy="4114800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**COVID 19 Year**</a:t>
            </a:r>
          </a:p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*No Wednesdays and Multiple Distance Learning Days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Movement Break began year as large walking path only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Lunch and Movement Break in Rooms schedules and Supervisions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Breakfast in Rooms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Scheduled Bathroom Breaks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Scheduled Doors to exit the building at the end of the day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Established Masking and Building Cleaning Protocols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New Behavior Coach hired in October after one of the originals accepted an administrative position</a:t>
            </a:r>
          </a:p>
          <a:p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057FBB-5915-4B7A-AC62-99DEB7A6B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A88F0-556B-4BB7-8AAB-D63AEB65C662}" type="datetime1">
              <a:rPr lang="en-US" smtClean="0"/>
              <a:t>6/13/2023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73695C-47E0-40E1-A1E7-FE4641095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73FEAC-34BC-4B3E-B3FF-24D1A1555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9657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825B3-E951-4706-BE82-F320D94D6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80A9A7">
                    <a:lumMod val="50000"/>
                  </a:srgbClr>
                </a:solidFill>
                <a:effectLst/>
                <a:uLnTx/>
                <a:uFillTx/>
                <a:latin typeface="Elephant"/>
                <a:ea typeface="+mj-ea"/>
                <a:cs typeface="+mj-cs"/>
              </a:rPr>
              <a:t>Year 2(19-20) Data vs Year 3 (20-21)</a:t>
            </a:r>
            <a:b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80A9A7">
                    <a:lumMod val="50000"/>
                  </a:srgbClr>
                </a:solidFill>
                <a:effectLst/>
                <a:uLnTx/>
                <a:uFillTx/>
                <a:latin typeface="Elephant"/>
                <a:ea typeface="+mj-ea"/>
                <a:cs typeface="+mj-cs"/>
              </a:rPr>
            </a:b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80A9A7">
                    <a:lumMod val="50000"/>
                  </a:srgbClr>
                </a:solidFill>
                <a:effectLst/>
                <a:uLnTx/>
                <a:uFillTx/>
                <a:latin typeface="Elephant"/>
                <a:ea typeface="+mj-ea"/>
                <a:cs typeface="+mj-cs"/>
              </a:rPr>
              <a:t>(Major Behaviors Only)*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97F49D-077B-4CB4-AB6D-F5C56682CC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80A9A7">
                    <a:lumMod val="50000"/>
                  </a:srgbClr>
                </a:solidFill>
                <a:effectLst/>
                <a:uLnTx/>
                <a:uFillTx/>
                <a:latin typeface="Univers Condensed"/>
                <a:ea typeface="+mn-ea"/>
                <a:cs typeface="+mn-cs"/>
              </a:rPr>
              <a:t>Location		2019-2020	                2020-2021</a:t>
            </a:r>
          </a:p>
          <a:p>
            <a:pPr marL="228600" marR="0" lvl="0" indent="-228600" algn="l" defTabSz="914400" rtl="0" eaLnBrk="1" fontAlgn="auto" latinLnBrk="0" hangingPunct="1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80A9A7">
                    <a:lumMod val="50000"/>
                  </a:srgbClr>
                </a:solidFill>
                <a:effectLst/>
                <a:uLnTx/>
                <a:uFillTx/>
                <a:latin typeface="Univers Condensed"/>
                <a:ea typeface="+mn-ea"/>
                <a:cs typeface="+mn-cs"/>
              </a:rPr>
              <a:t>Classroom Behaviors	396 --------------------- 129</a:t>
            </a:r>
          </a:p>
          <a:p>
            <a:pPr marL="228600" marR="0" lvl="0" indent="-228600" algn="l" defTabSz="914400" rtl="0" eaLnBrk="1" fontAlgn="auto" latinLnBrk="0" hangingPunct="1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80A9A7">
                    <a:lumMod val="50000"/>
                  </a:srgbClr>
                </a:solidFill>
                <a:effectLst/>
                <a:uLnTx/>
                <a:uFillTx/>
                <a:latin typeface="Univers Condensed"/>
                <a:ea typeface="+mn-ea"/>
                <a:cs typeface="+mn-cs"/>
              </a:rPr>
              <a:t>Locker			12-------------------------(No Lockers used)</a:t>
            </a:r>
          </a:p>
          <a:p>
            <a:pPr marL="228600" marR="0" lvl="0" indent="-228600" algn="l" defTabSz="914400" rtl="0" eaLnBrk="1" fontAlgn="auto" latinLnBrk="0" hangingPunct="1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80A9A7">
                    <a:lumMod val="50000"/>
                  </a:srgbClr>
                </a:solidFill>
                <a:effectLst/>
                <a:uLnTx/>
                <a:uFillTx/>
                <a:latin typeface="Univers Condensed"/>
                <a:ea typeface="+mn-ea"/>
                <a:cs typeface="+mn-cs"/>
              </a:rPr>
              <a:t>Other Indoor Areas              126-----------------------25</a:t>
            </a:r>
          </a:p>
          <a:p>
            <a:pPr marL="228600" marR="0" lvl="0" indent="-228600" algn="l" defTabSz="914400" rtl="0" eaLnBrk="1" fontAlgn="auto" latinLnBrk="0" hangingPunct="1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80A9A7">
                    <a:lumMod val="50000"/>
                  </a:srgbClr>
                </a:solidFill>
                <a:effectLst/>
                <a:uLnTx/>
                <a:uFillTx/>
                <a:latin typeface="Univers Condensed"/>
                <a:ea typeface="+mn-ea"/>
                <a:cs typeface="+mn-cs"/>
              </a:rPr>
              <a:t>Outdoor Area (MB)	91------------------------38</a:t>
            </a:r>
          </a:p>
          <a:p>
            <a:pPr marL="228600" marR="0" lvl="0" indent="-228600" algn="l" defTabSz="914400" rtl="0" eaLnBrk="1" fontAlgn="auto" latinLnBrk="0" hangingPunct="1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80A9A7">
                    <a:lumMod val="50000"/>
                  </a:srgbClr>
                </a:solidFill>
                <a:effectLst/>
                <a:uLnTx/>
                <a:uFillTx/>
                <a:latin typeface="Univers Condensed"/>
                <a:ea typeface="+mn-ea"/>
                <a:cs typeface="+mn-cs"/>
              </a:rPr>
              <a:t>Cafeteria		7--------------------------2 (Moved to Lunch in Classrooms)</a:t>
            </a:r>
          </a:p>
          <a:p>
            <a:pPr marL="228600" marR="0" lvl="0" indent="-228600" algn="l" defTabSz="914400" rtl="0" eaLnBrk="1" fontAlgn="auto" latinLnBrk="0" hangingPunct="1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80A9A7">
                    <a:lumMod val="50000"/>
                  </a:srgbClr>
                </a:solidFill>
                <a:effectLst/>
                <a:uLnTx/>
                <a:uFillTx/>
                <a:latin typeface="Univers Condensed"/>
                <a:ea typeface="+mn-ea"/>
                <a:cs typeface="+mn-cs"/>
              </a:rPr>
              <a:t>*Infinite Campus Behavior Extracts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9803E5-3C04-48C1-8010-2507D780E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A88F0-556B-4BB7-8AAB-D63AEB65C662}" type="datetime1">
              <a:rPr lang="en-US" smtClean="0"/>
              <a:t>6/13/2023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37F440-21A9-42B4-A57B-3108B7AA4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10BD11-022D-411B-8B17-0B5EB3970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3915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9D507-E46F-4EE3-BE26-CF6461968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80A9A7">
                    <a:lumMod val="50000"/>
                  </a:srgbClr>
                </a:solidFill>
                <a:effectLst/>
                <a:uLnTx/>
                <a:uFillTx/>
                <a:latin typeface="Elephant"/>
                <a:ea typeface="+mj-ea"/>
                <a:cs typeface="+mj-cs"/>
              </a:rPr>
              <a:t>Year 3 (2020-2021)Data SWIS</a:t>
            </a:r>
            <a:b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80A9A7">
                    <a:lumMod val="50000"/>
                  </a:srgbClr>
                </a:solidFill>
                <a:effectLst/>
                <a:uLnTx/>
                <a:uFillTx/>
                <a:latin typeface="Elephant"/>
                <a:ea typeface="+mj-ea"/>
                <a:cs typeface="+mj-cs"/>
              </a:rPr>
            </a:b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80A9A7">
                    <a:lumMod val="50000"/>
                  </a:srgbClr>
                </a:solidFill>
                <a:effectLst/>
                <a:uLnTx/>
                <a:uFillTx/>
                <a:latin typeface="Elephant"/>
                <a:ea typeface="+mj-ea"/>
                <a:cs typeface="+mj-cs"/>
              </a:rPr>
              <a:t>(Minor Behaviors Only)*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8D156C-6670-4920-B209-527C03A15C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80A9A7">
                    <a:lumMod val="50000"/>
                  </a:srgbClr>
                </a:solidFill>
                <a:effectLst/>
                <a:uLnTx/>
                <a:uFillTx/>
                <a:latin typeface="Univers Condensed"/>
                <a:ea typeface="+mn-ea"/>
                <a:cs typeface="+mn-cs"/>
              </a:rPr>
              <a:t>296 Documentations</a:t>
            </a:r>
          </a:p>
          <a:p>
            <a:pPr marL="228600" marR="0" lvl="0" indent="-228600" algn="l" defTabSz="914400" rtl="0" eaLnBrk="1" fontAlgn="auto" latinLnBrk="0" hangingPunct="1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80A9A7">
                    <a:lumMod val="50000"/>
                  </a:srgbClr>
                </a:solidFill>
                <a:effectLst/>
                <a:uLnTx/>
                <a:uFillTx/>
                <a:latin typeface="Univers Condensed"/>
                <a:ea typeface="+mn-ea"/>
                <a:cs typeface="+mn-cs"/>
              </a:rPr>
              <a:t>*PBIS SWIS Data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2AEC20-4B5E-471F-B512-739391A29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A88F0-556B-4BB7-8AAB-D63AEB65C662}" type="datetime1">
              <a:rPr lang="en-US" smtClean="0"/>
              <a:t>6/13/2023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57CD7F-6AEE-48A6-9187-164EB852E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076827-C963-4F4D-B2FB-08791045F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4680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9BD72-1BA3-434D-AC8E-6048B74B7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80A9A7">
                    <a:lumMod val="50000"/>
                  </a:srgbClr>
                </a:solidFill>
                <a:effectLst/>
                <a:uLnTx/>
                <a:uFillTx/>
                <a:latin typeface="Elephant"/>
                <a:ea typeface="+mj-ea"/>
                <a:cs typeface="+mj-cs"/>
              </a:rPr>
              <a:t>Year 4 (2021-2022)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9C6AFE-BDFE-4046-AD34-16BA4B64EA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391" y="2108595"/>
            <a:ext cx="10403310" cy="4031709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Scheduled bathroom breaks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Reintroduction of Outdoor Movement Break activities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Review and Modifications made for return to “normal”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Scheduled building exits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Reintroduction of large group activities/Celebrations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Updated “Office vs Classroom” Matrix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Single Person Academic Recovery Room  Coverage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C30ABA-7A48-43C2-9DF1-CD11861C2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A88F0-556B-4BB7-8AAB-D63AEB65C662}" type="datetime1">
              <a:rPr lang="en-US" smtClean="0"/>
              <a:t>6/13/2023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507438-6FDA-4FF0-AC21-B04D62E02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E4281E-4586-45D8-8E65-077E8AC72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4493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EA133-2AF9-4155-A9B0-1F21E23B9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80A9A7">
                    <a:lumMod val="50000"/>
                  </a:srgbClr>
                </a:solidFill>
                <a:effectLst/>
                <a:uLnTx/>
                <a:uFillTx/>
                <a:latin typeface="Elephant"/>
                <a:ea typeface="+mj-ea"/>
                <a:cs typeface="+mj-cs"/>
              </a:rPr>
              <a:t>2021-2022 (cont’d)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83E4A6-6608-4739-AE46-6C80247AC5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80A9A7">
                    <a:lumMod val="50000"/>
                  </a:srgbClr>
                </a:solidFill>
                <a:effectLst/>
                <a:uLnTx/>
                <a:uFillTx/>
                <a:latin typeface="Univers Condensed"/>
                <a:ea typeface="+mn-ea"/>
                <a:cs typeface="+mn-cs"/>
              </a:rPr>
              <a:t>Single Person Academic Recovery Room  Coverage</a:t>
            </a:r>
          </a:p>
          <a:p>
            <a:pPr marL="228600" marR="0" lvl="0" indent="-228600" algn="l" defTabSz="914400" rtl="0" eaLnBrk="1" fontAlgn="auto" latinLnBrk="0" hangingPunct="1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80A9A7">
                    <a:lumMod val="50000"/>
                  </a:srgbClr>
                </a:solidFill>
                <a:effectLst/>
                <a:uLnTx/>
                <a:uFillTx/>
                <a:latin typeface="Univers Condensed"/>
                <a:ea typeface="+mn-ea"/>
                <a:cs typeface="+mn-cs"/>
              </a:rPr>
              <a:t>Usage of </a:t>
            </a:r>
            <a:r>
              <a:rPr lang="en-US" dirty="0">
                <a:solidFill>
                  <a:srgbClr val="80A9A7">
                    <a:lumMod val="50000"/>
                  </a:srgbClr>
                </a:solidFill>
                <a:latin typeface="Univers Condensed"/>
              </a:rPr>
              <a:t>SWIS and Minor Documentations pushed and encouraged.</a:t>
            </a:r>
          </a:p>
          <a:p>
            <a:pPr marL="228600" marR="0" lvl="0" indent="-228600" algn="l" defTabSz="914400" rtl="0" eaLnBrk="1" fontAlgn="auto" latinLnBrk="0" hangingPunct="1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80A9A7">
                    <a:lumMod val="50000"/>
                  </a:srgbClr>
                </a:solidFill>
                <a:effectLst/>
                <a:uLnTx/>
                <a:uFillTx/>
                <a:latin typeface="Univers Condensed"/>
                <a:ea typeface="+mn-ea"/>
                <a:cs typeface="+mn-cs"/>
              </a:rPr>
              <a:t>Some Tier 3 Behaviors began being </a:t>
            </a:r>
            <a:r>
              <a:rPr lang="en-US" dirty="0">
                <a:solidFill>
                  <a:srgbClr val="80A9A7">
                    <a:lumMod val="50000"/>
                  </a:srgbClr>
                </a:solidFill>
                <a:latin typeface="Univers Condensed"/>
              </a:rPr>
              <a:t>handled by Behavior Coaches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80A9A7">
                  <a:lumMod val="50000"/>
                </a:srgbClr>
              </a:solidFill>
              <a:effectLst/>
              <a:uLnTx/>
              <a:uFillTx/>
              <a:latin typeface="Univers Condensed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AE149C-947F-4F04-855C-E9DDDF766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A88F0-556B-4BB7-8AAB-D63AEB65C662}" type="datetime1">
              <a:rPr lang="en-US" smtClean="0"/>
              <a:t>6/13/2023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98E435-950B-4EC3-A5CA-130CFF54C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3A7D5A-4828-4B47-9225-8E8D453F8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8792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B61FB-F501-4C1C-AD3D-2AA633B93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80A9A7">
                    <a:lumMod val="50000"/>
                  </a:srgbClr>
                </a:solidFill>
                <a:effectLst/>
                <a:uLnTx/>
                <a:uFillTx/>
                <a:latin typeface="Elephant"/>
                <a:ea typeface="+mj-ea"/>
                <a:cs typeface="+mj-cs"/>
              </a:rPr>
              <a:t>Year 3(20-21) Data vs Year 4 (21-22)</a:t>
            </a:r>
            <a:b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80A9A7">
                    <a:lumMod val="50000"/>
                  </a:srgbClr>
                </a:solidFill>
                <a:effectLst/>
                <a:uLnTx/>
                <a:uFillTx/>
                <a:latin typeface="Elephant"/>
                <a:ea typeface="+mj-ea"/>
                <a:cs typeface="+mj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80A9A7">
                    <a:lumMod val="50000"/>
                  </a:srgbClr>
                </a:solidFill>
                <a:effectLst/>
                <a:uLnTx/>
                <a:uFillTx/>
                <a:latin typeface="Elephant"/>
                <a:ea typeface="+mj-ea"/>
                <a:cs typeface="+mj-cs"/>
              </a:rPr>
              <a:t>(Major Behaviors Only)*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1CB995-0F59-4175-9970-A790B65AF3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80A9A7">
                    <a:lumMod val="50000"/>
                  </a:srgbClr>
                </a:solidFill>
                <a:effectLst/>
                <a:uLnTx/>
                <a:uFillTx/>
                <a:latin typeface="Univers Condensed"/>
                <a:ea typeface="+mn-ea"/>
                <a:cs typeface="+mn-cs"/>
              </a:rPr>
              <a:t>Location		2020-202</a:t>
            </a:r>
            <a:r>
              <a:rPr lang="en-US" b="1" dirty="0">
                <a:solidFill>
                  <a:srgbClr val="80A9A7">
                    <a:lumMod val="50000"/>
                  </a:srgbClr>
                </a:solidFill>
                <a:latin typeface="Univers Condensed"/>
              </a:rPr>
              <a:t>1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80A9A7">
                    <a:lumMod val="50000"/>
                  </a:srgbClr>
                </a:solidFill>
                <a:effectLst/>
                <a:uLnTx/>
                <a:uFillTx/>
                <a:latin typeface="Univers Condensed"/>
                <a:ea typeface="+mn-ea"/>
                <a:cs typeface="+mn-cs"/>
              </a:rPr>
              <a:t>                2021-2022</a:t>
            </a:r>
          </a:p>
          <a:p>
            <a:pPr marL="228600" marR="0" lvl="0" indent="-228600" algn="l" defTabSz="914400" rtl="0" eaLnBrk="1" fontAlgn="auto" latinLnBrk="0" hangingPunct="1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80A9A7">
                    <a:lumMod val="50000"/>
                  </a:srgbClr>
                </a:solidFill>
                <a:effectLst/>
                <a:uLnTx/>
                <a:uFillTx/>
                <a:latin typeface="Univers Condensed"/>
                <a:ea typeface="+mn-ea"/>
                <a:cs typeface="+mn-cs"/>
              </a:rPr>
              <a:t>Classroom Behaviors	129--------------------- 369</a:t>
            </a:r>
          </a:p>
          <a:p>
            <a:pPr marL="228600" marR="0" lvl="0" indent="-228600" algn="l" defTabSz="914400" rtl="0" eaLnBrk="1" fontAlgn="auto" latinLnBrk="0" hangingPunct="1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80A9A7">
                    <a:lumMod val="50000"/>
                  </a:srgbClr>
                </a:solidFill>
                <a:effectLst/>
                <a:uLnTx/>
                <a:uFillTx/>
                <a:latin typeface="Univers Condensed"/>
                <a:ea typeface="+mn-ea"/>
                <a:cs typeface="+mn-cs"/>
              </a:rPr>
              <a:t>Locker			N/A---------------------2</a:t>
            </a:r>
          </a:p>
          <a:p>
            <a:pPr marL="228600" marR="0" lvl="0" indent="-228600" algn="l" defTabSz="914400" rtl="0" eaLnBrk="1" fontAlgn="auto" latinLnBrk="0" hangingPunct="1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80A9A7">
                    <a:lumMod val="50000"/>
                  </a:srgbClr>
                </a:solidFill>
                <a:effectLst/>
                <a:uLnTx/>
                <a:uFillTx/>
                <a:latin typeface="Univers Condensed"/>
                <a:ea typeface="+mn-ea"/>
                <a:cs typeface="+mn-cs"/>
              </a:rPr>
              <a:t>Other Indoor Areas              25-----------------------49</a:t>
            </a:r>
          </a:p>
          <a:p>
            <a:pPr marL="228600" marR="0" lvl="0" indent="-228600" algn="l" defTabSz="914400" rtl="0" eaLnBrk="1" fontAlgn="auto" latinLnBrk="0" hangingPunct="1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80A9A7">
                    <a:lumMod val="50000"/>
                  </a:srgbClr>
                </a:solidFill>
                <a:effectLst/>
                <a:uLnTx/>
                <a:uFillTx/>
                <a:latin typeface="Univers Condensed"/>
                <a:ea typeface="+mn-ea"/>
                <a:cs typeface="+mn-cs"/>
              </a:rPr>
              <a:t>Outdoor Area (MB)	38------------------------80</a:t>
            </a:r>
          </a:p>
          <a:p>
            <a:pPr marL="228600" marR="0" lvl="0" indent="-228600" algn="l" defTabSz="914400" rtl="0" eaLnBrk="1" fontAlgn="auto" latinLnBrk="0" hangingPunct="1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80A9A7">
                    <a:lumMod val="50000"/>
                  </a:srgbClr>
                </a:solidFill>
                <a:effectLst/>
                <a:uLnTx/>
                <a:uFillTx/>
                <a:latin typeface="Univers Condensed"/>
                <a:ea typeface="+mn-ea"/>
                <a:cs typeface="+mn-cs"/>
              </a:rPr>
              <a:t>Cafeteria		2--------------------------26</a:t>
            </a:r>
          </a:p>
          <a:p>
            <a:pPr marL="228600" marR="0" lvl="0" indent="-228600" algn="l" defTabSz="914400" rtl="0" eaLnBrk="1" fontAlgn="auto" latinLnBrk="0" hangingPunct="1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80A9A7">
                    <a:lumMod val="50000"/>
                  </a:srgbClr>
                </a:solidFill>
                <a:effectLst/>
                <a:uLnTx/>
                <a:uFillTx/>
                <a:latin typeface="Univers Condensed"/>
                <a:ea typeface="+mn-ea"/>
                <a:cs typeface="+mn-cs"/>
              </a:rPr>
              <a:t>*Infinite Campus Behavior Extracts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061D95-EE81-4835-8F80-40FBF363D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A88F0-556B-4BB7-8AAB-D63AEB65C662}" type="datetime1">
              <a:rPr lang="en-US" smtClean="0"/>
              <a:t>6/13/2023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5919CB-FB72-420D-A881-4049215DF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97C782-D31A-474A-8204-A1F736D00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314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CDF97-9CD3-4BA3-942E-FC7AE307C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80A9A7">
                    <a:lumMod val="50000"/>
                  </a:srgbClr>
                </a:solidFill>
                <a:effectLst/>
                <a:uLnTx/>
                <a:uFillTx/>
                <a:latin typeface="Elephant"/>
                <a:ea typeface="+mj-ea"/>
                <a:cs typeface="+mj-cs"/>
              </a:rPr>
              <a:t>Year 4 (2021-2022)Data SWIS</a:t>
            </a:r>
            <a:b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80A9A7">
                    <a:lumMod val="50000"/>
                  </a:srgbClr>
                </a:solidFill>
                <a:effectLst/>
                <a:uLnTx/>
                <a:uFillTx/>
                <a:latin typeface="Elephant"/>
                <a:ea typeface="+mj-ea"/>
                <a:cs typeface="+mj-cs"/>
              </a:rPr>
            </a:b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80A9A7">
                    <a:lumMod val="50000"/>
                  </a:srgbClr>
                </a:solidFill>
                <a:effectLst/>
                <a:uLnTx/>
                <a:uFillTx/>
                <a:latin typeface="Elephant"/>
                <a:ea typeface="+mj-ea"/>
                <a:cs typeface="+mj-cs"/>
              </a:rPr>
              <a:t>(Minor Behaviors Only)*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8A1682-26BC-4D61-A02A-60977FF07A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80A9A7">
                    <a:lumMod val="50000"/>
                  </a:srgbClr>
                </a:solidFill>
                <a:effectLst/>
                <a:uLnTx/>
                <a:uFillTx/>
                <a:latin typeface="Univers Condensed"/>
                <a:ea typeface="+mn-ea"/>
                <a:cs typeface="+mn-cs"/>
              </a:rPr>
              <a:t>1515 Documentations</a:t>
            </a:r>
          </a:p>
          <a:p>
            <a:pPr marL="228600" marR="0" lvl="0" indent="-228600" algn="l" defTabSz="914400" rtl="0" eaLnBrk="1" fontAlgn="auto" latinLnBrk="0" hangingPunct="1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80A9A7">
                    <a:lumMod val="50000"/>
                  </a:srgbClr>
                </a:solidFill>
                <a:effectLst/>
                <a:uLnTx/>
                <a:uFillTx/>
                <a:latin typeface="Univers Condensed"/>
                <a:ea typeface="+mn-ea"/>
                <a:cs typeface="+mn-cs"/>
              </a:rPr>
              <a:t>*PBIS SWIS Data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59204E-C0AF-4148-B5B7-5EC64A814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A88F0-556B-4BB7-8AAB-D63AEB65C662}" type="datetime1">
              <a:rPr lang="en-US" smtClean="0"/>
              <a:t>6/13/2023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E7F3A0-9968-4DDD-925B-5B31420A1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092C-D2C9-4C1B-A1D4-68A127639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6940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2E3D0-F1E6-4DF0-89E5-A9DBE40A9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80A9A7">
                    <a:lumMod val="50000"/>
                  </a:srgbClr>
                </a:solidFill>
                <a:effectLst/>
                <a:uLnTx/>
                <a:uFillTx/>
                <a:latin typeface="Elephant"/>
                <a:ea typeface="+mj-ea"/>
                <a:cs typeface="+mj-cs"/>
              </a:rPr>
              <a:t>Year 5 (2022-2023)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7747CE-38BC-43B6-8581-ADBE162D8A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Staff coverage in Academic Recovery/ Staff hallway coverage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Heavy Emphasis on Minor Referrals handled by teachers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Almost all Tier 2 and 3 Behavior Referrals handled by Behavior Coaches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Scheduled supervision locations for staff before and after school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New Behavior Coach hired in November after previous retired</a:t>
            </a:r>
          </a:p>
          <a:p>
            <a:pPr marL="0" indent="0">
              <a:buNone/>
            </a:pP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34C213-DC11-4CBC-AFBE-E82BDFCE2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A88F0-556B-4BB7-8AAB-D63AEB65C662}" type="datetime1">
              <a:rPr lang="en-US" smtClean="0"/>
              <a:t>6/13/2023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83964A-E6DC-4360-91AA-091BD50D6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AEFFFB-2DFA-4159-BAB8-5F57858A5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929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F8726-9550-49B6-9602-B43706932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dirty="0">
                <a:solidFill>
                  <a:schemeClr val="accent1">
                    <a:lumMod val="50000"/>
                  </a:schemeClr>
                </a:solidFill>
              </a:rPr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171C3C-E907-4988-876A-4112ABFC8F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391" y="2108595"/>
            <a:ext cx="10288595" cy="3930698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During the 2017-2018 school year, IJ Holton was a school in crisis.</a:t>
            </a:r>
          </a:p>
          <a:p>
            <a:pPr lvl="1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Staff members were frustrated and living under the “SIG Grant” debacle, as well as having administration that was simply a bad fit for Holton.</a:t>
            </a:r>
          </a:p>
          <a:p>
            <a:pPr lvl="1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Poor student behavior was at an unimaginable high (2420 documented major behaviors).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In  the fall of 2018, Mr.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Schara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and Mr.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Henely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were hired as new principal and assistant principal at IJ Holton.</a:t>
            </a:r>
          </a:p>
          <a:p>
            <a:pPr lvl="1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After spending a significant amount of time speaking with teachers before the school year began, Mr.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Schara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knew that not only did something major have to be done, but teachers were frustrated enough that they would be willing to accept something that was completely different.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2D6BE8-F77E-43DB-9F12-3FDE36CA9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A88F0-556B-4BB7-8AAB-D63AEB65C662}" type="datetime1">
              <a:rPr lang="en-US" smtClean="0"/>
              <a:t>6/13/2023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3665F4-F525-4915-A29E-357319573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77F477-6B4F-4EC0-8C13-23C3093CD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5612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D9B2C64-BDA4-4940-B9BB-81A34B8FE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Form with staff name and 1st and 3rd quarter location assignment">
            <a:extLst>
              <a:ext uri="{FF2B5EF4-FFF2-40B4-BE49-F238E27FC236}">
                <a16:creationId xmlns:a16="http://schemas.microsoft.com/office/drawing/2014/main" id="{84827889-CA79-4612-AB70-F108B30B32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2960" y="284479"/>
            <a:ext cx="5130799" cy="6142899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06FB71-E0F5-4D94-91FA-656DEF184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A88F0-556B-4BB7-8AAB-D63AEB65C662}" type="datetime1">
              <a:rPr lang="en-US" smtClean="0"/>
              <a:t>6/13/2023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C90001-ABDF-4E89-A8CB-BB266611E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FD527-D2C2-4F84-BF2E-F9E3EF190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0745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1AEE1-9670-45A9-857F-09E1CC5A2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40242"/>
            <a:ext cx="9527275" cy="1447616"/>
          </a:xfrm>
        </p:spPr>
        <p:txBody>
          <a:bodyPr/>
          <a:lstStyle/>
          <a:p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80A9A7">
                    <a:lumMod val="50000"/>
                  </a:srgbClr>
                </a:solidFill>
                <a:effectLst/>
                <a:uLnTx/>
                <a:uFillTx/>
                <a:latin typeface="Elephant"/>
                <a:ea typeface="+mj-ea"/>
                <a:cs typeface="+mj-cs"/>
              </a:rPr>
              <a:t>Year 4(21-22) Data vs Year 5 (8/27-11/30)</a:t>
            </a:r>
            <a:b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80A9A7">
                    <a:lumMod val="50000"/>
                  </a:srgbClr>
                </a:solidFill>
                <a:effectLst/>
                <a:uLnTx/>
                <a:uFillTx/>
                <a:latin typeface="Elephant"/>
                <a:ea typeface="+mj-ea"/>
                <a:cs typeface="+mj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80A9A7">
                    <a:lumMod val="50000"/>
                  </a:srgbClr>
                </a:solidFill>
                <a:effectLst/>
                <a:uLnTx/>
                <a:uFillTx/>
                <a:latin typeface="Elephant"/>
                <a:ea typeface="+mj-ea"/>
                <a:cs typeface="+mj-cs"/>
              </a:rPr>
              <a:t>(Major Behaviors Only)*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D74380-2A1C-46DA-B1DE-9B229B543C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80A9A7">
                    <a:lumMod val="50000"/>
                  </a:srgbClr>
                </a:solidFill>
                <a:effectLst/>
                <a:uLnTx/>
                <a:uFillTx/>
                <a:latin typeface="Univers Condensed"/>
                <a:ea typeface="+mn-ea"/>
                <a:cs typeface="+mn-cs"/>
              </a:rPr>
              <a:t>Location		2021-2022                2022-2023</a:t>
            </a:r>
          </a:p>
          <a:p>
            <a:pPr marL="228600" marR="0" lvl="0" indent="-228600" algn="l" defTabSz="914400" rtl="0" eaLnBrk="1" fontAlgn="auto" latinLnBrk="0" hangingPunct="1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80A9A7">
                    <a:lumMod val="50000"/>
                  </a:srgbClr>
                </a:solidFill>
                <a:effectLst/>
                <a:uLnTx/>
                <a:uFillTx/>
                <a:latin typeface="Univers Condensed"/>
                <a:ea typeface="+mn-ea"/>
                <a:cs typeface="+mn-cs"/>
              </a:rPr>
              <a:t>Classroom Behaviors	369--------------------- 106</a:t>
            </a:r>
          </a:p>
          <a:p>
            <a:pPr marL="228600" marR="0" lvl="0" indent="-228600" algn="l" defTabSz="914400" rtl="0" eaLnBrk="1" fontAlgn="auto" latinLnBrk="0" hangingPunct="1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80A9A7">
                    <a:lumMod val="50000"/>
                  </a:srgbClr>
                </a:solidFill>
                <a:effectLst/>
                <a:uLnTx/>
                <a:uFillTx/>
                <a:latin typeface="Univers Condensed"/>
                <a:ea typeface="+mn-ea"/>
                <a:cs typeface="+mn-cs"/>
              </a:rPr>
              <a:t>Locker			2-------------------------2</a:t>
            </a:r>
          </a:p>
          <a:p>
            <a:pPr marL="228600" marR="0" lvl="0" indent="-228600" algn="l" defTabSz="914400" rtl="0" eaLnBrk="1" fontAlgn="auto" latinLnBrk="0" hangingPunct="1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80A9A7">
                    <a:lumMod val="50000"/>
                  </a:srgbClr>
                </a:solidFill>
                <a:effectLst/>
                <a:uLnTx/>
                <a:uFillTx/>
                <a:latin typeface="Univers Condensed"/>
                <a:ea typeface="+mn-ea"/>
                <a:cs typeface="+mn-cs"/>
              </a:rPr>
              <a:t>Other Indoor Areas              49-----------------------13</a:t>
            </a:r>
          </a:p>
          <a:p>
            <a:pPr marL="228600" marR="0" lvl="0" indent="-228600" algn="l" defTabSz="914400" rtl="0" eaLnBrk="1" fontAlgn="auto" latinLnBrk="0" hangingPunct="1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80A9A7">
                    <a:lumMod val="50000"/>
                  </a:srgbClr>
                </a:solidFill>
                <a:effectLst/>
                <a:uLnTx/>
                <a:uFillTx/>
                <a:latin typeface="Univers Condensed"/>
                <a:ea typeface="+mn-ea"/>
                <a:cs typeface="+mn-cs"/>
              </a:rPr>
              <a:t>Outdoor Area (MB)	80------------------------28</a:t>
            </a:r>
          </a:p>
          <a:p>
            <a:pPr marL="228600" marR="0" lvl="0" indent="-228600" algn="l" defTabSz="914400" rtl="0" eaLnBrk="1" fontAlgn="auto" latinLnBrk="0" hangingPunct="1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80A9A7">
                    <a:lumMod val="50000"/>
                  </a:srgbClr>
                </a:solidFill>
                <a:effectLst/>
                <a:uLnTx/>
                <a:uFillTx/>
                <a:latin typeface="Univers Condensed"/>
                <a:ea typeface="+mn-ea"/>
                <a:cs typeface="+mn-cs"/>
              </a:rPr>
              <a:t>Cafeteria		26--------------------------5</a:t>
            </a:r>
          </a:p>
          <a:p>
            <a:pPr marL="228600" marR="0" lvl="0" indent="-228600" algn="l" defTabSz="914400" rtl="0" eaLnBrk="1" fontAlgn="auto" latinLnBrk="0" hangingPunct="1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80A9A7">
                    <a:lumMod val="50000"/>
                  </a:srgbClr>
                </a:solidFill>
                <a:effectLst/>
                <a:uLnTx/>
                <a:uFillTx/>
                <a:latin typeface="Univers Condensed"/>
                <a:ea typeface="+mn-ea"/>
                <a:cs typeface="+mn-cs"/>
              </a:rPr>
              <a:t>*Infinite Campus Behavior Extracts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EB4D73-19BD-44AC-A04A-3FB44A565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A88F0-556B-4BB7-8AAB-D63AEB65C662}" type="datetime1">
              <a:rPr lang="en-US" smtClean="0"/>
              <a:t>6/13/2023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DBEF6B-9623-4A19-A6E8-A78FE6CA8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16266C-8927-415C-BE3C-1F20960E3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1842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A66A96-617D-497E-A7E9-A430B5074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02019"/>
            <a:ext cx="9527275" cy="1743739"/>
          </a:xfrm>
        </p:spPr>
        <p:txBody>
          <a:bodyPr/>
          <a:lstStyle/>
          <a:p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80A9A7">
                    <a:lumMod val="50000"/>
                  </a:srgbClr>
                </a:solidFill>
                <a:effectLst/>
                <a:uLnTx/>
                <a:uFillTx/>
                <a:latin typeface="Elephant"/>
                <a:ea typeface="+mj-ea"/>
                <a:cs typeface="+mj-cs"/>
              </a:rPr>
              <a:t>Year 5 (2022-2023)Data SWIS</a:t>
            </a:r>
            <a:b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80A9A7">
                    <a:lumMod val="50000"/>
                  </a:srgbClr>
                </a:solidFill>
                <a:effectLst/>
                <a:uLnTx/>
                <a:uFillTx/>
                <a:latin typeface="Elephant"/>
                <a:ea typeface="+mj-ea"/>
                <a:cs typeface="+mj-cs"/>
              </a:rPr>
            </a:b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80A9A7">
                    <a:lumMod val="50000"/>
                  </a:srgbClr>
                </a:solidFill>
                <a:effectLst/>
                <a:uLnTx/>
                <a:uFillTx/>
                <a:latin typeface="Elephant"/>
                <a:ea typeface="+mj-ea"/>
                <a:cs typeface="+mj-cs"/>
              </a:rPr>
              <a:t>(Minor Behaviors Only)*</a:t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80A9A7">
                    <a:lumMod val="50000"/>
                  </a:srgbClr>
                </a:solidFill>
                <a:effectLst/>
                <a:uLnTx/>
                <a:uFillTx/>
                <a:latin typeface="Elephant"/>
                <a:ea typeface="+mj-ea"/>
                <a:cs typeface="+mj-cs"/>
              </a:rPr>
            </a:b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80A9A7">
                    <a:lumMod val="50000"/>
                  </a:srgbClr>
                </a:solidFill>
                <a:effectLst/>
                <a:uLnTx/>
                <a:uFillTx/>
                <a:latin typeface="Elephant"/>
                <a:ea typeface="+mj-ea"/>
                <a:cs typeface="+mj-cs"/>
              </a:rPr>
            </a:b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80A9A7">
                    <a:lumMod val="50000"/>
                  </a:srgbClr>
                </a:solidFill>
                <a:effectLst/>
                <a:uLnTx/>
                <a:uFillTx/>
                <a:latin typeface="Elephant"/>
                <a:ea typeface="+mj-ea"/>
                <a:cs typeface="+mj-cs"/>
              </a:rPr>
              <a:t>8/27-12/31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CC1E7E-59FF-47C4-A956-CAD3E67510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80A9A7">
                    <a:lumMod val="50000"/>
                  </a:srgbClr>
                </a:solidFill>
                <a:effectLst/>
                <a:uLnTx/>
                <a:uFillTx/>
                <a:latin typeface="Univers Condensed"/>
                <a:ea typeface="+mn-ea"/>
                <a:cs typeface="+mn-cs"/>
              </a:rPr>
              <a:t>577 Documentations</a:t>
            </a:r>
          </a:p>
          <a:p>
            <a:pPr marL="228600" marR="0" lvl="0" indent="-228600" algn="l" defTabSz="914400" rtl="0" eaLnBrk="1" fontAlgn="auto" latinLnBrk="0" hangingPunct="1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80A9A7">
                    <a:lumMod val="50000"/>
                  </a:srgbClr>
                </a:solidFill>
                <a:effectLst/>
                <a:uLnTx/>
                <a:uFillTx/>
                <a:latin typeface="Univers Condensed"/>
                <a:ea typeface="+mn-ea"/>
                <a:cs typeface="+mn-cs"/>
              </a:rPr>
              <a:t>*PBIS SWIS Data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996212-7648-478A-84C7-5D8F37853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A88F0-556B-4BB7-8AAB-D63AEB65C662}" type="datetime1">
              <a:rPr lang="en-US" smtClean="0"/>
              <a:t>6/13/2023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025E6D-2060-4A29-9313-61CBF884E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E7F9E1-9EC2-49C2-9099-B8AC9CB0F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1301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0A16C5D-E9E0-4EE8-AB7A-402B3AC72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 descr="Graph ">
            <a:extLst>
              <a:ext uri="{FF2B5EF4-FFF2-40B4-BE49-F238E27FC236}">
                <a16:creationId xmlns:a16="http://schemas.microsoft.com/office/drawing/2014/main" id="{A257C41F-DBE0-4AE2-9157-A8138EA200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30684" y="2287499"/>
            <a:ext cx="6047360" cy="3133814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7005AF-8225-4299-BD7D-DC3A0BE9D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A88F0-556B-4BB7-8AAB-D63AEB65C662}" type="datetime1">
              <a:rPr lang="en-US" smtClean="0"/>
              <a:t>6/13/2023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AE0511-F412-4317-AA70-384F596B3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7C8B61-2A8A-409D-9015-44CBAC173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4060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60CD61E-50CE-4946-BD6F-1CEA71CF7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 descr="Behavior Location Summary Graph">
            <a:extLst>
              <a:ext uri="{FF2B5EF4-FFF2-40B4-BE49-F238E27FC236}">
                <a16:creationId xmlns:a16="http://schemas.microsoft.com/office/drawing/2014/main" id="{B6553C46-E29A-4995-8A9C-E852BCC856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7933" y="2108200"/>
            <a:ext cx="8087121" cy="3644900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C74A63-AF59-4A30-B155-21966BF98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A88F0-556B-4BB7-8AAB-D63AEB65C662}" type="datetime1">
              <a:rPr lang="en-US" smtClean="0"/>
              <a:t>6/13/2023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773FCF-B2BB-4166-A8F5-A57175F58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C8471B-16FF-4B9D-90A1-B0B00B45D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4040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CF6C747-BEE4-47E6-A0A8-2D300AED0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Graph of STEAM Day Dismissal">
            <a:extLst>
              <a:ext uri="{FF2B5EF4-FFF2-40B4-BE49-F238E27FC236}">
                <a16:creationId xmlns:a16="http://schemas.microsoft.com/office/drawing/2014/main" id="{CEDF89F5-98A8-4294-963D-81B5661204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571" y="545914"/>
            <a:ext cx="10362909" cy="6078406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246212-73CE-4947-A697-37781F3B9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A88F0-556B-4BB7-8AAB-D63AEB65C662}" type="datetime1">
              <a:rPr lang="en-US" smtClean="0"/>
              <a:t>6/13/2023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FBB042-2074-40C8-AE1B-F1C60E657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516216-736C-4DCE-975A-68CD2389E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0691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284912C-E0B0-4286-B319-8243CD1AB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en-US" sz="9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5682B2-5BA8-402F-8DCB-38A777699D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8800" dirty="0">
                <a:solidFill>
                  <a:schemeClr val="accent1">
                    <a:lumMod val="50000"/>
                  </a:schemeClr>
                </a:solidFill>
              </a:rPr>
              <a:t>Questions??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6E4E25-5AFB-43D2-9DFA-A4FB4BB62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A88F0-556B-4BB7-8AAB-D63AEB65C662}" type="datetime1">
              <a:rPr lang="en-US" smtClean="0"/>
              <a:t>6/13/2023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C6FE8B-5D00-4828-966D-79579288F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F0780E-DD25-4F4F-B911-17935E854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975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F5398-FD71-43E3-8BAA-176F8A7BE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dirty="0">
                <a:solidFill>
                  <a:schemeClr val="accent1">
                    <a:lumMod val="50000"/>
                  </a:schemeClr>
                </a:solidFill>
              </a:rPr>
              <a:t>Behavior Coaches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59F359-16BC-4A46-A654-A0D111E592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391" y="2108595"/>
            <a:ext cx="10256697" cy="4031709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One of the first decisions made by Mr.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Schara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was to implement and hire Behavior Interventionists.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To pay for the position, the school removed its Reading and Math Interventionists. The belief was that if behaviors were brought under control, scores would increase naturally.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Mrs. Gunderson and Mr. Brown were hired for this position; both possessed Admin Licenses.  By being licensed, this allowed them to make decisions and work with students AND staff in a way that might not have otherwise been accepted.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Title changed to “Behavior Coaches”. Change made to show they were there to teach and assist with ways to help improve behaviors for both students and staff.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6029FB-4483-41C5-9D67-8A9B259E9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A88F0-556B-4BB7-8AAB-D63AEB65C662}" type="datetime1">
              <a:rPr lang="en-US" smtClean="0"/>
              <a:t>6/13/2023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A1007F-9D02-411F-B585-E4FBA7C3A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441B69-9F41-4B94-9B5A-CF7EADCF2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619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000CC1-43CB-4CD9-8D5C-A7A8B96DB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Benefits of a Behavior Coach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016C73-AA32-4114-9691-15DCDDAC35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Frees administration up to deal with other “administrative duties”.</a:t>
            </a:r>
          </a:p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Deal with Tier 1 and Tier 2 (and occasionally Tier 3) behaviors.</a:t>
            </a:r>
          </a:p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Not another administrator</a:t>
            </a:r>
          </a:p>
          <a:p>
            <a:r>
              <a:rPr lang="en-US">
                <a:solidFill>
                  <a:schemeClr val="accent2">
                    <a:lumMod val="50000"/>
                  </a:schemeClr>
                </a:solidFill>
              </a:rPr>
              <a:t>Manage behavior data and SWIS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A designated person to set up and implement building wide expectations                                                      -Create expectations for “Hot Spots” and other out of the ordinary situations                                          -One or two people can teach all students specific expectations- not mixed messages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9C6AB4-82E7-4172-9015-78C250508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A88F0-556B-4BB7-8AAB-D63AEB65C662}" type="datetime1">
              <a:rPr lang="en-US" smtClean="0"/>
              <a:t>6/13/2023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E47B28-B38A-404A-89D5-350E1B5F2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AE1285-4EF2-47CB-BE4F-0DBD3F5D4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4808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6B872-60A9-4DC0-B221-9E3904F74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Year 1 (2018-2019) Changes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439A52-A952-486C-A964-5EF303C83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391" y="2108595"/>
            <a:ext cx="10299228" cy="3920065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“Officially” began using PBIS.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Attended PBIS Cohort trainings in Mankato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Invested in PBIS SWIS data collection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Established hierarchy of who deals with specific behaviors based on PBIS Pyramid</a:t>
            </a:r>
          </a:p>
          <a:p>
            <a:pPr lvl="1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Assistant Principal/Principal will deal with Tier 3 behaviors</a:t>
            </a:r>
          </a:p>
          <a:p>
            <a:pPr lvl="1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Behavior Coaches/Instructional Facilitator and Dean of Students/Continuing Improvement Specialist and Dean of Students will handle Tier 2 behaviors</a:t>
            </a:r>
          </a:p>
          <a:p>
            <a:pPr lvl="1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Behavior Coaches/Teachers will address Tier 1 behaviors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D63129-4F71-43BA-8A0C-EBAE7BF90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A88F0-556B-4BB7-8AAB-D63AEB65C662}" type="datetime1">
              <a:rPr lang="en-US" smtClean="0"/>
              <a:t>6/13/2023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824C5B-2B46-4E8A-8D9E-888F7A2BD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E8445F-6F46-48E9-9216-948FF4160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4648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3D15E-51FC-41BF-AB33-8B15B4D7D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2018-2019 (cont’d)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915FC5-CC0A-4D3E-A01F-3B9C2E6998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391" y="2108595"/>
            <a:ext cx="10299228" cy="3930698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Created School-wide Behavior Matrix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Created Behavior Flowchart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Created expectation presentations for previously known “hot spots” (i.e. cafeteria, bathrooms, locker bays, hallways, Movement Break area, and assemblies).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Assigned staff members to various supervision location.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Allocated Funds to be used for PBIS Incentives and supplies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Used SIG monies to hire two additional support staff for the Academic Recovery Room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Outdoor and Indoor Movement Break activities planned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Mrs. Gunderson created “Zones of Regulation” groups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Behavior Coaches began visiting teams during Team Time.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28A9D2-9648-4421-BF3E-05286AE9C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A88F0-556B-4BB7-8AAB-D63AEB65C662}" type="datetime1">
              <a:rPr lang="en-US" smtClean="0"/>
              <a:t>6/13/2023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10CDA5-D437-4D1F-A71B-E68F262BB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E5A393-28B1-49E0-82DC-C1F10C87F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7542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FBA68A5-A7C7-4D91-AB95-6E0B6FFD8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A4051E3-92B2-42FC-BB3D-372E4A614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744" y="334928"/>
            <a:ext cx="11456511" cy="61881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C425084-C97A-4C25-AE47-DDECF2DD3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748698" y="334928"/>
            <a:ext cx="0" cy="618814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6A478A1-0B34-4F2B-88FA-CF47551E5D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060" y="6047437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A09E39A-DA3F-4BDC-A89A-6545C1DD3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60154" y="4602664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551580BD-7D80-4957-A58D-916E994AB7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BDD2E98-F85F-4C9F-B090-4DF4DA715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6857999"/>
          </a:xfrm>
          <a:prstGeom prst="rect">
            <a:avLst/>
          </a:pr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B59DE95-F3B9-4A35-9681-78FA926F02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744" y="379506"/>
            <a:ext cx="11456511" cy="6143568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Outside of restroom doorway">
            <a:extLst>
              <a:ext uri="{FF2B5EF4-FFF2-40B4-BE49-F238E27FC236}">
                <a16:creationId xmlns:a16="http://schemas.microsoft.com/office/drawing/2014/main" id="{E3988A5B-9624-4193-9892-9EF17C2F58A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619" y="1626278"/>
            <a:ext cx="4622608" cy="2600217"/>
          </a:xfrm>
          <a:prstGeom prst="rect">
            <a:avLst/>
          </a:prstGeom>
        </p:spPr>
      </p:pic>
      <p:pic>
        <p:nvPicPr>
          <p:cNvPr id="7" name="Content Placeholder 6" descr="Outside of restroom doorway">
            <a:extLst>
              <a:ext uri="{FF2B5EF4-FFF2-40B4-BE49-F238E27FC236}">
                <a16:creationId xmlns:a16="http://schemas.microsoft.com/office/drawing/2014/main" id="{0DF26A9B-2AA4-4172-93B7-F6386BCCD1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2096" y="1629269"/>
            <a:ext cx="4622608" cy="260021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11357C-72A3-4769-96E1-16927EE92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19484"/>
            <a:ext cx="9542748" cy="11503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Presentations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8C64EC9-B219-40E6-BCA8-5DEE0B6377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564196" y="1371600"/>
            <a:ext cx="0" cy="3135529"/>
          </a:xfrm>
          <a:prstGeom prst="line">
            <a:avLst/>
          </a:prstGeom>
          <a:ln w="127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E687E3B-9C6D-4102-8F38-DCB77C49C6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748698" y="379505"/>
            <a:ext cx="0" cy="6143569"/>
          </a:xfrm>
          <a:prstGeom prst="line">
            <a:avLst/>
          </a:prstGeom>
          <a:ln w="127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96988FAC-01C3-459C-9DC3-98B16C60D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67743" y="1371600"/>
            <a:ext cx="10380954" cy="0"/>
          </a:xfrm>
          <a:prstGeom prst="line">
            <a:avLst/>
          </a:prstGeom>
          <a:ln w="127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F5AB66E-9A9D-4E38-B645-3D8E3AE8E6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719" y="4507129"/>
            <a:ext cx="10380953" cy="0"/>
          </a:xfrm>
          <a:prstGeom prst="line">
            <a:avLst/>
          </a:prstGeom>
          <a:ln w="127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573C7C39-C73B-4051-B742-C9086B7BE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67744" y="6047437"/>
            <a:ext cx="10380954" cy="0"/>
          </a:xfrm>
          <a:prstGeom prst="line">
            <a:avLst/>
          </a:prstGeom>
          <a:ln w="127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0DA15F-F3B0-44A5-9D6A-F2639366FE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9013" y="6140304"/>
            <a:ext cx="5080000" cy="2870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E0A88F0-556B-4BB7-8AAB-D63AEB65C662}" type="datetime1">
              <a:rPr lang="en-US" smtClean="0"/>
              <a:pPr>
                <a:spcAft>
                  <a:spcPts val="600"/>
                </a:spcAft>
              </a:pPr>
              <a:t>6/13/2023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06A0D5-6111-4CCA-8CF3-DC92B476B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8767979" y="2844308"/>
            <a:ext cx="5007287" cy="729128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1050" b="1" kern="1200" cap="all" spc="300" baseline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D39D63-A40F-4A3A-9953-AA87B9CF7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1701" y="5672706"/>
            <a:ext cx="951908" cy="75467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1D2C36F-4504-47C0-B82F-A167342A2754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262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8FBA68A5-A7C7-4D91-AB95-6E0B6FFD8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A4051E3-92B2-42FC-BB3D-372E4A614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744" y="334928"/>
            <a:ext cx="11456511" cy="61881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C425084-C97A-4C25-AE47-DDECF2DD3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748698" y="334928"/>
            <a:ext cx="0" cy="618814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6A478A1-0B34-4F2B-88FA-CF47551E5D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060" y="6047437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A09E39A-DA3F-4BDC-A89A-6545C1DD3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60154" y="4602664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551580BD-7D80-4957-A58D-916E994AB7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BDD2E98-F85F-4C9F-B090-4DF4DA715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6857999"/>
          </a:xfrm>
          <a:prstGeom prst="rect">
            <a:avLst/>
          </a:pr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B59DE95-F3B9-4A35-9681-78FA926F02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744" y="379506"/>
            <a:ext cx="11456511" cy="6143568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FAD9407-F5EB-431F-98CB-7E97693C9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19484"/>
            <a:ext cx="9542748" cy="1150368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pic>
        <p:nvPicPr>
          <p:cNvPr id="12" name="Picture 11" descr="Bathroom sink ">
            <a:extLst>
              <a:ext uri="{FF2B5EF4-FFF2-40B4-BE49-F238E27FC236}">
                <a16:creationId xmlns:a16="http://schemas.microsoft.com/office/drawing/2014/main" id="{085BB297-8FB5-4AF0-BEB8-C3EB81232A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619" y="1626278"/>
            <a:ext cx="4622608" cy="4179096"/>
          </a:xfrm>
          <a:prstGeom prst="rect">
            <a:avLst/>
          </a:prstGeom>
        </p:spPr>
      </p:pic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8C64EC9-B219-40E6-BCA8-5DEE0B6377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564196" y="1371600"/>
            <a:ext cx="0" cy="3135529"/>
          </a:xfrm>
          <a:prstGeom prst="line">
            <a:avLst/>
          </a:prstGeom>
          <a:ln w="127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Content Placeholder 10" descr="Bathroom sink ">
            <a:extLst>
              <a:ext uri="{FF2B5EF4-FFF2-40B4-BE49-F238E27FC236}">
                <a16:creationId xmlns:a16="http://schemas.microsoft.com/office/drawing/2014/main" id="{32112EC9-5DEA-4BFE-AA73-0AE8E054E2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842096" y="1629269"/>
            <a:ext cx="4622608" cy="3942528"/>
          </a:xfrm>
          <a:prstGeom prst="rect">
            <a:avLst/>
          </a:prstGeom>
        </p:spPr>
      </p:pic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5E687E3B-9C6D-4102-8F38-DCB77C49C6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748698" y="379505"/>
            <a:ext cx="0" cy="6143569"/>
          </a:xfrm>
          <a:prstGeom prst="line">
            <a:avLst/>
          </a:prstGeom>
          <a:ln w="127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6988FAC-01C3-459C-9DC3-98B16C60D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67743" y="1371600"/>
            <a:ext cx="10380954" cy="0"/>
          </a:xfrm>
          <a:prstGeom prst="line">
            <a:avLst/>
          </a:prstGeom>
          <a:ln w="127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6F5AB66E-9A9D-4E38-B645-3D8E3AE8E6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719" y="4507129"/>
            <a:ext cx="10380953" cy="0"/>
          </a:xfrm>
          <a:prstGeom prst="line">
            <a:avLst/>
          </a:prstGeom>
          <a:ln w="127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573C7C39-C73B-4051-B742-C9086B7BE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67744" y="6047437"/>
            <a:ext cx="10380954" cy="0"/>
          </a:xfrm>
          <a:prstGeom prst="line">
            <a:avLst/>
          </a:prstGeom>
          <a:ln w="127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83B8C7-53C4-4206-8E9A-727DD70161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9013" y="6140304"/>
            <a:ext cx="5080000" cy="2870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E0A88F0-556B-4BB7-8AAB-D63AEB65C662}" type="datetime1">
              <a:rPr lang="en-US" smtClean="0"/>
              <a:pPr>
                <a:spcAft>
                  <a:spcPts val="600"/>
                </a:spcAft>
              </a:pPr>
              <a:t>6/13/2023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B62723-055F-487E-A5CA-67E46D4B6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8767979" y="2844308"/>
            <a:ext cx="5007287" cy="729128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1050" b="1" kern="1200" cap="all" spc="300" baseline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EECE1E-7125-4585-853E-5F758CAEC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1701" y="5672706"/>
            <a:ext cx="951908" cy="75467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1D2C36F-4504-47C0-B82F-A167342A2754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50868"/>
      </p:ext>
    </p:extLst>
  </p:cSld>
  <p:clrMapOvr>
    <a:masterClrMapping/>
  </p:clrMapOvr>
</p:sld>
</file>

<file path=ppt/theme/theme1.xml><?xml version="1.0" encoding="utf-8"?>
<a:theme xmlns:a="http://schemas.openxmlformats.org/drawingml/2006/main" name="MemoVTI">
  <a:themeElements>
    <a:clrScheme name="AnalogousFromLightSeedLeftStep">
      <a:dk1>
        <a:srgbClr val="000000"/>
      </a:dk1>
      <a:lt1>
        <a:srgbClr val="FFFFFF"/>
      </a:lt1>
      <a:dk2>
        <a:srgbClr val="21373A"/>
      </a:dk2>
      <a:lt2>
        <a:srgbClr val="E8E2E2"/>
      </a:lt2>
      <a:accent1>
        <a:srgbClr val="80A9A7"/>
      </a:accent1>
      <a:accent2>
        <a:srgbClr val="75AB91"/>
      </a:accent2>
      <a:accent3>
        <a:srgbClr val="81AC86"/>
      </a:accent3>
      <a:accent4>
        <a:srgbClr val="86AC76"/>
      </a:accent4>
      <a:accent5>
        <a:srgbClr val="9AA57D"/>
      </a:accent5>
      <a:accent6>
        <a:srgbClr val="A9A274"/>
      </a:accent6>
      <a:hlink>
        <a:srgbClr val="AE696D"/>
      </a:hlink>
      <a:folHlink>
        <a:srgbClr val="7F7F7F"/>
      </a:folHlink>
    </a:clrScheme>
    <a:fontScheme name="Elephant Univers Condensed">
      <a:majorFont>
        <a:latin typeface="Elephant"/>
        <a:ea typeface=""/>
        <a:cs typeface=""/>
      </a:majorFont>
      <a:minorFont>
        <a:latin typeface="Univers Condens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moVTI" id="{DF30D94D-D909-45F8-8565-C675708280D4}" vid="{636A8D8B-0354-48FA-9492-83E81C2616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</TotalTime>
  <Words>1343</Words>
  <Application>Microsoft Office PowerPoint</Application>
  <PresentationFormat>Widescreen</PresentationFormat>
  <Paragraphs>208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Arial</vt:lpstr>
      <vt:lpstr>Elephant</vt:lpstr>
      <vt:lpstr>Univers Condensed</vt:lpstr>
      <vt:lpstr>MemoVTI</vt:lpstr>
      <vt:lpstr>PBIS and Behavior Coaches</vt:lpstr>
      <vt:lpstr>Who We Are</vt:lpstr>
      <vt:lpstr>Background</vt:lpstr>
      <vt:lpstr>Behavior Coaches</vt:lpstr>
      <vt:lpstr>Benefits of a Behavior Coach</vt:lpstr>
      <vt:lpstr>Year 1 (2018-2019) Changes</vt:lpstr>
      <vt:lpstr>2018-2019 (cont’d)</vt:lpstr>
      <vt:lpstr>Presentations</vt:lpstr>
      <vt:lpstr>PowerPoint Presentation</vt:lpstr>
      <vt:lpstr>PowerPoint Presentation</vt:lpstr>
      <vt:lpstr>PowerPoint Presentation</vt:lpstr>
      <vt:lpstr>PowerPoint Presentation</vt:lpstr>
      <vt:lpstr>Year 1 (2018-2019)Data vs 2017-2018 (Major Behaviors Only)*</vt:lpstr>
      <vt:lpstr>Year 1 (2018-2019)Data SWIS (Minor Behaviors Only)*</vt:lpstr>
      <vt:lpstr>Year 2 (2019-2020)</vt:lpstr>
      <vt:lpstr>PowerPoint Presentation</vt:lpstr>
      <vt:lpstr>PowerPoint Presentation</vt:lpstr>
      <vt:lpstr>PowerPoint Presentation</vt:lpstr>
      <vt:lpstr>PowerPoint Presentation</vt:lpstr>
      <vt:lpstr>Year 1(18-19) Data vs Year 2 (19-20) (Major Behaviors Only)*</vt:lpstr>
      <vt:lpstr>Year 2 (2019-2020)Data SWIS (Minor Behaviors Only)*</vt:lpstr>
      <vt:lpstr>Year 3 (2020-2021)</vt:lpstr>
      <vt:lpstr>Year 2(19-20) Data vs Year 3 (20-21) (Major Behaviors Only)*</vt:lpstr>
      <vt:lpstr>Year 3 (2020-2021)Data SWIS (Minor Behaviors Only)*</vt:lpstr>
      <vt:lpstr>Year 4 (2021-2022)</vt:lpstr>
      <vt:lpstr>2021-2022 (cont’d)</vt:lpstr>
      <vt:lpstr>Year 3(20-21) Data vs Year 4 (21-22) (Major Behaviors Only)*</vt:lpstr>
      <vt:lpstr>Year 4 (2021-2022)Data SWIS (Minor Behaviors Only)*</vt:lpstr>
      <vt:lpstr>Year 5 (2022-2023)</vt:lpstr>
      <vt:lpstr>PowerPoint Presentation</vt:lpstr>
      <vt:lpstr>Year 4(21-22) Data vs Year 5 (8/27-11/30) (Major Behaviors Only)*</vt:lpstr>
      <vt:lpstr>Year 5 (2022-2023)Data SWIS (Minor Behaviors Only)*  8/27-12/31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PBIS and Behavior Coaches</dc:title>
  <dc:creator>Brown, David</dc:creator>
  <cp:lastModifiedBy>Petrie, Garrett (MDE)</cp:lastModifiedBy>
  <cp:revision>18</cp:revision>
  <dcterms:created xsi:type="dcterms:W3CDTF">2023-05-31T02:03:44Z</dcterms:created>
  <dcterms:modified xsi:type="dcterms:W3CDTF">2023-06-14T04:31:52Z</dcterms:modified>
</cp:coreProperties>
</file>